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Lst>
  <p:sldSz cy="5143500" cx="9144000"/>
  <p:notesSz cx="6858000" cy="9144000"/>
  <p:embeddedFontLst>
    <p:embeddedFont>
      <p:font typeface="Arial Narrow"/>
      <p:regular r:id="rId88"/>
      <p:bold r:id="rId89"/>
      <p:italic r:id="rId90"/>
      <p:boldItalic r:id="rId91"/>
    </p:embeddedFont>
    <p:embeddedFont>
      <p:font typeface="Helvetica Neue"/>
      <p:regular r:id="rId92"/>
      <p:bold r:id="rId93"/>
      <p:italic r:id="rId94"/>
      <p:boldItalic r:id="rId95"/>
    </p:embeddedFont>
    <p:embeddedFont>
      <p:font typeface="Gill Sans"/>
      <p:regular r:id="rId96"/>
      <p:bold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68">
          <p15:clr>
            <a:srgbClr val="A4A3A4"/>
          </p15:clr>
        </p15:guide>
        <p15:guide id="2" pos="288">
          <p15:clr>
            <a:srgbClr val="A4A3A4"/>
          </p15:clr>
        </p15:guide>
        <p15:guide id="3" orient="horz" pos="612">
          <p15:clr>
            <a:srgbClr val="A4A3A4"/>
          </p15:clr>
        </p15:guide>
        <p15:guide id="4" pos="2880">
          <p15:clr>
            <a:srgbClr val="A4A3A4"/>
          </p15:clr>
        </p15:guide>
        <p15:guide id="5" orient="horz" pos="1572">
          <p15:clr>
            <a:srgbClr val="A4A3A4"/>
          </p15:clr>
        </p15:guide>
        <p15:guide id="6" pos="53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68" orient="horz"/>
        <p:guide pos="288"/>
        <p:guide pos="612" orient="horz"/>
        <p:guide pos="2880"/>
        <p:guide pos="1572" orient="horz"/>
        <p:guide pos="537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HelveticaNeue-boldItalic.fntdata"/><Relationship Id="rId94" Type="http://schemas.openxmlformats.org/officeDocument/2006/relationships/font" Target="fonts/HelveticaNeue-italic.fntdata"/><Relationship Id="rId97" Type="http://schemas.openxmlformats.org/officeDocument/2006/relationships/font" Target="fonts/GillSans-bold.fntdata"/><Relationship Id="rId96" Type="http://schemas.openxmlformats.org/officeDocument/2006/relationships/font" Target="fonts/GillSans-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ArialNarrow-boldItalic.fntdata"/><Relationship Id="rId90" Type="http://schemas.openxmlformats.org/officeDocument/2006/relationships/font" Target="fonts/ArialNarrow-italic.fntdata"/><Relationship Id="rId93" Type="http://schemas.openxmlformats.org/officeDocument/2006/relationships/font" Target="fonts/HelveticaNeue-bold.fntdata"/><Relationship Id="rId92" Type="http://schemas.openxmlformats.org/officeDocument/2006/relationships/font" Target="fonts/HelveticaNeue-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font" Target="fonts/ArialNarrow-regular.fntdata"/><Relationship Id="rId87" Type="http://schemas.openxmlformats.org/officeDocument/2006/relationships/slide" Target="slides/slide82.xml"/><Relationship Id="rId89" Type="http://schemas.openxmlformats.org/officeDocument/2006/relationships/font" Target="fonts/ArialNarrow-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 name="Google Shape;2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Thank you for the nice introduction.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Hello everyone, very excited to be here. </a:t>
            </a:r>
            <a:endParaRPr/>
          </a:p>
          <a:p>
            <a:pPr indent="0" lvl="0" marL="0" rtl="0" algn="l">
              <a:spcBef>
                <a:spcPts val="0"/>
              </a:spcBef>
              <a:spcAft>
                <a:spcPts val="0"/>
              </a:spcAft>
              <a:buNone/>
            </a:pPr>
            <a:r>
              <a:rPr lang="en-US"/>
              <a:t>Today I’m gonna talk about my research on improving the storage stack for predictable latencies and efficiency using a </a:t>
            </a:r>
            <a:r>
              <a:rPr lang="en-US" sz="1200">
                <a:solidFill>
                  <a:schemeClr val="dk1"/>
                </a:solidFill>
                <a:latin typeface="Calibri"/>
                <a:ea typeface="Calibri"/>
                <a:cs typeface="Calibri"/>
                <a:sym typeface="Calibri"/>
              </a:rPr>
              <a:t>software and hardware co-design approach.</a:t>
            </a:r>
            <a:endParaRPr/>
          </a:p>
        </p:txBody>
      </p:sp>
      <p:sp>
        <p:nvSpPr>
          <p:cNvPr id="26" name="Google Shape;26;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Lastly, to foster software/hardware storage research, I built FEMU, a storage research platform. FEMU supports various types of research across different layers of the stack.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a:t>It has been widely used by hundred of institutions worldwide.</a:t>
            </a:r>
            <a:endParaRPr/>
          </a:p>
        </p:txBody>
      </p:sp>
      <p:sp>
        <p:nvSpPr>
          <p:cNvPr id="425" name="Google Shape;425;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today’s talk, I’m gonna mainly focus on two of my recent works, IODA and LeapIO which best exercises my co-design principle. </a:t>
            </a:r>
            <a:endParaRPr/>
          </a:p>
        </p:txBody>
      </p:sp>
      <p:sp>
        <p:nvSpPr>
          <p:cNvPr id="483" name="Google Shape;483;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US"/>
              <a:t>(click) </a:t>
            </a:r>
            <a:r>
              <a:rPr lang="en-US"/>
              <a:t>And finally, I will wrap up discussing my future research, motivated by emerging application paradigms and hardware technologies.</a:t>
            </a:r>
            <a:endParaRPr/>
          </a:p>
        </p:txBody>
      </p:sp>
      <p:sp>
        <p:nvSpPr>
          <p:cNvPr id="542" name="Google Shape;542;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Let's start with IODA, a software/hardware co-design to achieve predictable latencies on modern flash storage.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613" name="Google Shape;613;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 name="Google Shape;632;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i="1" lang="en-US"/>
              <a:t>Modern flash storage is known to suffer from tail latencies. Let’s see why.</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rPr b="1" lang="en-US"/>
              <a:t>(click) </a:t>
            </a:r>
            <a:r>
              <a:rPr lang="en-US"/>
              <a:t>SSDs consist of parallel NAND flash chips connected to a controller.  The controller runs the firmware to manage all the IOs.</a:t>
            </a:r>
            <a:endParaRPr/>
          </a:p>
          <a:p>
            <a:pPr indent="0" lvl="0" marL="0" rtl="0" algn="l">
              <a:spcBef>
                <a:spcPts val="0"/>
              </a:spcBef>
              <a:spcAft>
                <a:spcPts val="0"/>
              </a:spcAft>
              <a:buNone/>
            </a:pPr>
            <a:r>
              <a:rPr b="1" lang="en-US"/>
              <a:t>(click) </a:t>
            </a:r>
            <a:r>
              <a:rPr b="0" lang="en-US"/>
              <a:t>Normal</a:t>
            </a:r>
            <a:r>
              <a:rPr b="1" lang="en-US"/>
              <a:t> </a:t>
            </a:r>
            <a:r>
              <a:rPr lang="en-US"/>
              <a:t>user reads usually takes hundred of micro-seconds.</a:t>
            </a:r>
            <a:endParaRPr/>
          </a:p>
          <a:p>
            <a:pPr indent="0" lvl="0" marL="0" rtl="0" algn="l">
              <a:spcBef>
                <a:spcPts val="0"/>
              </a:spcBef>
              <a:spcAft>
                <a:spcPts val="0"/>
              </a:spcAft>
              <a:buNone/>
            </a:pPr>
            <a:r>
              <a:rPr lang="en-US"/>
              <a:t>Due to the lack of in-place over-write support, </a:t>
            </a:r>
            <a:r>
              <a:rPr b="1" lang="en-US"/>
              <a:t>(click) </a:t>
            </a:r>
            <a:r>
              <a:rPr lang="en-US"/>
              <a:t>the firmware runs a log structure and maintains many </a:t>
            </a:r>
            <a:r>
              <a:rPr lang="en-US" u="sng"/>
              <a:t>background processes</a:t>
            </a:r>
            <a:r>
              <a:rPr lang="en-US"/>
              <a:t> (such as Garbage Collection) for steady state. </a:t>
            </a:r>
            <a:endParaRPr/>
          </a:p>
          <a:p>
            <a:pPr indent="0" lvl="0" marL="0" rtl="0" algn="l">
              <a:spcBef>
                <a:spcPts val="0"/>
              </a:spcBef>
              <a:spcAft>
                <a:spcPts val="0"/>
              </a:spcAft>
              <a:buNone/>
            </a:pPr>
            <a:r>
              <a:rPr b="1" lang="en-US"/>
              <a:t>(click) </a:t>
            </a:r>
            <a:r>
              <a:rPr lang="en-US"/>
              <a:t>GC migrates data internally across NAND channels and chips to reclaim space, but this causes a lot of internal traffic.</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lang="en-US"/>
              <a:t>When user reads contend with GC, they will experience a tail latency of 10s of milliseconds, </a:t>
            </a:r>
            <a:endParaRPr/>
          </a:p>
          <a:p>
            <a:pPr indent="0" lvl="0" marL="0" rtl="0" algn="l">
              <a:spcBef>
                <a:spcPts val="0"/>
              </a:spcBef>
              <a:spcAft>
                <a:spcPts val="0"/>
              </a:spcAft>
              <a:buNone/>
            </a:pPr>
            <a:r>
              <a:rPr b="1" lang="en-US"/>
              <a:t>(click)</a:t>
            </a:r>
            <a:r>
              <a:rPr lang="en-US"/>
              <a:t> which is already 100 times worse compared to the normal case.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lang="en-US"/>
              <a:t>And due to the black-box nature of existing SSD designs, users don’t know when GCs happen and have no control over them.</a:t>
            </a:r>
            <a:endParaRPr/>
          </a:p>
        </p:txBody>
      </p:sp>
      <p:sp>
        <p:nvSpPr>
          <p:cNvPr id="633" name="Google Shape;633;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1" name="Google Shape;77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There are many efforts to tackle this GC-induced tail latency problem across different layers of the stack.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might wonder why cannot we come up with an ideal controller design? Well, many have explored better scheduling, preemption, isolation schemes and it’s still challenging to eliminate the blocking nature of GC.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Over the years, we have also seen OS-level optimizations, such as flash-aware file systems and driver designs, even so, they cannot see the device internals and can barely help with the unpredictability originated from the device.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Of course, a more aggressive approach to allow the host to directly manage flash, but it’s non-trivial to achieve due to the many constraints of NAND flash media and such changes are incompatible with many applications relying on traditional storage interfaces.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IODA attacks this problem with a co-design approach. IODA doesn't require heavy firmware policy changes. Powered by a small interface enhancement, it gives the OS enough information to cut tail latencies there. And all these changes are transparent to applications, requiring no application code modifications.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72" name="Google Shape;772;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IODA is designed with following goals in mind.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First of all, we want strong predictability guarantees at the per-IO level, with an ambitious goals to eliminate all GC impacts.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figure shows how bad the latency distribution can be under GC. Here, X is latency in ms, and Y is the percentile. We show the latency CDF here. The red line shows that latencies can go wild at high percentiles.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an ideal case where there is no GC, we can see from the gray line that it's almost straight, showing predictable latencies for all I/Os.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IODA tries to bridge the gap by pushing the performance towards the NoGC ideal scenario.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Moreover, we don't want to change the device controllers too much since they have gone through years of development by the SSD vendors.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would also like resource efficiency in terms of both CPU and I/O.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Lastly, unlike many approaches that trade throughput for latencies, IODA sets a more challenging goal to achieve both.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compared to many state of the art approaches, IODA can achieve performance predictability in an efficient manner, with minimal changes to the flash firmware and interface for easy deployment, without sacrificing throughput.</a:t>
            </a:r>
            <a:endParaRPr/>
          </a:p>
        </p:txBody>
      </p:sp>
      <p:sp>
        <p:nvSpPr>
          <p:cNvPr id="791" name="Google Shape;791;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2" name="Google Shape;812;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At the bottom, IODA borrows the idea to leverage data redundancy for performance is an old and effective ideal. </a:t>
            </a:r>
            <a:endParaRPr/>
          </a:p>
          <a:p>
            <a:pPr indent="0" lvl="0" marL="0" rtl="0" algn="l">
              <a:spcBef>
                <a:spcPts val="0"/>
              </a:spcBef>
              <a:spcAft>
                <a:spcPts val="0"/>
              </a:spcAft>
              <a:buNone/>
            </a:pPr>
            <a:r>
              <a:rPr b="1" lang="en-US"/>
              <a:t>(click)</a:t>
            </a:r>
            <a:r>
              <a:rPr lang="en-US"/>
              <a:t> As demonstrated by many prior works, it can effectively improve latencies in different scenarios, such as replicas in distributed systems, erasure-coded storage, etc..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example, we can proactively reconstruct the data from the parity instead of waiting for some slow I/Os.</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lang="en-US" sz="1200">
                <a:solidFill>
                  <a:schemeClr val="dk1"/>
                </a:solidFill>
                <a:latin typeface="Calibri"/>
                <a:ea typeface="Calibri"/>
                <a:cs typeface="Calibri"/>
                <a:sym typeface="Calibri"/>
              </a:rPr>
              <a:t>(click) </a:t>
            </a:r>
            <a:r>
              <a:rPr lang="en-US" sz="1200">
                <a:solidFill>
                  <a:schemeClr val="dk1"/>
                </a:solidFill>
                <a:latin typeface="Calibri"/>
                <a:ea typeface="Calibri"/>
                <a:cs typeface="Calibri"/>
                <a:sym typeface="Calibri"/>
              </a:rPr>
              <a:t>While the idea is simple and straightforward, there is a major challenge to make it practical: we must address the problem when to exactly issue extra read for proactive reconstructions.</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a:t>Similar to the speculative execution approach in distributed systems to battle stragglers, here one could choose to wait for a timeout and then perform reconstruction. </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a:t>However, it’s tricky to pick the correct timeout threshold. </a:t>
            </a:r>
            <a:r>
              <a:rPr lang="en-US" sz="1200">
                <a:solidFill>
                  <a:schemeClr val="dk1"/>
                </a:solidFill>
                <a:latin typeface="Calibri"/>
                <a:ea typeface="Calibri"/>
                <a:cs typeface="Calibri"/>
                <a:sym typeface="Calibri"/>
              </a:rPr>
              <a:t>Millisecond-level wait is definitely too long for microsecond-level I/O operations. </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sz="1200">
                <a:solidFill>
                  <a:schemeClr val="dk1"/>
                </a:solidFill>
                <a:latin typeface="Calibri"/>
                <a:ea typeface="Calibri"/>
                <a:cs typeface="Calibri"/>
                <a:sym typeface="Calibri"/>
              </a:rPr>
              <a:t>On the other extreme, if the host always proactively spawns the extra reads. </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b="0" lang="en-US"/>
              <a:t>this</a:t>
            </a:r>
            <a:r>
              <a:rPr lang="en-US" sz="1200">
                <a:solidFill>
                  <a:schemeClr val="dk1"/>
                </a:solidFill>
                <a:latin typeface="Calibri"/>
                <a:ea typeface="Calibri"/>
                <a:cs typeface="Calibri"/>
                <a:sym typeface="Calibri"/>
              </a:rPr>
              <a:t> will generate unnecessarily more load even when SSDs are not busy.</a:t>
            </a:r>
            <a:endParaRPr/>
          </a:p>
          <a:p>
            <a:pPr indent="0" lvl="0" marL="0" rtl="0" algn="l">
              <a:spcBef>
                <a:spcPts val="0"/>
              </a:spcBef>
              <a:spcAft>
                <a:spcPts val="0"/>
              </a:spcAft>
              <a:buNone/>
            </a:pPr>
            <a:r>
              <a:rPr b="1" lang="en-US"/>
              <a:t>(click) T</a:t>
            </a:r>
            <a:r>
              <a:rPr lang="en-US"/>
              <a:t>he semantic gap here is that host and SSDs are not able to communicate about the device-level “busyness”. Thus, existing approaches heavily rely on “guessing”, causing it too lazy or too aggressive. </a:t>
            </a:r>
            <a:endParaRPr/>
          </a:p>
        </p:txBody>
      </p:sp>
      <p:sp>
        <p:nvSpPr>
          <p:cNvPr id="813" name="Google Shape;813;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 name="Google Shape;863;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First, IODA advocates a new “Fail-if-Slow” SSD interface to bridge the gap. We require the SSD to tell the host whether an I/O will be delayed by GC and fast-fail the affected I/O on purpose.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lang="en-US"/>
              <a:t>Here is an illustration. </a:t>
            </a:r>
            <a:endParaRPr/>
          </a:p>
          <a:p>
            <a:pPr indent="0" lvl="0" marL="0" rtl="0" algn="l">
              <a:spcBef>
                <a:spcPts val="0"/>
              </a:spcBef>
              <a:spcAft>
                <a:spcPts val="0"/>
              </a:spcAft>
              <a:buNone/>
            </a:pPr>
            <a:r>
              <a:rPr b="1" lang="en-US"/>
              <a:t>(click)</a:t>
            </a:r>
            <a:r>
              <a:rPr lang="en-US"/>
              <a:t> The host submits requests tagged with a special latency-sensitive flag. </a:t>
            </a:r>
            <a:endParaRPr/>
          </a:p>
          <a:p>
            <a:pPr indent="0" lvl="0" marL="0" rtl="0" algn="l">
              <a:spcBef>
                <a:spcPts val="0"/>
              </a:spcBef>
              <a:spcAft>
                <a:spcPts val="0"/>
              </a:spcAft>
              <a:buNone/>
            </a:pPr>
            <a:r>
              <a:rPr b="1" lang="en-US"/>
              <a:t>(click)</a:t>
            </a:r>
            <a:r>
              <a:rPr lang="en-US"/>
              <a:t> After receiving the submission, the SSD will check whether the user request will be affected by GC or not, </a:t>
            </a:r>
            <a:endParaRPr b="1"/>
          </a:p>
          <a:p>
            <a:pPr indent="0" lvl="0" marL="0" rtl="0" algn="l">
              <a:spcBef>
                <a:spcPts val="0"/>
              </a:spcBef>
              <a:spcAft>
                <a:spcPts val="0"/>
              </a:spcAft>
              <a:buNone/>
            </a:pPr>
            <a:r>
              <a:rPr b="1" lang="en-US"/>
              <a:t>(click)</a:t>
            </a:r>
            <a:r>
              <a:rPr lang="en-US"/>
              <a:t> and if so, </a:t>
            </a:r>
            <a:endParaRPr/>
          </a:p>
          <a:p>
            <a:pPr indent="0" lvl="0" marL="0" rtl="0" algn="l">
              <a:spcBef>
                <a:spcPts val="0"/>
              </a:spcBef>
              <a:spcAft>
                <a:spcPts val="0"/>
              </a:spcAft>
              <a:buNone/>
            </a:pPr>
            <a:r>
              <a:rPr b="1" lang="en-US"/>
              <a:t>(click) </a:t>
            </a:r>
            <a:r>
              <a:rPr lang="en-US"/>
              <a:t>fast-fail this request to the host ASAP, without actually executing it.</a:t>
            </a:r>
            <a:endParaRPr/>
          </a:p>
          <a:p>
            <a:pPr indent="0" lvl="0" marL="0" marR="0" rtl="0" algn="l">
              <a:lnSpc>
                <a:spcPct val="100000"/>
              </a:lnSpc>
              <a:spcBef>
                <a:spcPts val="0"/>
              </a:spcBef>
              <a:spcAft>
                <a:spcPts val="0"/>
              </a:spcAft>
              <a:buClr>
                <a:schemeClr val="dk1"/>
              </a:buClr>
              <a:buSzPts val="1200"/>
              <a:buFont typeface="Calibri"/>
              <a:buNone/>
            </a:pPr>
            <a:r>
              <a:t/>
            </a:r>
            <a:endParaRPr b="1" u="none"/>
          </a:p>
          <a:p>
            <a:pPr indent="0" lvl="0" marL="0" marR="0" rtl="0" algn="l">
              <a:lnSpc>
                <a:spcPct val="100000"/>
              </a:lnSpc>
              <a:spcBef>
                <a:spcPts val="0"/>
              </a:spcBef>
              <a:spcAft>
                <a:spcPts val="0"/>
              </a:spcAft>
              <a:buClr>
                <a:schemeClr val="dk1"/>
              </a:buClr>
              <a:buSzPts val="1200"/>
              <a:buFont typeface="Calibri"/>
              <a:buNone/>
            </a:pPr>
            <a:r>
              <a:rPr lang="en-US" u="none"/>
              <a:t>Upon receiving the fast-failed IO, host side can perform proactive data reconstruction to improve latency. </a:t>
            </a:r>
            <a:endParaRPr/>
          </a:p>
          <a:p>
            <a:pPr indent="0" lvl="0" marL="0" rtl="0" algn="l">
              <a:spcBef>
                <a:spcPts val="0"/>
              </a:spcBef>
              <a:spcAft>
                <a:spcPts val="0"/>
              </a:spcAft>
              <a:buNone/>
            </a:pPr>
            <a:r>
              <a:t/>
            </a:r>
            <a:endParaRPr u="none"/>
          </a:p>
          <a:p>
            <a:pPr indent="0" lvl="0" marL="0" marR="0" rtl="0" algn="l">
              <a:lnSpc>
                <a:spcPct val="100000"/>
              </a:lnSpc>
              <a:spcBef>
                <a:spcPts val="0"/>
              </a:spcBef>
              <a:spcAft>
                <a:spcPts val="0"/>
              </a:spcAft>
              <a:buClr>
                <a:schemeClr val="dk1"/>
              </a:buClr>
              <a:buSzPts val="1200"/>
              <a:buFont typeface="Calibri"/>
              <a:buNone/>
            </a:pPr>
            <a:r>
              <a:rPr lang="en-US" u="none"/>
              <a:t>This way, the host only needs to reconstruct IOs that are known to be slow.</a:t>
            </a:r>
            <a:endParaRPr/>
          </a:p>
          <a:p>
            <a:pPr indent="0" lvl="0" marL="0" rtl="0" algn="l">
              <a:spcBef>
                <a:spcPts val="0"/>
              </a:spcBef>
              <a:spcAft>
                <a:spcPts val="0"/>
              </a:spcAft>
              <a:buNone/>
            </a:pPr>
            <a:r>
              <a:t/>
            </a:r>
            <a:endParaRPr u="none"/>
          </a:p>
          <a:p>
            <a:pPr indent="0" lvl="0" marL="0" rtl="0" algn="l">
              <a:spcBef>
                <a:spcPts val="0"/>
              </a:spcBef>
              <a:spcAft>
                <a:spcPts val="0"/>
              </a:spcAft>
              <a:buNone/>
            </a:pPr>
            <a:r>
              <a:t/>
            </a:r>
            <a:endParaRPr u="none"/>
          </a:p>
        </p:txBody>
      </p:sp>
      <p:sp>
        <p:nvSpPr>
          <p:cNvPr id="864" name="Google Shape;864;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7" name="Google Shape;897;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u="none"/>
              <a:t>(click) L</a:t>
            </a:r>
            <a:r>
              <a:rPr lang="en-US" u="none"/>
              <a:t>et’s see how it works in the RAID setup. </a:t>
            </a:r>
            <a:endParaRPr/>
          </a:p>
          <a:p>
            <a:pPr indent="0" lvl="0" marL="0" rtl="0" algn="l">
              <a:spcBef>
                <a:spcPts val="0"/>
              </a:spcBef>
              <a:spcAft>
                <a:spcPts val="0"/>
              </a:spcAft>
              <a:buNone/>
            </a:pPr>
            <a:r>
              <a:rPr b="1" lang="en-US"/>
              <a:t>(click) </a:t>
            </a:r>
            <a:r>
              <a:rPr b="0" lang="en-US"/>
              <a:t>Similarly, we submit full stripe reads.</a:t>
            </a:r>
            <a:r>
              <a:rPr b="1" lang="en-US"/>
              <a:t> </a:t>
            </a:r>
            <a:endParaRPr/>
          </a:p>
          <a:p>
            <a:pPr indent="0" lvl="0" marL="0" rtl="0" algn="l">
              <a:spcBef>
                <a:spcPts val="0"/>
              </a:spcBef>
              <a:spcAft>
                <a:spcPts val="0"/>
              </a:spcAft>
              <a:buNone/>
            </a:pPr>
            <a:r>
              <a:rPr b="1" lang="en-US" u="none"/>
              <a:t>(click) </a:t>
            </a:r>
            <a:r>
              <a:rPr lang="en-US" u="none"/>
              <a:t>Now SSD 3 is busy with GC. </a:t>
            </a:r>
            <a:r>
              <a:rPr b="1" lang="en-US" u="none"/>
              <a:t>I</a:t>
            </a:r>
            <a:r>
              <a:rPr lang="en-US" u="none"/>
              <a:t>t will quickly fast-fail the sub-IO. </a:t>
            </a:r>
            <a:endParaRPr/>
          </a:p>
          <a:p>
            <a:pPr indent="0" lvl="0" marL="0" rtl="0" algn="l">
              <a:spcBef>
                <a:spcPts val="0"/>
              </a:spcBef>
              <a:spcAft>
                <a:spcPts val="0"/>
              </a:spcAft>
              <a:buNone/>
            </a:pPr>
            <a:r>
              <a:rPr lang="en-US" u="none"/>
              <a:t>When the host receives the fast-fail signal, </a:t>
            </a:r>
            <a:endParaRPr/>
          </a:p>
          <a:p>
            <a:pPr indent="0" lvl="0" marL="0" rtl="0" algn="l">
              <a:spcBef>
                <a:spcPts val="0"/>
              </a:spcBef>
              <a:spcAft>
                <a:spcPts val="0"/>
              </a:spcAft>
              <a:buNone/>
            </a:pPr>
            <a:r>
              <a:rPr b="1" lang="en-US"/>
              <a:t>(click) </a:t>
            </a:r>
            <a:r>
              <a:rPr lang="en-US" u="none"/>
              <a:t>it will proactively send an extra read to the parity SSD. </a:t>
            </a:r>
            <a:endParaRPr/>
          </a:p>
          <a:p>
            <a:pPr indent="0" lvl="0" marL="0" rtl="0" algn="l">
              <a:spcBef>
                <a:spcPts val="0"/>
              </a:spcBef>
              <a:spcAft>
                <a:spcPts val="0"/>
              </a:spcAft>
              <a:buNone/>
            </a:pPr>
            <a:r>
              <a:rPr b="1" lang="en-US"/>
              <a:t>(click) </a:t>
            </a:r>
            <a:r>
              <a:rPr lang="en-US" u="none"/>
              <a:t>If the first two SSDs and the parity SSD are not busy, thus after about 100us, these three sub-I/Os will normally return. </a:t>
            </a:r>
            <a:endParaRPr/>
          </a:p>
          <a:p>
            <a:pPr indent="0" lvl="0" marL="0" rtl="0" algn="l">
              <a:spcBef>
                <a:spcPts val="0"/>
              </a:spcBef>
              <a:spcAft>
                <a:spcPts val="0"/>
              </a:spcAft>
              <a:buNone/>
            </a:pPr>
            <a:r>
              <a:rPr b="1" lang="en-US"/>
              <a:t>(click) </a:t>
            </a:r>
            <a:r>
              <a:rPr b="0" lang="en-US"/>
              <a:t>With these, we can reconstruct the data of sub-IO R_3 with xor() operations. </a:t>
            </a:r>
            <a:endParaRPr/>
          </a:p>
          <a:p>
            <a:pPr indent="0" lvl="0" marL="0" rtl="0" algn="l">
              <a:spcBef>
                <a:spcPts val="0"/>
              </a:spcBef>
              <a:spcAft>
                <a:spcPts val="0"/>
              </a:spcAft>
              <a:buNone/>
            </a:pPr>
            <a:r>
              <a:rPr b="1" lang="en-US" u="none"/>
              <a:t>(click)</a:t>
            </a:r>
            <a:r>
              <a:rPr b="0" lang="en-US" u="none"/>
              <a:t> </a:t>
            </a:r>
            <a:r>
              <a:rPr lang="en-US" u="none"/>
              <a:t>After that, the user level read can be safely deemed completed.</a:t>
            </a:r>
            <a:endParaRPr/>
          </a:p>
          <a:p>
            <a:pPr indent="0" lvl="0" marL="0" rtl="0" algn="l">
              <a:spcBef>
                <a:spcPts val="0"/>
              </a:spcBef>
              <a:spcAft>
                <a:spcPts val="0"/>
              </a:spcAft>
              <a:buNone/>
            </a:pPr>
            <a:r>
              <a:rPr b="1" lang="en-US"/>
              <a:t>(click) </a:t>
            </a:r>
            <a:r>
              <a:rPr b="0" lang="en-US"/>
              <a:t>This</a:t>
            </a:r>
            <a:r>
              <a:rPr b="1" lang="en-US"/>
              <a:t> </a:t>
            </a:r>
            <a:r>
              <a:rPr lang="en-US" u="none"/>
              <a:t>approach has a large performance gain with very small overhead.</a:t>
            </a:r>
            <a:endParaRPr/>
          </a:p>
        </p:txBody>
      </p:sp>
      <p:sp>
        <p:nvSpPr>
          <p:cNvPr id="898" name="Google Shape;898;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 name="Google Shape;3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Many services store their backend data in cloud datacenters.</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(click)</a:t>
            </a:r>
            <a:r>
              <a:rPr lang="en-US"/>
              <a:t> And they heavily on the storage stack to manage the underlying hardware and satisfy various user demands, such as reliability, QoS and availability guarantees and so on.</a:t>
            </a:r>
            <a:endParaRPr/>
          </a:p>
        </p:txBody>
      </p:sp>
      <p:sp>
        <p:nvSpPr>
          <p:cNvPr id="35" name="Google Shape;35;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4" name="Google Shape;974;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Let’s see how well the new interface works under a TPCC workload. Here, here we show the read latency CDF. The red line is the base case. </a:t>
            </a:r>
            <a:endParaRPr/>
          </a:p>
          <a:p>
            <a:pPr indent="0" lvl="0" marL="0" rtl="0" algn="l">
              <a:spcBef>
                <a:spcPts val="0"/>
              </a:spcBef>
              <a:spcAft>
                <a:spcPts val="0"/>
              </a:spcAft>
              <a:buNone/>
            </a:pPr>
            <a:r>
              <a:rPr b="1" lang="en-US"/>
              <a:t>(click)</a:t>
            </a:r>
            <a:r>
              <a:rPr b="0" lang="en-US"/>
              <a:t> We</a:t>
            </a:r>
            <a:r>
              <a:rPr lang="en-US"/>
              <a:t> can see that the dotted orange line improves tail latency a lot.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lang="en-US"/>
              <a:t>For instance, We get roughly 7 times better latency at 95</a:t>
            </a:r>
            <a:r>
              <a:rPr baseline="30000" lang="en-US"/>
              <a:t>th</a:t>
            </a:r>
            <a:r>
              <a:rPr lang="en-US"/>
              <a:t> percentile, </a:t>
            </a:r>
            <a:endParaRPr/>
          </a:p>
          <a:p>
            <a:pPr indent="0" lvl="0" marL="0" rtl="0" algn="l">
              <a:spcBef>
                <a:spcPts val="0"/>
              </a:spcBef>
              <a:spcAft>
                <a:spcPts val="0"/>
              </a:spcAft>
              <a:buNone/>
            </a:pPr>
            <a:r>
              <a:rPr b="1" lang="en-US"/>
              <a:t>(click) </a:t>
            </a:r>
            <a:r>
              <a:rPr lang="en-US"/>
              <a:t>and 5 times at 99</a:t>
            </a:r>
            <a:r>
              <a:rPr baseline="30000" lang="en-US"/>
              <a:t>th</a:t>
            </a:r>
            <a:r>
              <a:rPr lang="en-US"/>
              <a:t> percentile. </a:t>
            </a:r>
            <a:endParaRPr/>
          </a:p>
          <a:p>
            <a:pPr indent="0" lvl="0" marL="0" rtl="0" algn="l">
              <a:spcBef>
                <a:spcPts val="0"/>
              </a:spcBef>
              <a:spcAft>
                <a:spcPts val="0"/>
              </a:spcAft>
              <a:buNone/>
            </a:pPr>
            <a:r>
              <a:rPr b="1" lang="en-US"/>
              <a:t>(click) </a:t>
            </a:r>
            <a:r>
              <a:rPr lang="en-US"/>
              <a:t>Overall, the fast-fail interface helps cut tails up to 99</a:t>
            </a:r>
            <a:r>
              <a:rPr baseline="30000" lang="en-US"/>
              <a:t>th</a:t>
            </a:r>
            <a:r>
              <a:rPr lang="en-US"/>
              <a:t> percentile.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may wonder why 99? Let’s measure one level deeper. </a:t>
            </a:r>
            <a:endParaRPr/>
          </a:p>
          <a:p>
            <a:pPr indent="0" lvl="0" marL="0" rtl="0" algn="l">
              <a:spcBef>
                <a:spcPts val="0"/>
              </a:spcBef>
              <a:spcAft>
                <a:spcPts val="0"/>
              </a:spcAft>
              <a:buNone/>
            </a:pPr>
            <a:r>
              <a:rPr b="1" lang="en-US"/>
              <a:t>(click) </a:t>
            </a:r>
            <a:r>
              <a:rPr lang="en-US"/>
              <a:t>On the right, we plot the percentage of reads being blocked by different # of busy SSDs. </a:t>
            </a:r>
            <a:endParaRPr/>
          </a:p>
          <a:p>
            <a:pPr indent="0" lvl="0" marL="0" rtl="0" algn="l">
              <a:spcBef>
                <a:spcPts val="0"/>
              </a:spcBef>
              <a:spcAft>
                <a:spcPts val="0"/>
              </a:spcAft>
              <a:buNone/>
            </a:pPr>
            <a:r>
              <a:rPr b="1" lang="en-US"/>
              <a:t>(click)</a:t>
            </a:r>
            <a:r>
              <a:rPr lang="en-US"/>
              <a:t> For example, if x=2, the bar represents percentage of user I/Os experiencing two concurrent-GCs. </a:t>
            </a:r>
            <a:endParaRPr/>
          </a:p>
          <a:p>
            <a:pPr indent="0" lvl="0" marL="0" rtl="0" algn="l">
              <a:spcBef>
                <a:spcPts val="0"/>
              </a:spcBef>
              <a:spcAft>
                <a:spcPts val="0"/>
              </a:spcAft>
              <a:buNone/>
            </a:pPr>
            <a:r>
              <a:rPr b="1" lang="en-US"/>
              <a:t>(click) </a:t>
            </a:r>
            <a:r>
              <a:rPr lang="en-US"/>
              <a:t>We observe that fail-fast interface can only help with I/Os experiencing 1 busy SSD.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a:t>
            </a:r>
            <a:r>
              <a:rPr lang="en-US"/>
              <a:t> Thus, we still see a gap towards the NoGC idea case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(click) In general, given k parity blocks associated with n data blocks, we can only tolerate k busy sub-IOs. </a:t>
            </a:r>
            <a:endParaRPr/>
          </a:p>
        </p:txBody>
      </p:sp>
      <p:sp>
        <p:nvSpPr>
          <p:cNvPr id="975" name="Google Shape;975;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9" name="Google Shape;999;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Let’s take a closer look at why proactive reconstruction doesn’t work under concurrent GCs.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lang="en-US"/>
              <a:t>When two SSDs are bus</a:t>
            </a:r>
            <a:endParaRPr/>
          </a:p>
          <a:p>
            <a:pPr indent="0" lvl="0" marL="0" rtl="0" algn="l">
              <a:spcBef>
                <a:spcPts val="0"/>
              </a:spcBef>
              <a:spcAft>
                <a:spcPts val="0"/>
              </a:spcAft>
              <a:buNone/>
            </a:pPr>
            <a:r>
              <a:rPr lang="en-US"/>
              <a:t>we might see one of the first fast-failed sub-IO trying to triggering the parity reconstruction.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this time reconstruction won’t be fast because the parity read to SSD#2 is slow as well. Similarly, if 3 or more SSDs are all slow, it couldn’t help either.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better and intuitive solution is to choose to wait for the less busy SSDs and we could still save some latency by doing reconstructions.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(click) </a:t>
            </a:r>
            <a:r>
              <a:rPr lang="en-US"/>
              <a:t>But the problem here is that we don’t know how long the “busyness” will last, thus</a:t>
            </a:r>
            <a:endParaRPr/>
          </a:p>
          <a:p>
            <a:pPr indent="0" lvl="0" marL="0" rtl="0" algn="l">
              <a:spcBef>
                <a:spcPts val="0"/>
              </a:spcBef>
              <a:spcAft>
                <a:spcPts val="0"/>
              </a:spcAft>
              <a:buNone/>
            </a:pPr>
            <a:r>
              <a:rPr b="1" lang="en-US"/>
              <a:t>(click) </a:t>
            </a:r>
            <a:r>
              <a:rPr lang="en-US"/>
              <a:t>a random wait approach might end up waiting for the busier SSDs with longer tails.</a:t>
            </a:r>
            <a:endParaRPr/>
          </a:p>
          <a:p>
            <a:pPr indent="0" lvl="0" marL="0" rtl="0" algn="l">
              <a:spcBef>
                <a:spcPts val="0"/>
              </a:spcBef>
              <a:spcAft>
                <a:spcPts val="0"/>
              </a:spcAft>
              <a:buNone/>
            </a:pPr>
            <a:r>
              <a:t/>
            </a:r>
            <a:endParaRPr u="none"/>
          </a:p>
          <a:p>
            <a:pPr indent="0" lvl="0" marL="0" rtl="0" algn="l">
              <a:spcBef>
                <a:spcPts val="0"/>
              </a:spcBef>
              <a:spcAft>
                <a:spcPts val="0"/>
              </a:spcAft>
              <a:buNone/>
            </a:pPr>
            <a:r>
              <a:t/>
            </a:r>
            <a:endParaRPr u="none"/>
          </a:p>
        </p:txBody>
      </p:sp>
      <p:sp>
        <p:nvSpPr>
          <p:cNvPr id="1000" name="Google Shape;1000;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9" name="Google Shape;1059;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handle this, IODA extends the interface a bit more to communicate the device busyness. In particular,</a:t>
            </a:r>
            <a:endParaRPr/>
          </a:p>
          <a:p>
            <a:pPr indent="0" lvl="0" marL="0" rtl="0" algn="l">
              <a:spcBef>
                <a:spcPts val="0"/>
              </a:spcBef>
              <a:spcAft>
                <a:spcPts val="0"/>
              </a:spcAft>
              <a:buNone/>
            </a:pPr>
            <a:r>
              <a:rPr lang="en-US"/>
              <a:t>the SSD knows exactly how long an IO will be delayed by GC. Then, in the fast-fail process, </a:t>
            </a:r>
            <a:endParaRPr/>
          </a:p>
          <a:p>
            <a:pPr indent="0" lvl="0" marL="0" rtl="0" algn="l">
              <a:spcBef>
                <a:spcPts val="0"/>
              </a:spcBef>
              <a:spcAft>
                <a:spcPts val="0"/>
              </a:spcAft>
              <a:buNone/>
            </a:pPr>
            <a:r>
              <a:rPr b="1" lang="en-US"/>
              <a:t>(click) </a:t>
            </a:r>
            <a:r>
              <a:rPr lang="en-US"/>
              <a:t>along with the busy signal, we also piggyback the busy remaining time to the host. After the host collects enough information about all busy SSDs, it can force the read to wait for the less busy SSD and performance reconstruction. This way, we could still save some latencies by waiting for the less busy devices.</a:t>
            </a:r>
            <a:endParaRPr/>
          </a:p>
        </p:txBody>
      </p:sp>
      <p:sp>
        <p:nvSpPr>
          <p:cNvPr id="1060" name="Google Shape;1060;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5" name="Google Shape;1105;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(click) </a:t>
            </a:r>
            <a:r>
              <a:rPr lang="en-US"/>
              <a:t>Here is the result of the busy remaining time interface. </a:t>
            </a:r>
            <a:endParaRPr/>
          </a:p>
          <a:p>
            <a:pPr indent="0" lvl="0" marL="0" rtl="0" algn="l">
              <a:spcBef>
                <a:spcPts val="0"/>
              </a:spcBef>
              <a:spcAft>
                <a:spcPts val="0"/>
              </a:spcAft>
              <a:buNone/>
            </a:pPr>
            <a:r>
              <a:rPr b="1" lang="en-US"/>
              <a:t>(click) </a:t>
            </a:r>
            <a:r>
              <a:rPr b="0" lang="en-US"/>
              <a:t>Well, it</a:t>
            </a:r>
            <a:r>
              <a:rPr lang="en-US"/>
              <a:t> further helps compared to previous technique. </a:t>
            </a:r>
            <a:endParaRPr b="1"/>
          </a:p>
          <a:p>
            <a:pPr indent="0" lvl="0" marL="0" rtl="0" algn="l">
              <a:spcBef>
                <a:spcPts val="0"/>
              </a:spcBef>
              <a:spcAft>
                <a:spcPts val="0"/>
              </a:spcAft>
              <a:buNone/>
            </a:pPr>
            <a:r>
              <a:rPr b="1" lang="en-US"/>
              <a:t>(click) </a:t>
            </a:r>
            <a:r>
              <a:rPr lang="en-US"/>
              <a:t>It shifts the line to the upper-left a little bit, </a:t>
            </a:r>
            <a:endParaRPr/>
          </a:p>
          <a:p>
            <a:pPr indent="0" lvl="0" marL="0" rtl="0" algn="l">
              <a:spcBef>
                <a:spcPts val="0"/>
              </a:spcBef>
              <a:spcAft>
                <a:spcPts val="0"/>
              </a:spcAft>
              <a:buNone/>
            </a:pPr>
            <a:r>
              <a:rPr b="1" lang="en-US"/>
              <a:t>(click) </a:t>
            </a:r>
            <a:r>
              <a:rPr lang="en-US"/>
              <a:t>but tails are still there, as shown by the shaded area! The reason is that we still have to wait for at least one GC to complete. When the concurrent GCs tend to be busy for similar amount of time, this approach won’t work either.</a:t>
            </a:r>
            <a:endParaRPr b="1"/>
          </a:p>
          <a:p>
            <a:pPr indent="0" lvl="0" marL="0" rtl="0" algn="l">
              <a:spcBef>
                <a:spcPts val="0"/>
              </a:spcBef>
              <a:spcAft>
                <a:spcPts val="0"/>
              </a:spcAft>
              <a:buNone/>
            </a:pPr>
            <a:r>
              <a:rPr b="1" lang="en-US"/>
              <a:t>(click) </a:t>
            </a:r>
            <a:r>
              <a:rPr lang="en-US"/>
              <a:t>So can we do better to push closer towards the ideal NoGC performance?</a:t>
            </a:r>
            <a:endParaRPr/>
          </a:p>
        </p:txBody>
      </p:sp>
      <p:sp>
        <p:nvSpPr>
          <p:cNvPr id="1106" name="Google Shape;1106;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3" name="Google Shape;1163;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ensure proactive reconstruction will always be fast, we need to create a case with at most 1 busy SSD at any time. Is it possible? Well, the answer is yes!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(click) </a:t>
            </a:r>
            <a:r>
              <a:rPr lang="en-US"/>
              <a:t>We can schedule the SSDs in the same array to perform background operations in different time windows. </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a:t>Thus reconstruction is guaranteed to work. Each SSD can stick to its own time window in an autonomous manner, thus minimal coordination across SSDs.</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lang="en-US"/>
              <a:t>(click)</a:t>
            </a:r>
            <a:r>
              <a:rPr lang="en-US"/>
              <a:t> One more thing to worry about is the safe time window length. Image an extreme case where you set an infinitely-long time window, you are essentially preventing GCs from kicking in for the other SSDs, thus they will bare the risk of running out of space!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64" name="Google Shape;1164;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1" name="Google Shape;1261;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Therefore, time window shouldn’t be too long. </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a:t>Thus, the ideal case is that at any time point, we should have enough free space in the SSD to absorb incoming write traffic.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a:t>
            </a:r>
            <a:r>
              <a:rPr lang="en-US"/>
              <a:t> Let’s consider the general case.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(click) </a:t>
            </a:r>
            <a:r>
              <a:rPr lang="en-US"/>
              <a:t>We might have user writes keep coming for all the time windows, </a:t>
            </a:r>
            <a:endParaRPr/>
          </a:p>
          <a:p>
            <a:pPr indent="0" lvl="0" marL="0" rtl="0" algn="l">
              <a:spcBef>
                <a:spcPts val="0"/>
              </a:spcBef>
              <a:spcAft>
                <a:spcPts val="0"/>
              </a:spcAft>
              <a:buNone/>
            </a:pPr>
            <a:r>
              <a:rPr b="1" lang="en-US"/>
              <a:t>(click) </a:t>
            </a:r>
            <a:r>
              <a:rPr lang="en-US"/>
              <a:t>while one SSD is only allowed to perform GC in a certain time window.</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(click) </a:t>
            </a:r>
            <a:r>
              <a:rPr lang="en-US"/>
              <a:t>With this, we can formulate the time windows constraints,</a:t>
            </a:r>
            <a:endParaRPr/>
          </a:p>
          <a:p>
            <a:pPr indent="0" lvl="0" marL="0" rtl="0" algn="l">
              <a:spcBef>
                <a:spcPts val="0"/>
              </a:spcBef>
              <a:spcAft>
                <a:spcPts val="0"/>
              </a:spcAft>
              <a:buNone/>
            </a:pPr>
            <a:r>
              <a:rPr lang="en-US"/>
              <a:t>(click) which can be further expanded as this formula, giving us an upper bound value.  The vendors could refer to the controller parameters and NAND spec sheet to program the appropriate window length.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62" name="Google Shape;1262;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8" name="Google Shape;1308;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With all these combined, we can see that the IODA line is almost overlapping with the gray NoGC line, </a:t>
            </a:r>
            <a:endParaRPr/>
          </a:p>
          <a:p>
            <a:pPr indent="0" lvl="0" marL="0" rtl="0" algn="l">
              <a:spcBef>
                <a:spcPts val="0"/>
              </a:spcBef>
              <a:spcAft>
                <a:spcPts val="0"/>
              </a:spcAft>
              <a:buNone/>
            </a:pPr>
            <a:r>
              <a:rPr b="1" lang="en-US"/>
              <a:t>(click) </a:t>
            </a:r>
            <a:r>
              <a:rPr lang="en-US"/>
              <a:t>showing that IODA has NO TAILS.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(click) </a:t>
            </a:r>
            <a:r>
              <a:rPr lang="en-US"/>
              <a:t>And IODA really closes the gap between the baseline and NoGC.</a:t>
            </a:r>
            <a:endParaRPr/>
          </a:p>
        </p:txBody>
      </p:sp>
      <p:sp>
        <p:nvSpPr>
          <p:cNvPr id="1309" name="Google Shape;1309;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0" name="Google Shape;132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4" name="Google Shape;1334;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summary, IODA is a host/SSD co-design to bridge the semantic gap for performance predictability. Powered by a simple fast-fail interface, it could perform timely reconstructions with synchronized time windows across SSDs. IODA only involves small changes to the software and hardware stack for easy deployment.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principle, IODA advocates co-designs </a:t>
            </a:r>
            <a:r>
              <a:rPr b="1" lang="en-US"/>
              <a:t>(click) </a:t>
            </a:r>
            <a:r>
              <a:rPr lang="en-US"/>
              <a:t>not only between host and SSD, </a:t>
            </a:r>
            <a:r>
              <a:rPr b="1" lang="en-US"/>
              <a:t>(click) </a:t>
            </a:r>
            <a:r>
              <a:rPr lang="en-US"/>
              <a:t>but also among SSDs to achieve tail-free performance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35" name="Google Shape;1335;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7" name="Google Shape;1357;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IODA gives us low and preditable latencies. </a:t>
            </a:r>
            <a:endParaRPr/>
          </a:p>
        </p:txBody>
      </p:sp>
      <p:sp>
        <p:nvSpPr>
          <p:cNvPr id="1358" name="Google Shape;1358;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Among these requirements, predictable performance and efficiency are two main driving factors for the success of modern cloud storage!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On the performance front, high latency can cause severe consequences.</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b="0" lang="en-US"/>
              <a:t>For example,</a:t>
            </a:r>
            <a:r>
              <a:rPr b="1" lang="en-US"/>
              <a:t> </a:t>
            </a:r>
            <a:r>
              <a:rPr lang="en-US"/>
              <a:t>Amazon reports that </a:t>
            </a:r>
            <a:r>
              <a:rPr lang="en-US">
                <a:solidFill>
                  <a:schemeClr val="lt1"/>
                </a:solidFill>
                <a:latin typeface="Gill Sans"/>
                <a:ea typeface="Gill Sans"/>
                <a:cs typeface="Gill Sans"/>
                <a:sym typeface="Gill Sans"/>
              </a:rPr>
              <a:t>every </a:t>
            </a:r>
            <a:r>
              <a:rPr lang="en-US">
                <a:solidFill>
                  <a:srgbClr val="FF0000"/>
                </a:solidFill>
                <a:latin typeface="Gill Sans"/>
                <a:ea typeface="Gill Sans"/>
                <a:cs typeface="Gill Sans"/>
                <a:sym typeface="Gill Sans"/>
              </a:rPr>
              <a:t>100ms</a:t>
            </a:r>
            <a:r>
              <a:rPr lang="en-US">
                <a:solidFill>
                  <a:schemeClr val="lt1"/>
                </a:solidFill>
                <a:latin typeface="Gill Sans"/>
                <a:ea typeface="Gill Sans"/>
                <a:cs typeface="Gill Sans"/>
                <a:sym typeface="Gill Sans"/>
              </a:rPr>
              <a:t> latency costs </a:t>
            </a:r>
            <a:r>
              <a:rPr lang="en-US">
                <a:solidFill>
                  <a:srgbClr val="FF0000"/>
                </a:solidFill>
                <a:latin typeface="Gill Sans"/>
                <a:ea typeface="Gill Sans"/>
                <a:cs typeface="Gill Sans"/>
                <a:sym typeface="Gill Sans"/>
              </a:rPr>
              <a:t>1%</a:t>
            </a:r>
            <a:r>
              <a:rPr lang="en-US">
                <a:solidFill>
                  <a:schemeClr val="lt1"/>
                </a:solidFill>
                <a:latin typeface="Gill Sans"/>
                <a:ea typeface="Gill Sans"/>
                <a:cs typeface="Gill Sans"/>
                <a:sym typeface="Gill Sans"/>
              </a:rPr>
              <a:t> in sales, </a:t>
            </a:r>
            <a:endParaRPr/>
          </a:p>
          <a:p>
            <a:pPr indent="0" lvl="0" marL="0" marR="0" rtl="0" algn="l">
              <a:lnSpc>
                <a:spcPct val="100000"/>
              </a:lnSpc>
              <a:spcBef>
                <a:spcPts val="0"/>
              </a:spcBef>
              <a:spcAft>
                <a:spcPts val="0"/>
              </a:spcAft>
              <a:buClr>
                <a:schemeClr val="lt1"/>
              </a:buClr>
              <a:buSzPts val="1200"/>
              <a:buFont typeface="Gill Sans"/>
              <a:buNone/>
            </a:pPr>
            <a:r>
              <a:rPr b="1" lang="en-US">
                <a:solidFill>
                  <a:schemeClr val="lt1"/>
                </a:solidFill>
                <a:latin typeface="Gill Sans"/>
                <a:ea typeface="Gill Sans"/>
                <a:cs typeface="Gill Sans"/>
                <a:sym typeface="Gill Sans"/>
              </a:rPr>
              <a:t>(click) </a:t>
            </a:r>
            <a:r>
              <a:rPr lang="en-US">
                <a:solidFill>
                  <a:schemeClr val="lt1"/>
                </a:solidFill>
                <a:latin typeface="Gill Sans"/>
                <a:ea typeface="Gill Sans"/>
                <a:cs typeface="Gill Sans"/>
                <a:sym typeface="Gill Sans"/>
              </a:rPr>
              <a:t>and a </a:t>
            </a:r>
            <a:r>
              <a:rPr lang="en-US">
                <a:solidFill>
                  <a:srgbClr val="FF0000"/>
                </a:solidFill>
                <a:latin typeface="Gill Sans"/>
                <a:ea typeface="Gill Sans"/>
                <a:cs typeface="Gill Sans"/>
                <a:sym typeface="Gill Sans"/>
              </a:rPr>
              <a:t>100ms</a:t>
            </a:r>
            <a:r>
              <a:rPr lang="en-US">
                <a:solidFill>
                  <a:schemeClr val="lt1"/>
                </a:solidFill>
                <a:latin typeface="Gill Sans"/>
                <a:ea typeface="Gill Sans"/>
                <a:cs typeface="Gill Sans"/>
                <a:sym typeface="Gill Sans"/>
              </a:rPr>
              <a:t> delay in web page loading will lose </a:t>
            </a:r>
            <a:r>
              <a:rPr lang="en-US">
                <a:solidFill>
                  <a:srgbClr val="FF0000"/>
                </a:solidFill>
                <a:latin typeface="Gill Sans"/>
                <a:ea typeface="Gill Sans"/>
                <a:cs typeface="Gill Sans"/>
                <a:sym typeface="Gill Sans"/>
              </a:rPr>
              <a:t>7% of the users. </a:t>
            </a:r>
            <a:endParaRPr/>
          </a:p>
          <a:p>
            <a:pPr indent="0" lvl="0" marL="0" marR="0" rtl="0" algn="l">
              <a:lnSpc>
                <a:spcPct val="100000"/>
              </a:lnSpc>
              <a:spcBef>
                <a:spcPts val="0"/>
              </a:spcBef>
              <a:spcAft>
                <a:spcPts val="0"/>
              </a:spcAft>
              <a:buClr>
                <a:srgbClr val="FF0000"/>
              </a:buClr>
              <a:buSzPts val="1200"/>
              <a:buFont typeface="Gill Sans"/>
              <a:buNone/>
            </a:pPr>
            <a:r>
              <a:rPr b="1" lang="en-US">
                <a:solidFill>
                  <a:srgbClr val="FF0000"/>
                </a:solidFill>
                <a:latin typeface="Gill Sans"/>
                <a:ea typeface="Gill Sans"/>
                <a:cs typeface="Gill Sans"/>
                <a:sym typeface="Gill Sans"/>
              </a:rPr>
              <a:t>(click) </a:t>
            </a:r>
            <a:r>
              <a:rPr b="0" lang="en-US">
                <a:solidFill>
                  <a:srgbClr val="FF0000"/>
                </a:solidFill>
                <a:latin typeface="Gill Sans"/>
                <a:ea typeface="Gill Sans"/>
                <a:cs typeface="Gill Sans"/>
                <a:sym typeface="Gill Sans"/>
              </a:rPr>
              <a:t>Similarly,</a:t>
            </a:r>
            <a:r>
              <a:rPr b="1" lang="en-US">
                <a:solidFill>
                  <a:srgbClr val="FF0000"/>
                </a:solidFill>
                <a:latin typeface="Gill Sans"/>
                <a:ea typeface="Gill Sans"/>
                <a:cs typeface="Gill Sans"/>
                <a:sym typeface="Gill Sans"/>
              </a:rPr>
              <a:t> </a:t>
            </a:r>
            <a:r>
              <a:rPr lang="en-US">
                <a:solidFill>
                  <a:schemeClr val="lt1"/>
                </a:solidFill>
                <a:latin typeface="Gill Sans"/>
                <a:ea typeface="Gill Sans"/>
                <a:cs typeface="Gill Sans"/>
                <a:sym typeface="Gill Sans"/>
              </a:rPr>
              <a:t>Google observes that half second in search page generation time would drop traffic by </a:t>
            </a:r>
            <a:r>
              <a:rPr lang="en-US">
                <a:solidFill>
                  <a:srgbClr val="FF0000"/>
                </a:solidFill>
                <a:latin typeface="Gill Sans"/>
                <a:ea typeface="Gill Sans"/>
                <a:cs typeface="Gill Sans"/>
                <a:sym typeface="Gill Sans"/>
              </a:rPr>
              <a:t>20%. </a:t>
            </a:r>
            <a:endParaRPr/>
          </a:p>
          <a:p>
            <a:pPr indent="0" lvl="0" marL="0" marR="0" rtl="0" algn="l">
              <a:lnSpc>
                <a:spcPct val="100000"/>
              </a:lnSpc>
              <a:spcBef>
                <a:spcPts val="0"/>
              </a:spcBef>
              <a:spcAft>
                <a:spcPts val="0"/>
              </a:spcAft>
              <a:buClr>
                <a:srgbClr val="FF0000"/>
              </a:buClr>
              <a:buSzPts val="1200"/>
              <a:buFont typeface="Gill Sans"/>
              <a:buNone/>
            </a:pPr>
            <a:r>
              <a:rPr b="1" lang="en-US">
                <a:solidFill>
                  <a:srgbClr val="FF0000"/>
                </a:solidFill>
                <a:latin typeface="Gill Sans"/>
                <a:ea typeface="Gill Sans"/>
                <a:cs typeface="Gill Sans"/>
                <a:sym typeface="Gill Sans"/>
              </a:rPr>
              <a:t>(click)</a:t>
            </a:r>
            <a:r>
              <a:rPr lang="en-US">
                <a:solidFill>
                  <a:srgbClr val="FF0000"/>
                </a:solidFill>
                <a:latin typeface="Gill Sans"/>
                <a:ea typeface="Gill Sans"/>
                <a:cs typeface="Gill Sans"/>
                <a:sym typeface="Gill Sans"/>
              </a:rPr>
              <a:t> Even worse, in high frequency trading, a </a:t>
            </a:r>
            <a:r>
              <a:rPr lang="en-US">
                <a:solidFill>
                  <a:schemeClr val="lt1"/>
                </a:solidFill>
                <a:latin typeface="Gill Sans"/>
                <a:ea typeface="Gill Sans"/>
                <a:cs typeface="Gill Sans"/>
                <a:sym typeface="Gill Sans"/>
              </a:rPr>
              <a:t>broker might lose </a:t>
            </a:r>
            <a:r>
              <a:rPr lang="en-US">
                <a:solidFill>
                  <a:srgbClr val="FF0000"/>
                </a:solidFill>
                <a:latin typeface="Gill Sans"/>
                <a:ea typeface="Gill Sans"/>
                <a:cs typeface="Gill Sans"/>
                <a:sym typeface="Gill Sans"/>
              </a:rPr>
              <a:t>100 million dollars for each extra ms latency. </a:t>
            </a:r>
            <a:endParaRPr/>
          </a:p>
          <a:p>
            <a:pPr indent="0" lvl="0" marL="0" marR="0" rtl="0" algn="l">
              <a:lnSpc>
                <a:spcPct val="100000"/>
              </a:lnSpc>
              <a:spcBef>
                <a:spcPts val="0"/>
              </a:spcBef>
              <a:spcAft>
                <a:spcPts val="0"/>
              </a:spcAft>
              <a:buClr>
                <a:srgbClr val="FF0000"/>
              </a:buClr>
              <a:buSzPts val="1200"/>
              <a:buFont typeface="Gill Sans"/>
              <a:buNone/>
            </a:pPr>
            <a:r>
              <a:rPr b="1" lang="en-US">
                <a:solidFill>
                  <a:srgbClr val="FF0000"/>
                </a:solidFill>
                <a:latin typeface="Gill Sans"/>
                <a:ea typeface="Gill Sans"/>
                <a:cs typeface="Gill Sans"/>
                <a:sym typeface="Gill Sans"/>
              </a:rPr>
              <a:t>(click) </a:t>
            </a:r>
            <a:r>
              <a:rPr lang="en-US">
                <a:solidFill>
                  <a:srgbClr val="FF0000"/>
                </a:solidFill>
                <a:latin typeface="Gill Sans"/>
                <a:ea typeface="Gill Sans"/>
                <a:cs typeface="Gill Sans"/>
                <a:sym typeface="Gill Sans"/>
              </a:rPr>
              <a:t>Thus, </a:t>
            </a:r>
            <a:r>
              <a:rPr b="0" i="0" lang="en-US" sz="1200" u="none" strike="noStrike">
                <a:solidFill>
                  <a:schemeClr val="dk1"/>
                </a:solidFill>
                <a:latin typeface="Calibri"/>
                <a:ea typeface="Calibri"/>
                <a:cs typeface="Calibri"/>
                <a:sym typeface="Calibri"/>
              </a:rPr>
              <a:t>offering Low and Stable latencies is very important.</a:t>
            </a:r>
            <a:endParaRPr>
              <a:solidFill>
                <a:srgbClr val="FF0000"/>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200"/>
              <a:buFont typeface="Calibri"/>
              <a:buNone/>
            </a:pPr>
            <a:r>
              <a:t/>
            </a:r>
            <a:endParaRPr>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200"/>
              <a:buFont typeface="Calibri"/>
              <a:buNone/>
            </a:pPr>
            <a:r>
              <a:rPr lang="en-US"/>
              <a:t>Furthermore, cloud providers not only want their services to run fast, but also efficient at low-cost</a:t>
            </a:r>
            <a:r>
              <a:rPr lang="en-US">
                <a:solidFill>
                  <a:schemeClr val="lt1"/>
                </a:solidFill>
                <a:latin typeface="Gill Sans"/>
                <a:ea typeface="Gill Sans"/>
                <a:cs typeface="Gill Sans"/>
                <a:sym typeface="Gill Sans"/>
              </a:rPr>
              <a:t>. </a:t>
            </a:r>
            <a:endParaRPr/>
          </a:p>
          <a:p>
            <a:pPr indent="0" lvl="0" marL="0" marR="0" rtl="0" algn="l">
              <a:lnSpc>
                <a:spcPct val="100000"/>
              </a:lnSpc>
              <a:spcBef>
                <a:spcPts val="0"/>
              </a:spcBef>
              <a:spcAft>
                <a:spcPts val="0"/>
              </a:spcAft>
              <a:buClr>
                <a:schemeClr val="lt1"/>
              </a:buClr>
              <a:buSzPts val="1200"/>
              <a:buFont typeface="Gill Sans"/>
              <a:buNone/>
            </a:pPr>
            <a:r>
              <a:rPr b="1" lang="en-US">
                <a:solidFill>
                  <a:schemeClr val="lt1"/>
                </a:solidFill>
                <a:latin typeface="Gill Sans"/>
                <a:ea typeface="Gill Sans"/>
                <a:cs typeface="Gill Sans"/>
                <a:sym typeface="Gill Sans"/>
              </a:rPr>
              <a:t>(click) </a:t>
            </a:r>
            <a:r>
              <a:rPr lang="en-US">
                <a:solidFill>
                  <a:schemeClr val="lt1"/>
                </a:solidFill>
                <a:latin typeface="Gill Sans"/>
                <a:ea typeface="Gill Sans"/>
                <a:cs typeface="Gill Sans"/>
                <a:sym typeface="Gill Sans"/>
              </a:rPr>
              <a:t>In large-scale datacenters, even very small improvements in CPU efficiency can save millions of dollars, </a:t>
            </a:r>
            <a:endParaRPr/>
          </a:p>
          <a:p>
            <a:pPr indent="0" lvl="0" marL="0" marR="0" rtl="0" algn="l">
              <a:lnSpc>
                <a:spcPct val="100000"/>
              </a:lnSpc>
              <a:spcBef>
                <a:spcPts val="0"/>
              </a:spcBef>
              <a:spcAft>
                <a:spcPts val="0"/>
              </a:spcAft>
              <a:buClr>
                <a:schemeClr val="lt1"/>
              </a:buClr>
              <a:buSzPts val="1200"/>
              <a:buFont typeface="Gill Sans"/>
              <a:buNone/>
            </a:pPr>
            <a:r>
              <a:rPr b="1" lang="en-US">
                <a:solidFill>
                  <a:schemeClr val="lt1"/>
                </a:solidFill>
                <a:latin typeface="Gill Sans"/>
                <a:ea typeface="Gill Sans"/>
                <a:cs typeface="Gill Sans"/>
                <a:sym typeface="Gill Sans"/>
              </a:rPr>
              <a:t>(click) </a:t>
            </a:r>
            <a:r>
              <a:rPr lang="en-US">
                <a:solidFill>
                  <a:schemeClr val="lt1"/>
                </a:solidFill>
                <a:latin typeface="Gill Sans"/>
                <a:ea typeface="Gill Sans"/>
                <a:cs typeface="Gill Sans"/>
                <a:sym typeface="Gill Sans"/>
              </a:rPr>
              <a:t>and this has recently motivated Google and</a:t>
            </a:r>
            <a:endParaRPr/>
          </a:p>
          <a:p>
            <a:pPr indent="0" lvl="0" marL="0" marR="0" rtl="0" algn="l">
              <a:lnSpc>
                <a:spcPct val="100000"/>
              </a:lnSpc>
              <a:spcBef>
                <a:spcPts val="0"/>
              </a:spcBef>
              <a:spcAft>
                <a:spcPts val="0"/>
              </a:spcAft>
              <a:buClr>
                <a:schemeClr val="lt1"/>
              </a:buClr>
              <a:buSzPts val="1200"/>
              <a:buFont typeface="Gill Sans"/>
              <a:buNone/>
            </a:pPr>
            <a:r>
              <a:rPr b="1" lang="en-US">
                <a:solidFill>
                  <a:schemeClr val="lt1"/>
                </a:solidFill>
                <a:latin typeface="Gill Sans"/>
                <a:ea typeface="Gill Sans"/>
                <a:cs typeface="Gill Sans"/>
                <a:sym typeface="Gill Sans"/>
              </a:rPr>
              <a:t>(click)</a:t>
            </a:r>
            <a:r>
              <a:rPr lang="en-US">
                <a:solidFill>
                  <a:schemeClr val="lt1"/>
                </a:solidFill>
                <a:latin typeface="Gill Sans"/>
                <a:ea typeface="Gill Sans"/>
                <a:cs typeface="Gill Sans"/>
                <a:sym typeface="Gill Sans"/>
              </a:rPr>
              <a:t> and Microsoft to seek new software and hardware approaches to squeeze more efficiency out of their highly optimized datacenters.</a:t>
            </a:r>
            <a:endParaRPr/>
          </a:p>
          <a:p>
            <a:pPr indent="0" lvl="0" marL="0" marR="0" rtl="0" algn="l">
              <a:lnSpc>
                <a:spcPct val="100000"/>
              </a:lnSpc>
              <a:spcBef>
                <a:spcPts val="0"/>
              </a:spcBef>
              <a:spcAft>
                <a:spcPts val="0"/>
              </a:spcAft>
              <a:buClr>
                <a:schemeClr val="dk1"/>
              </a:buClr>
              <a:buSzPts val="1200"/>
              <a:buFont typeface="Calibri"/>
              <a:buNone/>
            </a:pPr>
            <a:r>
              <a:t/>
            </a:r>
            <a:endParaRPr>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200"/>
              <a:buFont typeface="Calibri"/>
              <a:buNone/>
            </a:pPr>
            <a:r>
              <a:rPr b="1" lang="en-US"/>
              <a:t>(click)</a:t>
            </a:r>
            <a:r>
              <a:rPr lang="en-US"/>
              <a:t> The need for stable and low latencies as well as CPU and cost efficiencies never ends.</a:t>
            </a:r>
            <a:r>
              <a:rPr lang="en-US" sz="1200">
                <a:solidFill>
                  <a:schemeClr val="lt1"/>
                </a:solidFill>
                <a:latin typeface="Gill Sans"/>
                <a:ea typeface="Gill Sans"/>
                <a:cs typeface="Gill Sans"/>
                <a:sym typeface="Gill Sans"/>
              </a:rPr>
              <a:t> </a:t>
            </a:r>
            <a:endParaRPr/>
          </a:p>
          <a:p>
            <a:pPr indent="0" lvl="0" marL="0" marR="0" rtl="0" algn="l">
              <a:lnSpc>
                <a:spcPct val="100000"/>
              </a:lnSpc>
              <a:spcBef>
                <a:spcPts val="0"/>
              </a:spcBef>
              <a:spcAft>
                <a:spcPts val="0"/>
              </a:spcAft>
              <a:buClr>
                <a:schemeClr val="lt1"/>
              </a:buClr>
              <a:buSzPts val="1200"/>
              <a:buFont typeface="Gill Sans"/>
              <a:buNone/>
            </a:pPr>
            <a:r>
              <a:rPr b="1" lang="en-US" sz="1200">
                <a:solidFill>
                  <a:schemeClr val="lt1"/>
                </a:solidFill>
                <a:latin typeface="Gill Sans"/>
                <a:ea typeface="Gill Sans"/>
                <a:cs typeface="Gill Sans"/>
                <a:sym typeface="Gill Sans"/>
              </a:rPr>
              <a:t>(click) </a:t>
            </a:r>
            <a:r>
              <a:rPr lang="en-US" sz="1200">
                <a:solidFill>
                  <a:schemeClr val="dk1"/>
                </a:solidFill>
                <a:latin typeface="Calibri"/>
                <a:ea typeface="Calibri"/>
                <a:cs typeface="Calibri"/>
                <a:sym typeface="Calibri"/>
              </a:rPr>
              <a:t>Overall, there are new surging challenges to design performant and cost-efficient cloud storage systems under the hood of modern storage hardware.</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95" name="Google Shape;95;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7" name="Google Shape;1377;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Today’s cloud storage stack is very complex and imposes a heavy operational cost. </a:t>
            </a:r>
            <a:endParaRPr/>
          </a:p>
          <a:p>
            <a:pPr indent="0" lvl="0" marL="0" rtl="0" algn="l">
              <a:spcBef>
                <a:spcPts val="0"/>
              </a:spcBef>
              <a:spcAft>
                <a:spcPts val="0"/>
              </a:spcAft>
              <a:buNone/>
            </a:pPr>
            <a:r>
              <a:rPr b="1" lang="en-US"/>
              <a:t>(click)</a:t>
            </a:r>
            <a:r>
              <a:rPr lang="en-US"/>
              <a:t> The servers in data centers provide a large array of x86 cores. </a:t>
            </a:r>
            <a:endParaRPr/>
          </a:p>
          <a:p>
            <a:pPr indent="0" lvl="0" marL="0" rtl="0" algn="l">
              <a:spcBef>
                <a:spcPts val="0"/>
              </a:spcBef>
              <a:spcAft>
                <a:spcPts val="0"/>
              </a:spcAft>
              <a:buNone/>
            </a:pPr>
            <a:r>
              <a:rPr b="1" lang="en-US"/>
              <a:t>(click) </a:t>
            </a:r>
            <a:r>
              <a:rPr lang="en-US"/>
              <a:t>In part, most of the CPUs are rent to the users, and they are used to run various types of user workloads, such as NoSQL Databases, Analytics, and ML. </a:t>
            </a:r>
            <a:r>
              <a:rPr b="1" lang="en-US"/>
              <a:t>(click) </a:t>
            </a:r>
            <a:r>
              <a:rPr lang="en-US"/>
              <a:t>Cloud providers charge users for the amount of computational resources used, proportional to number of cores. Thus, making revenue.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the storage stack takes away some previous cores. </a:t>
            </a:r>
            <a:endParaRPr/>
          </a:p>
          <a:p>
            <a:pPr indent="0" lvl="0" marL="0" rtl="0" algn="l">
              <a:spcBef>
                <a:spcPts val="0"/>
              </a:spcBef>
              <a:spcAft>
                <a:spcPts val="0"/>
              </a:spcAft>
              <a:buNone/>
            </a:pPr>
            <a:r>
              <a:rPr b="1" lang="en-US"/>
              <a:t>(click) </a:t>
            </a:r>
            <a:r>
              <a:rPr lang="en-US"/>
              <a:t>On the one hand, many storage services requires a lot of CPU resources to run; </a:t>
            </a:r>
            <a:endParaRPr/>
          </a:p>
          <a:p>
            <a:pPr indent="0" lvl="0" marL="0" rtl="0" algn="l">
              <a:spcBef>
                <a:spcPts val="0"/>
              </a:spcBef>
              <a:spcAft>
                <a:spcPts val="0"/>
              </a:spcAft>
              <a:buNone/>
            </a:pPr>
            <a:r>
              <a:rPr b="1" lang="en-US"/>
              <a:t>(click) </a:t>
            </a:r>
            <a:r>
              <a:rPr lang="en-US"/>
              <a:t>on the other hand, device management also incurs a lot of CPU overhead. </a:t>
            </a:r>
            <a:endParaRPr/>
          </a:p>
          <a:p>
            <a:pPr indent="0" lvl="0" marL="0" rtl="0" algn="l">
              <a:spcBef>
                <a:spcPts val="0"/>
              </a:spcBef>
              <a:spcAft>
                <a:spcPts val="0"/>
              </a:spcAft>
              <a:buNone/>
            </a:pPr>
            <a:r>
              <a:rPr b="1" lang="en-US"/>
              <a:t>(click) </a:t>
            </a:r>
            <a:r>
              <a:rPr lang="en-US"/>
              <a:t>All these form the cloud storage tax. </a:t>
            </a:r>
            <a:endParaRPr/>
          </a:p>
          <a:p>
            <a:pPr indent="0" lvl="0" marL="0" rtl="0" algn="l">
              <a:spcBef>
                <a:spcPts val="0"/>
              </a:spcBef>
              <a:spcAft>
                <a:spcPts val="0"/>
              </a:spcAft>
              <a:buNone/>
            </a:pPr>
            <a:r>
              <a:rPr b="1" lang="en-US"/>
              <a:t>(click) </a:t>
            </a:r>
            <a:r>
              <a:rPr lang="en-US"/>
              <a:t>As a result, about 10-20% of data center CPU cycles are spent to run storage stack only. This is a heavy data center tax that cloud providers have to pay!</a:t>
            </a:r>
            <a:endParaRPr/>
          </a:p>
        </p:txBody>
      </p:sp>
      <p:sp>
        <p:nvSpPr>
          <p:cNvPr id="1378" name="Google Shape;1378;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8" name="Google Shape;1468;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000"/>
              <a:t>Ideally, CPUs are better spent to run user workloads for revenue.</a:t>
            </a:r>
            <a:endParaRPr/>
          </a:p>
          <a:p>
            <a:pPr indent="0" lvl="0" marL="0" rtl="0" algn="l">
              <a:spcBef>
                <a:spcPts val="0"/>
              </a:spcBef>
              <a:spcAft>
                <a:spcPts val="0"/>
              </a:spcAft>
              <a:buNone/>
            </a:pPr>
            <a:r>
              <a:t/>
            </a:r>
            <a:endParaRPr sz="1000"/>
          </a:p>
          <a:p>
            <a:pPr indent="0" lvl="0" marL="0" rtl="0" algn="l">
              <a:spcBef>
                <a:spcPts val="0"/>
              </a:spcBef>
              <a:spcAft>
                <a:spcPts val="0"/>
              </a:spcAft>
              <a:buNone/>
            </a:pPr>
            <a:r>
              <a:rPr b="1" lang="en-US" sz="1000"/>
              <a:t>(click) </a:t>
            </a:r>
            <a:r>
              <a:rPr lang="en-US" sz="1000"/>
              <a:t>With the rise of accelerators, a straightforward solution is to offload the storage services to cost-efficient co-processors. </a:t>
            </a:r>
            <a:endParaRPr/>
          </a:p>
          <a:p>
            <a:pPr indent="0" lvl="0" marL="0" rtl="0" algn="l">
              <a:spcBef>
                <a:spcPts val="0"/>
              </a:spcBef>
              <a:spcAft>
                <a:spcPts val="0"/>
              </a:spcAft>
              <a:buNone/>
            </a:pPr>
            <a:r>
              <a:rPr b="1" lang="en-US" sz="1000"/>
              <a:t>(click) </a:t>
            </a:r>
            <a:r>
              <a:rPr lang="en-US" sz="1000"/>
              <a:t>The first question to ask is which acceleration hardware we should use? And how much cost-efficiency it will bring?</a:t>
            </a:r>
            <a:endParaRPr/>
          </a:p>
          <a:p>
            <a:pPr indent="0" lvl="0" marL="0" rtl="0" algn="l">
              <a:spcBef>
                <a:spcPts val="0"/>
              </a:spcBef>
              <a:spcAft>
                <a:spcPts val="0"/>
              </a:spcAft>
              <a:buNone/>
            </a:pPr>
            <a:r>
              <a:t/>
            </a:r>
            <a:endParaRPr sz="1000"/>
          </a:p>
          <a:p>
            <a:pPr indent="0" lvl="0" marL="0" rtl="0" algn="l">
              <a:spcBef>
                <a:spcPts val="0"/>
              </a:spcBef>
              <a:spcAft>
                <a:spcPts val="0"/>
              </a:spcAft>
              <a:buNone/>
            </a:pPr>
            <a:r>
              <a:rPr b="1" lang="en-US" sz="1000"/>
              <a:t>(click) </a:t>
            </a:r>
            <a:r>
              <a:rPr lang="en-US" sz="1000"/>
              <a:t>We observe that ARM co-processors are being increasingly deployed in modern data centers, for example, Azure already deployed ARM servers for their internal workloads, </a:t>
            </a:r>
            <a:endParaRPr/>
          </a:p>
          <a:p>
            <a:pPr indent="0" lvl="0" marL="0" rtl="0" algn="l">
              <a:spcBef>
                <a:spcPts val="0"/>
              </a:spcBef>
              <a:spcAft>
                <a:spcPts val="0"/>
              </a:spcAft>
              <a:buNone/>
            </a:pPr>
            <a:r>
              <a:rPr b="1" lang="en-US" sz="1000"/>
              <a:t>(click) </a:t>
            </a:r>
            <a:r>
              <a:rPr lang="en-US" sz="1000"/>
              <a:t>and AWS is doing something similar. This motivates us to look into ARM co-processor as the appropriate offloading engines.</a:t>
            </a:r>
            <a:endParaRPr/>
          </a:p>
          <a:p>
            <a:pPr indent="0" lvl="0" marL="0" rtl="0" algn="l">
              <a:spcBef>
                <a:spcPts val="0"/>
              </a:spcBef>
              <a:spcAft>
                <a:spcPts val="0"/>
              </a:spcAft>
              <a:buNone/>
            </a:pPr>
            <a:r>
              <a:t/>
            </a:r>
            <a:endParaRPr sz="1000"/>
          </a:p>
          <a:p>
            <a:pPr indent="0" lvl="0" marL="0" rtl="0" algn="l">
              <a:spcBef>
                <a:spcPts val="0"/>
              </a:spcBef>
              <a:spcAft>
                <a:spcPts val="0"/>
              </a:spcAft>
              <a:buNone/>
            </a:pPr>
            <a:r>
              <a:rPr b="1" lang="en-US" sz="1000"/>
              <a:t>(click) </a:t>
            </a:r>
            <a:r>
              <a:rPr lang="en-US" sz="1000"/>
              <a:t>Cost-efficiency perspective, the total cost of ownership of an ARM SoC is only about $100 per year, but the saved host CPU cores could potentially make $2000 / year by renting them to users. </a:t>
            </a:r>
            <a:endParaRPr/>
          </a:p>
          <a:p>
            <a:pPr indent="0" lvl="0" marL="0" rtl="0" algn="l">
              <a:spcBef>
                <a:spcPts val="0"/>
              </a:spcBef>
              <a:spcAft>
                <a:spcPts val="0"/>
              </a:spcAft>
              <a:buNone/>
            </a:pPr>
            <a:r>
              <a:rPr b="1" lang="en-US" sz="1000"/>
              <a:t>(click) </a:t>
            </a:r>
            <a:r>
              <a:rPr lang="en-US" sz="1000"/>
              <a:t>Overall, we can achieve roughly 20x cost savings and this would definitely increase cost-efficiency of the cloud storage offering.</a:t>
            </a:r>
            <a:endParaRPr/>
          </a:p>
        </p:txBody>
      </p:sp>
      <p:sp>
        <p:nvSpPr>
          <p:cNvPr id="1469" name="Google Shape;1469;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0" name="Google Shape;1500;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LeapIO is a next-generation cloud storage stack that leverages ARM SoC as co-processors</a:t>
            </a:r>
            <a:r>
              <a:rPr lang="en-US"/>
              <a:t>. </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a:t>Traditional storage stack centers around CPUs to provider virtual storage to users and manage SSDs, similar to AWS EBS, it provides a virtual block device to user VMs.</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a:t>At high level, LeapIO shares similar goals. </a:t>
            </a:r>
            <a:r>
              <a:rPr lang="en-US" sz="1200">
                <a:solidFill>
                  <a:schemeClr val="dk1"/>
                </a:solidFill>
                <a:latin typeface="Calibri"/>
                <a:ea typeface="Calibri"/>
                <a:cs typeface="Calibri"/>
                <a:sym typeface="Calibri"/>
              </a:rPr>
              <a:t>LeapIO allows storage services to portably run ARM coprocessors and x86 with a uniform abstraction. LeapIO helps cloud providers cut the storage tax and improve utilization without sacrificing performance.</a:t>
            </a:r>
            <a:endParaRPr/>
          </a:p>
        </p:txBody>
      </p:sp>
      <p:sp>
        <p:nvSpPr>
          <p:cNvPr id="1501" name="Google Shape;1501;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3" name="Google Shape;1563;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Let's see how LeapIO works by going through a simple example first. In LeapIO, users run their own application and guest OS of choice on a VM with no modifications required. </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sz="1200">
                <a:solidFill>
                  <a:schemeClr val="dk1"/>
                </a:solidFill>
                <a:latin typeface="Calibri"/>
                <a:ea typeface="Calibri"/>
                <a:cs typeface="Calibri"/>
                <a:sym typeface="Calibri"/>
              </a:rPr>
              <a:t>For storage, the guest VM runs on the typical NVMe device interface exposed by LeapIO as an NVMe queue pair. </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sz="1200">
                <a:solidFill>
                  <a:schemeClr val="dk1"/>
                </a:solidFill>
                <a:latin typeface="Calibri"/>
                <a:ea typeface="Calibri"/>
                <a:cs typeface="Calibri"/>
                <a:sym typeface="Calibri"/>
              </a:rPr>
              <a:t>The queue pair contains submission and completion queues for regular IO processing.</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sz="1200">
                <a:solidFill>
                  <a:schemeClr val="dk1"/>
                </a:solidFill>
                <a:latin typeface="Calibri"/>
                <a:ea typeface="Calibri"/>
                <a:cs typeface="Calibri"/>
                <a:sym typeface="Calibri"/>
              </a:rPr>
              <a:t>To process IOs from the VM, LeapIO maps the queue pair from the VM to its own address space.</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If the user VM wants to utilize local SSDs, say, for throughput and latency reasons,</a:t>
            </a:r>
            <a:r>
              <a:rPr b="1" lang="en-US"/>
              <a:t> </a:t>
            </a:r>
            <a:endParaRPr/>
          </a:p>
          <a:p>
            <a:pPr indent="0" lvl="0" marL="0" marR="0" rtl="0" algn="l">
              <a:lnSpc>
                <a:spcPct val="100000"/>
              </a:lnSpc>
              <a:spcBef>
                <a:spcPts val="0"/>
              </a:spcBef>
              <a:spcAft>
                <a:spcPts val="0"/>
              </a:spcAft>
              <a:buClr>
                <a:schemeClr val="dk1"/>
              </a:buClr>
              <a:buSzPts val="1200"/>
              <a:buFont typeface="Calibri"/>
              <a:buNone/>
            </a:pPr>
            <a:r>
              <a:rPr b="1" lang="en-US"/>
              <a:t>(click)</a:t>
            </a:r>
            <a:r>
              <a:rPr lang="en-US" sz="1200">
                <a:solidFill>
                  <a:schemeClr val="dk1"/>
                </a:solidFill>
                <a:latin typeface="Calibri"/>
                <a:ea typeface="Calibri"/>
                <a:cs typeface="Calibri"/>
                <a:sym typeface="Calibri"/>
              </a:rPr>
              <a:t> the requests will be put into the NVMe queue pairs mapped between the LeapIO runtime and the SSD device.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sz="1200">
                <a:solidFill>
                  <a:schemeClr val="dk1"/>
                </a:solidFill>
                <a:latin typeface="Calibri"/>
                <a:ea typeface="Calibri"/>
                <a:cs typeface="Calibri"/>
                <a:sym typeface="Calibri"/>
              </a:rPr>
              <a:t>The shaded area represents the LeapIO runtime running on the ARM co-processors in userspace. </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sz="1200">
                <a:solidFill>
                  <a:schemeClr val="dk1"/>
                </a:solidFill>
                <a:latin typeface="Calibri"/>
                <a:ea typeface="Calibri"/>
                <a:cs typeface="Calibri"/>
                <a:sym typeface="Calibri"/>
              </a:rPr>
              <a:t>The runtime "glues" all the NVMe queue pairs and form end-to-end storage paths.</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sz="1200">
                <a:solidFill>
                  <a:schemeClr val="dk1"/>
                </a:solidFill>
                <a:latin typeface="Calibri"/>
                <a:ea typeface="Calibri"/>
                <a:cs typeface="Calibri"/>
                <a:sym typeface="Calibri"/>
              </a:rPr>
              <a:t>This runtime enables us to run arbitrary storage services that simply operate using NVMe interface, as simple as a chain of NVMe commands.</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sz="1200">
                <a:solidFill>
                  <a:schemeClr val="dk1"/>
                </a:solidFill>
                <a:latin typeface="Calibri"/>
                <a:ea typeface="Calibri"/>
                <a:cs typeface="Calibri"/>
                <a:sym typeface="Calibri"/>
              </a:rPr>
              <a:t>This design gives us some benefits: (1). the first one is service extensibility. LeapIO runtime allows cloud providers to easily build and manage many different storage services. Second, the runtime keeps polling the mapped NVMe queue pairs to maintain low latency and high throughput; The LeapIO runtime does not reside in the OS, hence all data transfers can bypass the OS;  Third, VMs can obtain a rich set of block-oriented services behind the virtual NVMe interface, thus enabling service virtualization and composability.</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sz="1200">
                <a:solidFill>
                  <a:schemeClr val="dk1"/>
                </a:solidFill>
                <a:latin typeface="Calibri"/>
                <a:ea typeface="Calibri"/>
                <a:cs typeface="Calibri"/>
                <a:sym typeface="Calibri"/>
              </a:rPr>
              <a:t>For example, IOs from different VMs might have different priorities and a priority scheduling service will decide when an IO will be processed and after that send IOs to the device. </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sz="1200">
                <a:solidFill>
                  <a:schemeClr val="dk1"/>
                </a:solidFill>
                <a:latin typeface="Calibri"/>
                <a:ea typeface="Calibri"/>
                <a:cs typeface="Calibri"/>
                <a:sym typeface="Calibri"/>
              </a:rPr>
              <a:t>With another service feature such as reliability guarantee, the IOs will be further processed via a "replication" service and </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sz="1200">
                <a:solidFill>
                  <a:schemeClr val="dk1"/>
                </a:solidFill>
                <a:latin typeface="Calibri"/>
                <a:ea typeface="Calibri"/>
                <a:cs typeface="Calibri"/>
                <a:sym typeface="Calibri"/>
              </a:rPr>
              <a:t>finally sent to different backend devices.</a:t>
            </a:r>
            <a:endParaRPr/>
          </a:p>
        </p:txBody>
      </p:sp>
      <p:sp>
        <p:nvSpPr>
          <p:cNvPr id="1564" name="Google Shape;1564;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3" name="Google Shape;1643;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One design challenge of LeapIO is portability. The server configurations in modern data centers are never uniform. </a:t>
            </a:r>
            <a:r>
              <a:rPr lang="en-US" sz="1200">
                <a:solidFill>
                  <a:schemeClr val="dk1"/>
                </a:solidFill>
                <a:latin typeface="Calibri"/>
                <a:ea typeface="Calibri"/>
                <a:cs typeface="Calibri"/>
                <a:sym typeface="Calibri"/>
              </a:rPr>
              <a:t>Different server generations have different capabilities. </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a:t>For example, an old server model might not have acceleration co-processors or high performance RDMA NIC. But as time goes on, </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a:t>these components will be increasingly added to the server fleet. </a:t>
            </a:r>
            <a:endParaRPr/>
          </a:p>
          <a:p>
            <a:pPr indent="0" lvl="0" marL="0" marR="0" rtl="0" algn="l">
              <a:lnSpc>
                <a:spcPct val="100000"/>
              </a:lnSpc>
              <a:spcBef>
                <a:spcPts val="0"/>
              </a:spcBef>
              <a:spcAft>
                <a:spcPts val="0"/>
              </a:spcAft>
              <a:buClr>
                <a:schemeClr val="dk1"/>
              </a:buClr>
              <a:buSzPts val="1200"/>
              <a:buFont typeface="Calibri"/>
              <a:buNone/>
            </a:pPr>
            <a:r>
              <a:t/>
            </a:r>
            <a:endParaRPr b="1"/>
          </a:p>
          <a:p>
            <a:pPr indent="0" lvl="0" marL="0" marR="0" rtl="0" algn="l">
              <a:lnSpc>
                <a:spcPct val="100000"/>
              </a:lnSpc>
              <a:spcBef>
                <a:spcPts val="0"/>
              </a:spcBef>
              <a:spcAft>
                <a:spcPts val="0"/>
              </a:spcAft>
              <a:buClr>
                <a:schemeClr val="dk1"/>
              </a:buClr>
              <a:buSzPts val="1200"/>
              <a:buFont typeface="Calibri"/>
              <a:buNone/>
            </a:pPr>
            <a:r>
              <a:rPr b="1" lang="en-US"/>
              <a:t>(click) </a:t>
            </a:r>
            <a:r>
              <a:rPr lang="en-US"/>
              <a:t>With portability, </a:t>
            </a:r>
            <a:endParaRPr/>
          </a:p>
          <a:p>
            <a:pPr indent="0" lvl="0" marL="0" rtl="0" algn="l">
              <a:spcBef>
                <a:spcPts val="0"/>
              </a:spcBef>
              <a:spcAft>
                <a:spcPts val="0"/>
              </a:spcAft>
              <a:buNone/>
            </a:pPr>
            <a:r>
              <a:rPr b="1" lang="en-US"/>
              <a:t>(click) </a:t>
            </a:r>
            <a:r>
              <a:rPr lang="en-US"/>
              <a:t>we try to avoid fragmenting the fleet into silos defined by the hardware capabilities and specific software optimizations.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Thus, LeapIO could serve as a uniform software environment which can support running on different hardware setups.</a:t>
            </a:r>
            <a:endParaRPr/>
          </a:p>
        </p:txBody>
      </p:sp>
      <p:sp>
        <p:nvSpPr>
          <p:cNvPr id="1644" name="Google Shape;1644;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2" name="Google Shape;1682;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In LeapIO, the storage software stack is portable to run on x86 or in the SoC whenever available, thus an offload ready design. The user VMs are agnostic to what is implementing the virtual drive. </a:t>
            </a:r>
            <a:endParaRPr/>
          </a:p>
          <a:p>
            <a:pPr indent="0" lvl="0" marL="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b="1" lang="en-US"/>
              <a:t>(click) </a:t>
            </a:r>
            <a:r>
              <a:rPr lang="en-US" sz="1200">
                <a:solidFill>
                  <a:schemeClr val="dk1"/>
                </a:solidFill>
                <a:latin typeface="Calibri"/>
                <a:ea typeface="Calibri"/>
                <a:cs typeface="Calibri"/>
                <a:sym typeface="Calibri"/>
              </a:rPr>
              <a:t>To support LeapIO to run on x86, we design a SoC-like-VM such that the overall design remains the same as in ARM-SoC. We argument the SoC-VM with global resource visibility and it sees the same abstraction as ARM SoC.</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sz="1200">
                <a:solidFill>
                  <a:schemeClr val="dk1"/>
                </a:solidFill>
                <a:latin typeface="Calibri"/>
                <a:ea typeface="Calibri"/>
                <a:cs typeface="Calibri"/>
                <a:sym typeface="Calibri"/>
              </a:rPr>
              <a:t>With LeapIO’s portability design, we keep servers fungible regardless of their acceleration or offloading capabilities. That is, we treat accelerators as opportunities rather than necessities. </a:t>
            </a:r>
            <a:endParaRPr/>
          </a:p>
          <a:p>
            <a:pPr indent="0" lvl="0" marL="0" marR="0" rtl="0" algn="l">
              <a:lnSpc>
                <a:spcPct val="100000"/>
              </a:lnSpc>
              <a:spcBef>
                <a:spcPts val="0"/>
              </a:spcBef>
              <a:spcAft>
                <a:spcPts val="0"/>
              </a:spcAft>
              <a:buClr>
                <a:schemeClr val="dk1"/>
              </a:buClr>
              <a:buSzPts val="1200"/>
              <a:buFont typeface="Calibri"/>
              <a:buNone/>
            </a:pPr>
            <a:r>
              <a:t/>
            </a:r>
            <a:endParaRPr b="1"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lang="en-US"/>
              <a:t>(click) </a:t>
            </a:r>
            <a:r>
              <a:rPr b="1" lang="en-US" sz="1200">
                <a:solidFill>
                  <a:schemeClr val="dk1"/>
                </a:solidFill>
                <a:latin typeface="Calibri"/>
                <a:ea typeface="Calibri"/>
                <a:cs typeface="Calibri"/>
                <a:sym typeface="Calibri"/>
              </a:rPr>
              <a:t>With this</a:t>
            </a:r>
            <a:r>
              <a:rPr lang="en-US" sz="1200">
                <a:solidFill>
                  <a:schemeClr val="dk1"/>
                </a:solidFill>
                <a:latin typeface="Calibri"/>
                <a:ea typeface="Calibri"/>
                <a:cs typeface="Calibri"/>
                <a:sym typeface="Calibri"/>
              </a:rPr>
              <a:t>, we could access backend storage devices through different types of protocols, via PCIe for local access or RDMA, TCP and REST APIs for remote storage access.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With the virtual NVMe abstraction, LeapIO is also able to work with different types of devices, whether it is slow HDD or SATA based SSD, or emerging software-defined flash.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Moreover, portability also helps provisioning; if the SoC is crowded, we can ask for help from the SoC-VM.</a:t>
            </a:r>
            <a:endParaRPr/>
          </a:p>
        </p:txBody>
      </p:sp>
      <p:sp>
        <p:nvSpPr>
          <p:cNvPr id="1683" name="Google Shape;1683;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6" name="Google Shape;1736;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It’s ialso mportant to achieve bare-metal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a:t>
            </a:r>
            <a:r>
              <a:rPr lang="en-US"/>
              <a:t> </a:t>
            </a:r>
            <a:r>
              <a:rPr lang="en-US" sz="1200">
                <a:solidFill>
                  <a:schemeClr val="dk1"/>
                </a:solidFill>
                <a:latin typeface="Calibri"/>
                <a:ea typeface="Calibri"/>
                <a:cs typeface="Calibri"/>
                <a:sym typeface="Calibri"/>
              </a:rPr>
              <a:t>The problem is that in existing ARM SoC designs, ARM cores are hidden behind either the NIC controller or storage interface, thus ARM-x86 communication must be routed through NIC/storage control block and not efficient. </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US"/>
              <a:t>(click) </a:t>
            </a:r>
            <a:r>
              <a:rPr lang="en-US" sz="1200">
                <a:solidFill>
                  <a:schemeClr val="dk1"/>
                </a:solidFill>
                <a:latin typeface="Calibri"/>
                <a:ea typeface="Calibri"/>
                <a:cs typeface="Calibri"/>
                <a:sym typeface="Calibri"/>
              </a:rPr>
              <a:t>Furthermore, many software/hardware components are involved in the data path, hence we must minimize data copying. While there is only one copy of the original data, different hardware components and software layers need to access the data in their own address spaces.</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US"/>
              <a:t>(click) </a:t>
            </a:r>
            <a:r>
              <a:rPr lang="en-US" sz="1200">
                <a:solidFill>
                  <a:schemeClr val="dk1"/>
                </a:solidFill>
                <a:latin typeface="Calibri"/>
                <a:ea typeface="Calibri"/>
                <a:cs typeface="Calibri"/>
                <a:sym typeface="Calibri"/>
              </a:rPr>
              <a:t>To minimize data copies, we design a unified address space which incorporate x86, ARM, SSDs and NICs, supported by memory mapping across several address spaces via a transparent address translation support.</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37" name="Google Shape;1737;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4" name="Google Shape;1814;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However, easy offloading of services to the co-processor while maintaining performance cannot be achieved without hardware support.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Thus, we define and design a set of hardware properties to make ARM-to-peripheral communications as efficient as x86-to-peripherals.</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sz="1200">
                <a:solidFill>
                  <a:schemeClr val="dk1"/>
                </a:solidFill>
                <a:latin typeface="Calibri"/>
                <a:ea typeface="Calibri"/>
                <a:cs typeface="Calibri"/>
                <a:sym typeface="Calibri"/>
              </a:rPr>
              <a:t>First, ARM SoC needs to have a native DMA engine to allow ARM directly talk to host DRAM and must allow the user-space LeapIO runtime to access the DMA engine to queue pair mapping and data transfer.</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sz="1200">
                <a:solidFill>
                  <a:schemeClr val="dk1"/>
                </a:solidFill>
                <a:latin typeface="Calibri"/>
                <a:ea typeface="Calibri"/>
                <a:cs typeface="Calibri"/>
                <a:sym typeface="Calibri"/>
              </a:rPr>
              <a:t>Second, the LeapIO runtime must have access to an IOMMU to translate VM-level IO addresses.</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sz="1200">
                <a:solidFill>
                  <a:schemeClr val="dk1"/>
                </a:solidFill>
                <a:latin typeface="Calibri"/>
                <a:ea typeface="Calibri"/>
                <a:cs typeface="Calibri"/>
                <a:sym typeface="Calibri"/>
              </a:rPr>
              <a:t>Third, the co-processor DRAM must be visible by the RDMA NIC and SSD for peer-to-peer DMA. For this, the SoC must expose its DRAM space as a memory region on PCIe to the x86 host.</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1815" name="Google Shape;1815;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6" name="Google Shape;1856;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first evaluate LeapIO’s software overhead using a SoC-VM setup. On top of a Linux machine, we run LeapIO stack in the SoC-like VM, and expose a virtual NVMe drive to another user VM, backed by  datacenter-SSD.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(click) </a:t>
            </a:r>
            <a:r>
              <a:rPr lang="en-US"/>
              <a:t>The user VM run regular file IO benchmark on top of the virtual NVMe drive.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lang="en-US"/>
              <a:t>We ran two different types of workloads: rand-read and read mixed with writes.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lang="en-US"/>
              <a:t>Here, X-axis represents # of IO threads used, </a:t>
            </a:r>
            <a:r>
              <a:rPr b="1" lang="en-US"/>
              <a:t>(click) </a:t>
            </a:r>
            <a:r>
              <a:rPr lang="en-US"/>
              <a:t>and Y represents performance numbers in Millions of IOs per second. The blue bars represent the bare metal performance under a device pass-through.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lang="en-US"/>
              <a:t>With LeapIO, we observe that it’s able to achieve </a:t>
            </a:r>
            <a:r>
              <a:rPr b="1" lang="en-US"/>
              <a:t>(click) </a:t>
            </a:r>
            <a:r>
              <a:rPr lang="en-US"/>
              <a:t>similar scalability with increasing number of threads at minimal IOPS drops.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lang="en-US"/>
              <a:t>On the right, we show the latency CDFs. </a:t>
            </a:r>
            <a:r>
              <a:rPr b="1" lang="en-US"/>
              <a:t>(click) </a:t>
            </a:r>
            <a:r>
              <a:rPr lang="en-US"/>
              <a:t>And similarly, LeapIO stack is able to deliver close-to-bare-metal latencies without introducing extra tails.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lang="en-US"/>
              <a:t>Overall, LeapIO software stack imposes a very low overhead at 2 to 5 percent.</a:t>
            </a:r>
            <a:endParaRPr/>
          </a:p>
        </p:txBody>
      </p:sp>
      <p:sp>
        <p:nvSpPr>
          <p:cNvPr id="1857" name="Google Shape;1857;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5" name="Google Shape;1885;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Furthermore, we run a similar experiment, but this time with LeapIO running on a ARM SoC. We run FIO and YCSB workloads and show the throughput.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lang="en-US"/>
              <a:t>Due to current ARM SoC design inefficiencies, we see a up-to 30% throughput drop. However, we believe that the performance will significantly improve with future ARM SoC designs when all necessary hardware features are achieved.</a:t>
            </a:r>
            <a:endParaRPr/>
          </a:p>
        </p:txBody>
      </p:sp>
      <p:sp>
        <p:nvSpPr>
          <p:cNvPr id="1886" name="Google Shape;1886;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world of storage is changing rapidly in both software and hardware. And maintaining high end-to-end performance in an efficient manner is becoming more difficult.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W</a:t>
            </a:r>
            <a:r>
              <a:rPr lang="en-US"/>
              <a:t>ith the rise of I/O and computation acceleration, modern hardware brings new capabilities, such as much higher I/O processing speed in NVMe SSDs, and additional computational power in Accelerators.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Thew new hardware also bring a downside, they make today's computing landscape more heterogeneous and complex due to a lot of idiosyncrasies and complexities with the hardware design.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Normally, we rely on the software stack to deliver hardware promised benefits to the upper-level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a:t>
            </a:r>
            <a:r>
              <a:rPr lang="en-US"/>
              <a:t> Unfortunately, the software stack is not keeping up, it is being held back by aged interface and abstraction designs, oblivious of the low-change complexities, with a deep software stack.</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a:t>
            </a:r>
            <a:r>
              <a:rPr lang="en-US"/>
              <a:t> As a result, we see a widening gap between what the hardware promises and what software can extract, incurring unpredictable latencies and high overhead.</a:t>
            </a:r>
            <a:endParaRPr/>
          </a:p>
        </p:txBody>
      </p:sp>
      <p:sp>
        <p:nvSpPr>
          <p:cNvPr id="141" name="Google Shape;141;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4" name="Google Shape;1894;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[todo] Need rework on this .. Talk about high-level takeaways, design principles, how does it correlate to the high-level research theme/thrust? How general is this design?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summary, LeapIO is an end-to-end offload-ready cloud storage stack design which achieve portability, extensibility, efficiency and many other deployment features.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lang="en-US"/>
              <a:t>It brings 20 times cost savings at only 2-5% software overhead.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lang="en-US"/>
              <a:t>We also suggest to SoC vendor with several hardware properties to bridge the performance gap between ARM and x86.</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lang="en-US"/>
              <a:t>I’m also very happy to share with you that LeapIO is being deployed in Microsoft data centers to serve production workloads.</a:t>
            </a:r>
            <a:endParaRPr/>
          </a:p>
        </p:txBody>
      </p:sp>
      <p:sp>
        <p:nvSpPr>
          <p:cNvPr id="1895" name="Google Shape;1895;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4" name="Google Shape;1904;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Let's start with IODA, a software/hardware co-design to achieve predictable latencies on modern flash storage.</a:t>
            </a:r>
            <a:endParaRPr/>
          </a:p>
        </p:txBody>
      </p:sp>
      <p:sp>
        <p:nvSpPr>
          <p:cNvPr id="1905" name="Google Shape;1905;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3" name="Google Shape;1923;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Looking forward. I believe we can push the co-design to the next level for both emerging hardware and applications.</a:t>
            </a:r>
            <a:endParaRPr/>
          </a:p>
          <a:p>
            <a:pPr indent="0" lvl="0" marL="0" rtl="0" algn="l">
              <a:spcBef>
                <a:spcPts val="0"/>
              </a:spcBef>
              <a:spcAft>
                <a:spcPts val="0"/>
              </a:spcAft>
              <a:buNone/>
            </a:pPr>
            <a:r>
              <a:rPr lang="en-US"/>
              <a:t>Nowadays hardware are evolving quickly. </a:t>
            </a:r>
            <a:endParaRPr/>
          </a:p>
          <a:p>
            <a:pPr indent="0" lvl="0" marL="0" rtl="0" algn="l">
              <a:spcBef>
                <a:spcPts val="0"/>
              </a:spcBef>
              <a:spcAft>
                <a:spcPts val="0"/>
              </a:spcAft>
              <a:buNone/>
            </a:pPr>
            <a:r>
              <a:rPr b="1" lang="en-US"/>
              <a:t>(click) </a:t>
            </a:r>
            <a:r>
              <a:rPr lang="en-US"/>
              <a:t>Many flash storage hardware keep springing up that remain to be explored on how they could be integrated into existing system designs. </a:t>
            </a:r>
            <a:endParaRPr/>
          </a:p>
          <a:p>
            <a:pPr indent="0" lvl="0" marL="0" rtl="0" algn="l">
              <a:spcBef>
                <a:spcPts val="0"/>
              </a:spcBef>
              <a:spcAft>
                <a:spcPts val="0"/>
              </a:spcAft>
              <a:buNone/>
            </a:pPr>
            <a:r>
              <a:rPr b="1" lang="en-US"/>
              <a:t>(click) W</a:t>
            </a:r>
            <a:r>
              <a:rPr lang="en-US"/>
              <a:t>e also see a new brand of “smart” devices, </a:t>
            </a:r>
            <a:endParaRPr/>
          </a:p>
          <a:p>
            <a:pPr indent="0" lvl="0" marL="0" rtl="0" algn="l">
              <a:spcBef>
                <a:spcPts val="0"/>
              </a:spcBef>
              <a:spcAft>
                <a:spcPts val="0"/>
              </a:spcAft>
              <a:buNone/>
            </a:pPr>
            <a:r>
              <a:rPr b="1" lang="en-US"/>
              <a:t>(click) </a:t>
            </a:r>
            <a:r>
              <a:rPr lang="en-US"/>
              <a:t>which are coupled with different flavors of computation power or storage formats. </a:t>
            </a:r>
            <a:endParaRPr/>
          </a:p>
          <a:p>
            <a:pPr indent="0" lvl="0" marL="0" rtl="0" algn="l">
              <a:spcBef>
                <a:spcPts val="0"/>
              </a:spcBef>
              <a:spcAft>
                <a:spcPts val="0"/>
              </a:spcAft>
              <a:buNone/>
            </a:pPr>
            <a:r>
              <a:rPr b="1" lang="en-US"/>
              <a:t>(click) </a:t>
            </a:r>
            <a:r>
              <a:rPr lang="en-US"/>
              <a:t>And behind these, many vendors are working on different directions.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lang="en-US"/>
              <a:t>So one timely direction for future research is to build new proper abstractions for these emerging hardware so that hardware-promised benefits can be easily exposed to the applications, in terms of both performance and easy-programmability.</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a:t>On the application side, several important categories of applications listed here are taking up major CPU cycles in modern data centers, similar to the hardware specialization trends, </a:t>
            </a:r>
            <a:r>
              <a:rPr b="1" lang="en-US" sz="1200">
                <a:solidFill>
                  <a:schemeClr val="dk1"/>
                </a:solidFill>
                <a:latin typeface="Gill Sans"/>
                <a:ea typeface="Gill Sans"/>
                <a:cs typeface="Gill Sans"/>
                <a:sym typeface="Gill Sans"/>
              </a:rPr>
              <a:t>(click) </a:t>
            </a:r>
            <a:r>
              <a:rPr lang="en-US"/>
              <a:t>I think it’s time to rethink specializing existing OS/Storage designs to better support these application types. </a:t>
            </a:r>
            <a:endParaRPr sz="1200">
              <a:solidFill>
                <a:schemeClr val="dk1"/>
              </a:solidFill>
              <a:latin typeface="Calibri"/>
              <a:ea typeface="Calibri"/>
              <a:cs typeface="Calibri"/>
              <a:sym typeface="Calibri"/>
            </a:endParaRPr>
          </a:p>
        </p:txBody>
      </p:sp>
      <p:sp>
        <p:nvSpPr>
          <p:cNvPr id="1924" name="Google Shape;1924;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4" name="Google Shape;1994;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While my current work focuses on core systems research, </a:t>
            </a:r>
            <a:endParaRPr/>
          </a:p>
          <a:p>
            <a:pPr indent="0" lvl="0" marL="0" rtl="0" algn="l">
              <a:spcBef>
                <a:spcPts val="0"/>
              </a:spcBef>
              <a:spcAft>
                <a:spcPts val="0"/>
              </a:spcAft>
              <a:buNone/>
            </a:pPr>
            <a:r>
              <a:rPr b="1" lang="en-US"/>
              <a:t>(click)</a:t>
            </a:r>
            <a:r>
              <a:rPr lang="en-US"/>
              <a:t> I envision my future research to be interdisciplinary.</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Actually one benefit to hire a system person like me is </a:t>
            </a:r>
            <a:endParaRPr/>
          </a:p>
          <a:p>
            <a:pPr indent="0" lvl="0" marL="0" rtl="0" algn="l">
              <a:spcBef>
                <a:spcPts val="0"/>
              </a:spcBef>
              <a:spcAft>
                <a:spcPts val="0"/>
              </a:spcAft>
              <a:buNone/>
            </a:pPr>
            <a:r>
              <a:rPr b="1" lang="en-US"/>
              <a:t>(click)</a:t>
            </a:r>
            <a:r>
              <a:rPr lang="en-US"/>
              <a:t> the broad collaboration opportunities that systems research can bring.</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More specifically, systems research can greatly </a:t>
            </a:r>
            <a:r>
              <a:rPr lang="en-US"/>
              <a:t>benefit from approaches from other area, as well as serving as key technologies and driving force to tackle problems in other domains,</a:t>
            </a:r>
            <a:endParaRPr/>
          </a:p>
          <a:p>
            <a:pPr indent="0" lvl="0" marL="0" rtl="0" algn="l">
              <a:spcBef>
                <a:spcPts val="0"/>
              </a:spcBef>
              <a:spcAft>
                <a:spcPts val="0"/>
              </a:spcAft>
              <a:buNone/>
            </a:pPr>
            <a:r>
              <a:t/>
            </a:r>
            <a:endParaRPr b="1"/>
          </a:p>
          <a:p>
            <a:pPr indent="0" lvl="0" marL="0" rtl="0" algn="l">
              <a:spcBef>
                <a:spcPts val="0"/>
              </a:spcBef>
              <a:spcAft>
                <a:spcPts val="0"/>
              </a:spcAft>
              <a:buNone/>
            </a:pPr>
            <a:r>
              <a:rPr lang="en-US"/>
              <a:t>such as machine learning, database, computer networking and architecture.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While my current work focuses on core systems research, </a:t>
            </a:r>
            <a:endParaRPr/>
          </a:p>
          <a:p>
            <a:pPr indent="0" lvl="0" marL="0" rtl="0" algn="l">
              <a:spcBef>
                <a:spcPts val="0"/>
              </a:spcBef>
              <a:spcAft>
                <a:spcPts val="0"/>
              </a:spcAft>
              <a:buNone/>
            </a:pPr>
            <a:r>
              <a:rPr b="1" lang="en-US"/>
              <a:t>(click)</a:t>
            </a:r>
            <a:r>
              <a:rPr lang="en-US"/>
              <a:t> I envision my future research to be interdisciplinary.</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b="1" lang="en-US"/>
              <a:t>(click)</a:t>
            </a:r>
            <a:r>
              <a:rPr lang="en-US"/>
              <a:t> Systems research enables broad collaboration opportunities. Systems research can benefit from approaches from other area, as well as serving as key technologies to solve pain point problems in other domains,</a:t>
            </a:r>
            <a:endParaRPr/>
          </a:p>
          <a:p>
            <a:pPr indent="0" lvl="0" marL="0" rtl="0" algn="l">
              <a:spcBef>
                <a:spcPts val="0"/>
              </a:spcBef>
              <a:spcAft>
                <a:spcPts val="0"/>
              </a:spcAft>
              <a:buNone/>
            </a:pPr>
            <a:r>
              <a:rPr b="1" lang="en-US"/>
              <a:t>(click)</a:t>
            </a:r>
            <a:r>
              <a:rPr lang="en-US"/>
              <a:t> such as machine learning, database, computer networking and architecture. I look forward to collaborating with many of you at HKUST.</a:t>
            </a:r>
            <a:endParaRPr/>
          </a:p>
          <a:p>
            <a:pPr indent="0" lvl="0" marL="0" rtl="0" algn="l">
              <a:spcBef>
                <a:spcPts val="0"/>
              </a:spcBef>
              <a:spcAft>
                <a:spcPts val="0"/>
              </a:spcAft>
              <a:buNone/>
            </a:pPr>
            <a:r>
              <a:t/>
            </a:r>
            <a:endParaRPr/>
          </a:p>
        </p:txBody>
      </p:sp>
      <p:sp>
        <p:nvSpPr>
          <p:cNvPr id="1995" name="Google Shape;1995;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1" name="Google Shape;2021;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[todo: Add colleagues at Univ. of Chicago]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Before ending, I would like to use this opportunity to express gratitude to my advisors and collaborators at University of Chicago and CMU</a:t>
            </a:r>
            <a:endParaRPr/>
          </a:p>
          <a:p>
            <a:pPr indent="0" lvl="0" marL="0" rtl="0" algn="l">
              <a:spcBef>
                <a:spcPts val="0"/>
              </a:spcBef>
              <a:spcAft>
                <a:spcPts val="0"/>
              </a:spcAft>
              <a:buNone/>
            </a:pPr>
            <a:r>
              <a:rPr b="1" lang="en-US"/>
              <a:t>(click) my </a:t>
            </a:r>
            <a:r>
              <a:rPr lang="en-US"/>
              <a:t>mentors and collaborators at Microsoft Research, Western Digital, NetApp and Samsung;</a:t>
            </a:r>
            <a:endParaRPr/>
          </a:p>
          <a:p>
            <a:pPr indent="0" lvl="0" marL="0" rtl="0" algn="l">
              <a:spcBef>
                <a:spcPts val="0"/>
              </a:spcBef>
              <a:spcAft>
                <a:spcPts val="0"/>
              </a:spcAft>
              <a:buNone/>
            </a:pPr>
            <a:r>
              <a:rPr b="1" lang="en-US"/>
              <a:t>(click) </a:t>
            </a:r>
            <a:r>
              <a:rPr lang="en-US"/>
              <a:t>as well as my current and past students. Without them these work couldn’t have been made possible.</a:t>
            </a:r>
            <a:endParaRPr/>
          </a:p>
        </p:txBody>
      </p:sp>
      <p:sp>
        <p:nvSpPr>
          <p:cNvPr id="2022" name="Google Shape;2022;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2" name="Google Shape;2062;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With that, I concludes this talk. Thank you so much for your attention. I'm happy to take questions.</a:t>
            </a:r>
            <a:endParaRPr/>
          </a:p>
        </p:txBody>
      </p:sp>
      <p:sp>
        <p:nvSpPr>
          <p:cNvPr id="2063" name="Google Shape;2063;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3" name="Google Shape;2113;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One of my future research direction is to explore the interaction between machine learning and systems, with storage systems as a starting point.</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1" i="0" lang="en-US" sz="1200" u="none" strike="noStrike">
                <a:solidFill>
                  <a:schemeClr val="dk1"/>
                </a:solidFill>
                <a:latin typeface="Calibri"/>
                <a:ea typeface="Calibri"/>
                <a:cs typeface="Calibri"/>
                <a:sym typeface="Calibri"/>
              </a:rPr>
              <a:t>(click) </a:t>
            </a:r>
            <a:r>
              <a:rPr b="0" i="0" lang="en-US" sz="1200" u="none" strike="noStrike">
                <a:solidFill>
                  <a:schemeClr val="dk1"/>
                </a:solidFill>
                <a:latin typeface="Calibri"/>
                <a:ea typeface="Calibri"/>
                <a:cs typeface="Calibri"/>
                <a:sym typeface="Calibri"/>
              </a:rPr>
              <a:t>Storage can be a potential bottleneck for modern ML workloads, thus in the storage for ML thrust, </a:t>
            </a:r>
            <a:endParaRPr/>
          </a:p>
          <a:p>
            <a:pPr indent="0" lvl="0" marL="0" rtl="0" algn="l">
              <a:spcBef>
                <a:spcPts val="0"/>
              </a:spcBef>
              <a:spcAft>
                <a:spcPts val="0"/>
              </a:spcAft>
              <a:buNone/>
            </a:pPr>
            <a:r>
              <a:rPr b="1" i="0" lang="en-US" sz="1200" u="none" strike="noStrike">
                <a:solidFill>
                  <a:schemeClr val="dk1"/>
                </a:solidFill>
                <a:latin typeface="Calibri"/>
                <a:ea typeface="Calibri"/>
                <a:cs typeface="Calibri"/>
                <a:sym typeface="Calibri"/>
              </a:rPr>
              <a:t>(click)</a:t>
            </a:r>
            <a:r>
              <a:rPr b="0" i="0" lang="en-US" sz="1200" u="none" strike="noStrike">
                <a:solidFill>
                  <a:schemeClr val="dk1"/>
                </a:solidFill>
                <a:latin typeface="Calibri"/>
                <a:ea typeface="Calibri"/>
                <a:cs typeface="Calibri"/>
                <a:sym typeface="Calibri"/>
              </a:rPr>
              <a:t> I’d like to collaborate with ML researchers on analyzing and optimizing the data pipeline associate in ML training phase, and explore how to utilize emerging storage techniques to solve the problem.</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Further, Systems can also potentially benefit from ML methods. </a:t>
            </a:r>
            <a:endParaRPr b="1"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1" i="0" lang="en-US" sz="1200" u="none" strike="noStrike">
                <a:solidFill>
                  <a:schemeClr val="dk1"/>
                </a:solidFill>
                <a:latin typeface="Calibri"/>
                <a:ea typeface="Calibri"/>
                <a:cs typeface="Calibri"/>
                <a:sym typeface="Calibri"/>
              </a:rPr>
              <a:t>(click)</a:t>
            </a:r>
            <a:r>
              <a:rPr b="0" i="0" lang="en-US" sz="1200" u="none" strike="noStrike">
                <a:solidFill>
                  <a:schemeClr val="dk1"/>
                </a:solidFill>
                <a:latin typeface="Calibri"/>
                <a:ea typeface="Calibri"/>
                <a:cs typeface="Calibri"/>
                <a:sym typeface="Calibri"/>
              </a:rPr>
              <a:t> Thus, for the ML for storage thrust, </a:t>
            </a:r>
            <a:endParaRPr/>
          </a:p>
          <a:p>
            <a:pPr indent="0" lvl="0" marL="0" rtl="0" algn="l">
              <a:spcBef>
                <a:spcPts val="0"/>
              </a:spcBef>
              <a:spcAft>
                <a:spcPts val="0"/>
              </a:spcAft>
              <a:buNone/>
            </a:pPr>
            <a:r>
              <a:rPr b="1" i="0" lang="en-US" sz="1200" u="none" strike="noStrike">
                <a:solidFill>
                  <a:schemeClr val="dk1"/>
                </a:solidFill>
                <a:latin typeface="Calibri"/>
                <a:ea typeface="Calibri"/>
                <a:cs typeface="Calibri"/>
                <a:sym typeface="Calibri"/>
              </a:rPr>
              <a:t>(click)</a:t>
            </a:r>
            <a:r>
              <a:rPr b="0" i="0" lang="en-US" sz="1200" u="none" strike="noStrike">
                <a:solidFill>
                  <a:schemeClr val="dk1"/>
                </a:solidFill>
                <a:latin typeface="Calibri"/>
                <a:ea typeface="Calibri"/>
                <a:cs typeface="Calibri"/>
                <a:sym typeface="Calibri"/>
              </a:rPr>
              <a:t> I plan to look into software policy and hardware designs using learning-based approaches, to replace the decade-old overly-simplified heuristics.</a:t>
            </a:r>
            <a:endParaRPr/>
          </a:p>
          <a:p>
            <a:pPr indent="0" lvl="0" marL="0" rtl="0" algn="l">
              <a:spcBef>
                <a:spcPts val="0"/>
              </a:spcBef>
              <a:spcAft>
                <a:spcPts val="0"/>
              </a:spcAft>
              <a:buNone/>
            </a:pPr>
            <a:r>
              <a:rPr b="1" i="0" lang="en-US" sz="1200" u="none" strike="noStrike">
                <a:solidFill>
                  <a:schemeClr val="dk1"/>
                </a:solidFill>
                <a:latin typeface="Calibri"/>
                <a:ea typeface="Calibri"/>
                <a:cs typeface="Calibri"/>
                <a:sym typeface="Calibri"/>
              </a:rPr>
              <a:t>(click)</a:t>
            </a:r>
            <a:r>
              <a:rPr b="0" i="0" lang="en-US" sz="1200" u="none" strike="noStrike">
                <a:solidFill>
                  <a:schemeClr val="dk1"/>
                </a:solidFill>
                <a:latin typeface="Calibri"/>
                <a:ea typeface="Calibri"/>
                <a:cs typeface="Calibri"/>
                <a:sym typeface="Calibri"/>
              </a:rPr>
              <a:t> Combined, I hope this line of research will help improve system performance and efficiency across, ML runtime, OS and hardware levels.</a:t>
            </a:r>
            <a:endParaRPr/>
          </a:p>
        </p:txBody>
      </p:sp>
      <p:sp>
        <p:nvSpPr>
          <p:cNvPr id="2114" name="Google Shape;2114;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4" name="Google Shape;2134;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Further, many systems are usually networked, bringing in opportunities for codesigns between systems and networking.</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a:t>
            </a:r>
            <a:r>
              <a:rPr lang="en-US"/>
              <a:t> In modern datacenters, networking speed is getting faster to connect servers.</a:t>
            </a:r>
            <a:endParaRPr/>
          </a:p>
          <a:p>
            <a:pPr indent="0" lvl="0" marL="0" rtl="0" algn="l">
              <a:spcBef>
                <a:spcPts val="0"/>
              </a:spcBef>
              <a:spcAft>
                <a:spcPts val="0"/>
              </a:spcAft>
              <a:buNone/>
            </a:pPr>
            <a:r>
              <a:rPr b="1" lang="en-US"/>
              <a:t>(click)</a:t>
            </a:r>
            <a:r>
              <a:rPr lang="en-US"/>
              <a:t> And this has motivated resource disaggregation designs for better resource sharing and reduced total cost of ownership, such as for storage and memory.</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b="1" lang="en-US"/>
              <a:t>(click)</a:t>
            </a:r>
            <a:r>
              <a:rPr lang="en-US"/>
              <a:t> But challenges still remain on how to support efficient disaggregation stacks and tolerate the latency penalties.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a:t>
            </a:r>
            <a:r>
              <a:rPr lang="en-US"/>
              <a:t> On the edge, situations are a little different, with data being collected on wimpy nodes and further sent to the cloud for analysis. But this architecture introduces much data movement over the slow network, causing sub-optimal performance.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a:t>
            </a:r>
            <a:r>
              <a:rPr lang="en-US"/>
              <a:t> It is still an open question to achieve efficient data processing at the edge. </a:t>
            </a:r>
            <a:endParaRPr/>
          </a:p>
        </p:txBody>
      </p:sp>
      <p:sp>
        <p:nvSpPr>
          <p:cNvPr id="2135" name="Google Shape;2135;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9" name="Google Shape;2149;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 plan to work with database researchers on new database architecture designs.</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lang="en-US"/>
              <a:t>(click)</a:t>
            </a:r>
            <a:r>
              <a:rPr lang="en-US"/>
              <a:t> In fact, new storage hardware have been constantly changing database architecture. One theme is to explore how to utilize new storage capabilities to redesign Database systems.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a:t>
            </a:r>
            <a:r>
              <a:rPr lang="en-US"/>
              <a:t> As I/Os are getting faster than CPUs, the performance bottlenecks are shifting from storage to CPUs. Near-data computing is a renewed technique for in-storage data processing and re-gained much interest these days.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lang="en-US"/>
              <a:t>However, it’s still not clear what pushdown APIs to use, how should we design the communication interface and optimize data access from devices.</a:t>
            </a:r>
            <a:endParaRPr/>
          </a:p>
        </p:txBody>
      </p:sp>
      <p:sp>
        <p:nvSpPr>
          <p:cNvPr id="2150" name="Google Shape;2150;p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2" name="Google Shape;2162;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Finally, with various accelerators, co-processor being widely deployed, today’s computing landscape is becoming increasingly heterogeneous. As a result, the stack is fragment and inefficient, being held back by decade-old system design principles and usage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this,  I plan to collaborate with hardware people to re-architect the software and hardware stack for better synergy. Specifically on new hardware interface designs and build software systems to exploit them.</a:t>
            </a:r>
            <a:endParaRPr/>
          </a:p>
          <a:p>
            <a:pPr indent="0" lvl="0" marL="0" rtl="0" algn="l">
              <a:spcBef>
                <a:spcPts val="0"/>
              </a:spcBef>
              <a:spcAft>
                <a:spcPts val="0"/>
              </a:spcAft>
              <a:buNone/>
            </a:pPr>
            <a:r>
              <a:t/>
            </a:r>
            <a:endParaRPr/>
          </a:p>
        </p:txBody>
      </p:sp>
      <p:sp>
        <p:nvSpPr>
          <p:cNvPr id="2163" name="Google Shape;2163;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For example, to serve ultra low latency, </a:t>
            </a:r>
            <a:endParaRPr/>
          </a:p>
          <a:p>
            <a:pPr indent="0" lvl="0" marL="0" marR="0" rtl="0" algn="l">
              <a:lnSpc>
                <a:spcPct val="100000"/>
              </a:lnSpc>
              <a:spcBef>
                <a:spcPts val="0"/>
              </a:spcBef>
              <a:spcAft>
                <a:spcPts val="0"/>
              </a:spcAft>
              <a:buClr>
                <a:schemeClr val="dk1"/>
              </a:buClr>
              <a:buSzPts val="1200"/>
              <a:buFont typeface="Calibri"/>
              <a:buNone/>
            </a:pPr>
            <a:r>
              <a:t/>
            </a:r>
            <a:endParaRPr b="1"/>
          </a:p>
          <a:p>
            <a:pPr indent="0" lvl="0" marL="0" marR="0" rtl="0" algn="l">
              <a:lnSpc>
                <a:spcPct val="100000"/>
              </a:lnSpc>
              <a:spcBef>
                <a:spcPts val="0"/>
              </a:spcBef>
              <a:spcAft>
                <a:spcPts val="0"/>
              </a:spcAft>
              <a:buClr>
                <a:schemeClr val="dk1"/>
              </a:buClr>
              <a:buSzPts val="1200"/>
              <a:buFont typeface="Calibri"/>
              <a:buNone/>
            </a:pPr>
            <a:r>
              <a:rPr b="1" lang="en-US"/>
              <a:t>(click) </a:t>
            </a:r>
            <a:r>
              <a:rPr lang="en-US"/>
              <a:t>providers have upgraded their hardware with fast SSDs capable of </a:t>
            </a:r>
            <a:r>
              <a:rPr b="1" lang="en-US"/>
              <a:t>(click)</a:t>
            </a:r>
            <a:r>
              <a:rPr lang="en-US"/>
              <a:t> processing million IOs per second at sub-hundred microsecond latencies. </a:t>
            </a:r>
            <a:endParaRPr/>
          </a:p>
          <a:p>
            <a:pPr indent="0" lvl="0" marL="0" marR="0" rtl="0" algn="l">
              <a:lnSpc>
                <a:spcPct val="100000"/>
              </a:lnSpc>
              <a:spcBef>
                <a:spcPts val="0"/>
              </a:spcBef>
              <a:spcAft>
                <a:spcPts val="0"/>
              </a:spcAft>
              <a:buClr>
                <a:schemeClr val="dk1"/>
              </a:buClr>
              <a:buSzPts val="1200"/>
              <a:buFont typeface="Calibri"/>
              <a:buNone/>
            </a:pPr>
            <a:r>
              <a:t/>
            </a:r>
            <a:endParaRPr b="1"/>
          </a:p>
          <a:p>
            <a:pPr indent="0" lvl="0" marL="0" marR="0" rtl="0" algn="l">
              <a:lnSpc>
                <a:spcPct val="100000"/>
              </a:lnSpc>
              <a:spcBef>
                <a:spcPts val="0"/>
              </a:spcBef>
              <a:spcAft>
                <a:spcPts val="0"/>
              </a:spcAft>
              <a:buClr>
                <a:schemeClr val="dk1"/>
              </a:buClr>
              <a:buSzPts val="1200"/>
              <a:buFont typeface="Calibri"/>
              <a:buNone/>
            </a:pPr>
            <a:r>
              <a:rPr b="1" lang="en-US"/>
              <a:t>(click) </a:t>
            </a:r>
            <a:r>
              <a:rPr lang="en-US"/>
              <a:t>However, SSDs also suffer from idiosyncrasies </a:t>
            </a:r>
            <a:r>
              <a:rPr i="0" lang="en-US" u="sng"/>
              <a:t>associated</a:t>
            </a:r>
            <a:r>
              <a:rPr lang="en-US"/>
              <a:t> with NAND flash management, making it hard to deliver consist performance. </a:t>
            </a:r>
            <a:endParaRPr/>
          </a:p>
          <a:p>
            <a:pPr indent="0" lvl="0" marL="0" marR="0" rtl="0" algn="l">
              <a:lnSpc>
                <a:spcPct val="100000"/>
              </a:lnSpc>
              <a:spcBef>
                <a:spcPts val="0"/>
              </a:spcBef>
              <a:spcAft>
                <a:spcPts val="0"/>
              </a:spcAft>
              <a:buClr>
                <a:schemeClr val="dk1"/>
              </a:buClr>
              <a:buSzPts val="1200"/>
              <a:buFont typeface="Calibri"/>
              <a:buNone/>
            </a:pPr>
            <a:r>
              <a:t/>
            </a:r>
            <a:endParaRPr b="1"/>
          </a:p>
          <a:p>
            <a:pPr indent="0" lvl="0" marL="0" marR="0" rtl="0" algn="l">
              <a:lnSpc>
                <a:spcPct val="100000"/>
              </a:lnSpc>
              <a:spcBef>
                <a:spcPts val="0"/>
              </a:spcBef>
              <a:spcAft>
                <a:spcPts val="0"/>
              </a:spcAft>
              <a:buClr>
                <a:schemeClr val="dk1"/>
              </a:buClr>
              <a:buSzPts val="1200"/>
              <a:buFont typeface="Calibri"/>
              <a:buNone/>
            </a:pPr>
            <a:r>
              <a:rPr b="1" lang="en-US"/>
              <a:t>(click) </a:t>
            </a:r>
            <a:r>
              <a:rPr lang="en-US"/>
              <a:t>On the software side, the software stack is becoming more and more feature-rich due to increasing user demands. </a:t>
            </a:r>
            <a:endParaRPr/>
          </a:p>
          <a:p>
            <a:pPr indent="0" lvl="0" marL="0" marR="0" rtl="0" algn="l">
              <a:lnSpc>
                <a:spcPct val="100000"/>
              </a:lnSpc>
              <a:spcBef>
                <a:spcPts val="0"/>
              </a:spcBef>
              <a:spcAft>
                <a:spcPts val="0"/>
              </a:spcAft>
              <a:buClr>
                <a:schemeClr val="dk1"/>
              </a:buClr>
              <a:buSzPts val="1200"/>
              <a:buFont typeface="Calibri"/>
              <a:buNone/>
            </a:pPr>
            <a:r>
              <a:t/>
            </a:r>
            <a:endParaRPr b="1"/>
          </a:p>
          <a:p>
            <a:pPr indent="0" lvl="0" marL="0" marR="0" rtl="0" algn="l">
              <a:lnSpc>
                <a:spcPct val="100000"/>
              </a:lnSpc>
              <a:spcBef>
                <a:spcPts val="0"/>
              </a:spcBef>
              <a:spcAft>
                <a:spcPts val="0"/>
              </a:spcAft>
              <a:buClr>
                <a:schemeClr val="dk1"/>
              </a:buClr>
              <a:buSzPts val="1200"/>
              <a:buFont typeface="Calibri"/>
              <a:buNone/>
            </a:pPr>
            <a:r>
              <a:rPr b="1" lang="en-US"/>
              <a:t>(click) </a:t>
            </a:r>
            <a:r>
              <a:rPr lang="en-US"/>
              <a:t>But in the meanwhile, the deep storage stack is also becoming the new bottleneck. </a:t>
            </a:r>
            <a:endParaRPr/>
          </a:p>
          <a:p>
            <a:pPr indent="0" lvl="0" marL="0" marR="0" rtl="0" algn="l">
              <a:lnSpc>
                <a:spcPct val="100000"/>
              </a:lnSpc>
              <a:spcBef>
                <a:spcPts val="0"/>
              </a:spcBef>
              <a:spcAft>
                <a:spcPts val="0"/>
              </a:spcAft>
              <a:buClr>
                <a:schemeClr val="dk1"/>
              </a:buClr>
              <a:buSzPts val="1200"/>
              <a:buFont typeface="Calibri"/>
              <a:buNone/>
            </a:pPr>
            <a:r>
              <a:t/>
            </a:r>
            <a:endParaRPr b="1"/>
          </a:p>
          <a:p>
            <a:pPr indent="0" lvl="0" marL="0" marR="0" rtl="0" algn="l">
              <a:lnSpc>
                <a:spcPct val="100000"/>
              </a:lnSpc>
              <a:spcBef>
                <a:spcPts val="0"/>
              </a:spcBef>
              <a:spcAft>
                <a:spcPts val="0"/>
              </a:spcAft>
              <a:buClr>
                <a:schemeClr val="dk1"/>
              </a:buClr>
              <a:buSzPts val="1200"/>
              <a:buFont typeface="Calibri"/>
              <a:buNone/>
            </a:pPr>
            <a:r>
              <a:rPr b="1" lang="en-US"/>
              <a:t>(click) </a:t>
            </a:r>
            <a:r>
              <a:rPr lang="en-US"/>
              <a:t>Overall, these make the performance predictability challenging to achieve.</a:t>
            </a:r>
            <a:endParaRPr/>
          </a:p>
        </p:txBody>
      </p:sp>
      <p:sp>
        <p:nvSpPr>
          <p:cNvPr id="160" name="Google Shape;160;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2" name="Google Shape;2172;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 hope that you have some initial understanding on what LeapIO is about now. When building LeapIO, we face several challenges to satisfy datacenter deployment requirements. Due to time constraints, I won’t go through all the challenges we solve and will focus on how we achieve portability and efficiency.</a:t>
            </a:r>
            <a:endParaRPr/>
          </a:p>
        </p:txBody>
      </p:sp>
      <p:sp>
        <p:nvSpPr>
          <p:cNvPr id="2173" name="Google Shape;2173;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9" name="Google Shape;2199;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Furthermore, IODA design doesn’t sacrifice throughput.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we measure throughput in IOPS under different scenarios. </a:t>
            </a:r>
            <a:endParaRPr/>
          </a:p>
          <a:p>
            <a:pPr indent="0" lvl="0" marL="0" rtl="0" algn="l">
              <a:spcBef>
                <a:spcPts val="0"/>
              </a:spcBef>
              <a:spcAft>
                <a:spcPts val="0"/>
              </a:spcAft>
              <a:buNone/>
            </a:pPr>
            <a:r>
              <a:rPr lang="en-US"/>
              <a:t>(click) We can see that IODA delivers similar throughput as the baseline under read-only and write-only cases.</a:t>
            </a:r>
            <a:endParaRPr/>
          </a:p>
          <a:p>
            <a:pPr indent="0" lvl="0" marL="0" rtl="0" algn="l">
              <a:spcBef>
                <a:spcPts val="0"/>
              </a:spcBef>
              <a:spcAft>
                <a:spcPts val="0"/>
              </a:spcAft>
              <a:buNone/>
            </a:pPr>
            <a:r>
              <a:rPr lang="en-US"/>
              <a:t>(click) Under a read-write-mixed workload, we observe that IODA can actually achieve slightly better read and write throughput. This is because that IODA can improve the read performance during the read-modify-write process, thus it will indirectly improve both user level read and write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Overall, unlike other design which trade throughput for latency, IODA achieves predictable latency without sacrificing throughput.</a:t>
            </a:r>
            <a:endParaRPr/>
          </a:p>
        </p:txBody>
      </p:sp>
      <p:sp>
        <p:nvSpPr>
          <p:cNvPr id="2200" name="Google Shape;2200;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5" name="Google Shape;2215;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Moreover, the above benefits can be extended to a disaggregated setup. </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sz="1200">
                <a:solidFill>
                  <a:schemeClr val="dk1"/>
                </a:solidFill>
                <a:latin typeface="Calibri"/>
                <a:ea typeface="Calibri"/>
                <a:cs typeface="Calibri"/>
                <a:sym typeface="Calibri"/>
              </a:rPr>
              <a:t>If the user stores data in a remote SSD or service, the client runtime simply forwards the IO requests to the server runtime via TCP or RDMA or REST API through the NIC.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sz="1200">
                <a:solidFill>
                  <a:schemeClr val="dk1"/>
                </a:solidFill>
                <a:latin typeface="Calibri"/>
                <a:ea typeface="Calibri"/>
                <a:cs typeface="Calibri"/>
                <a:sym typeface="Calibri"/>
              </a:rPr>
              <a:t>The server-side LeapIO runtime prepares the incoming command and data by polling the queues connected to the client side.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sz="1200">
                <a:solidFill>
                  <a:schemeClr val="dk1"/>
                </a:solidFill>
                <a:latin typeface="Calibri"/>
                <a:ea typeface="Calibri"/>
                <a:cs typeface="Calibri"/>
                <a:sym typeface="Calibri"/>
              </a:rPr>
              <a:t>It then invokes the server-side storage functions f() that also run in the user level within the SoC.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sz="1200">
                <a:solidFill>
                  <a:schemeClr val="dk1"/>
                </a:solidFill>
                <a:latin typeface="Calibri"/>
                <a:ea typeface="Calibri"/>
                <a:cs typeface="Calibri"/>
                <a:sym typeface="Calibri"/>
              </a:rPr>
              <a:t>The server-side service then can forward/transform the IOs to one or more NVMe drives or remote services.</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216" name="Google Shape;2216;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4" name="Google Shape;2314;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5" name="Shape 2375"/>
        <p:cNvGrpSpPr/>
        <p:nvPr/>
      </p:nvGrpSpPr>
      <p:grpSpPr>
        <a:xfrm>
          <a:off x="0" y="0"/>
          <a:ext cx="0" cy="0"/>
          <a:chOff x="0" y="0"/>
          <a:chExt cx="0" cy="0"/>
        </a:xfrm>
      </p:grpSpPr>
      <p:sp>
        <p:nvSpPr>
          <p:cNvPr id="2376" name="Google Shape;2376;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7" name="Google Shape;2377;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To handle this, IODA extends the interface a bit more to communicate the device busyness. In particular,</a:t>
            </a:r>
            <a:endParaRPr/>
          </a:p>
          <a:p>
            <a:pPr indent="0" lvl="0" marL="0" rtl="0" algn="l">
              <a:spcBef>
                <a:spcPts val="0"/>
              </a:spcBef>
              <a:spcAft>
                <a:spcPts val="0"/>
              </a:spcAft>
              <a:buNone/>
            </a:pPr>
            <a:r>
              <a:rPr lang="en-US"/>
              <a:t>the SSD knows exactly how long an IO will be delayed by GC. Then, in the fast-fail process, </a:t>
            </a:r>
            <a:endParaRPr/>
          </a:p>
          <a:p>
            <a:pPr indent="0" lvl="0" marL="0" rtl="0" algn="l">
              <a:spcBef>
                <a:spcPts val="0"/>
              </a:spcBef>
              <a:spcAft>
                <a:spcPts val="0"/>
              </a:spcAft>
              <a:buNone/>
            </a:pPr>
            <a:r>
              <a:rPr b="1" lang="en-US"/>
              <a:t>(click) </a:t>
            </a:r>
            <a:r>
              <a:rPr lang="en-US"/>
              <a:t>along with the busy signal, we also piggyback the busy remaining time to the host. After the host collects enough information about all busy SSDs, it can force the read to wait for the less busy SSD and performance reconstruction. This way, we could still save some latencies by waiting for the less busy devices.</a:t>
            </a:r>
            <a:endParaRPr/>
          </a:p>
        </p:txBody>
      </p:sp>
      <p:sp>
        <p:nvSpPr>
          <p:cNvPr id="2378" name="Google Shape;2378;p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9" name="Google Shape;2429;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Calibri"/>
              <a:buNone/>
            </a:pPr>
            <a:r>
              <a:rPr b="1" lang="en-US">
                <a:solidFill>
                  <a:srgbClr val="FF0000"/>
                </a:solidFill>
              </a:rPr>
              <a:t>[todo]</a:t>
            </a:r>
            <a:r>
              <a:rPr lang="en-US"/>
              <a:t> Consider removing this slide too, nothing useful here.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Here, </a:t>
            </a:r>
            <a:r>
              <a:rPr lang="en-US" sz="1200">
                <a:solidFill>
                  <a:schemeClr val="dk1"/>
                </a:solidFill>
                <a:latin typeface="Calibri"/>
                <a:ea typeface="Calibri"/>
                <a:cs typeface="Calibri"/>
                <a:sym typeface="Calibri"/>
              </a:rPr>
              <a:t>we present LeapIO, our next-generation cloud storage stack that leverages ARM SoC as co-processors</a:t>
            </a:r>
            <a:r>
              <a:rPr lang="en-US"/>
              <a:t>. </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a:t>Traditional storage stack centers around CPUs to provider virtual storage to users and manage SSDs,</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a:t>At high level, LeapIO shares similar goals. </a:t>
            </a:r>
            <a:r>
              <a:rPr lang="en-US" sz="1200">
                <a:solidFill>
                  <a:schemeClr val="dk1"/>
                </a:solidFill>
                <a:latin typeface="Calibri"/>
                <a:ea typeface="Calibri"/>
                <a:cs typeface="Calibri"/>
                <a:sym typeface="Calibri"/>
              </a:rPr>
              <a:t>LeapIO allows storage services to portably run ARM coprocessors and x86 with a uniform abstraction. LeapIO helps cloud providers cut the storage tax and improve utilization without sacrificing performance.</a:t>
            </a:r>
            <a:endParaRPr/>
          </a:p>
        </p:txBody>
      </p:sp>
      <p:sp>
        <p:nvSpPr>
          <p:cNvPr id="2430" name="Google Shape;2430;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9" name="Google Shape;2489;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IODA is implemented on two SSD platforms, OpenChannel-SSD and FEMU, a QEMU-based NVMe emulator. IODA’s only involves small changes to the firmware for fast-failure signal processing and time window-based GC shifting. </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b="1" lang="en-US"/>
              <a:t>(click)</a:t>
            </a:r>
            <a:r>
              <a:rPr lang="en-US"/>
              <a:t> Our interface change is based on NVMe and major IODA logics are in the Linux software RAID layer for PLM management.</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b="1" lang="en-US"/>
              <a:t>(click)</a:t>
            </a:r>
            <a:r>
              <a:rPr lang="en-US"/>
              <a:t> For evaluation, we run various storage workloads, including 9 datacenter block trace, 6 filebench workloads and 15 data intensive workloads. </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b="1" lang="en-US"/>
              <a:t>(click)</a:t>
            </a:r>
            <a:r>
              <a:rPr lang="en-US"/>
              <a:t> For comparison, we reimplement and compare IODA with seven state-of-the-art approaches. </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(click) We mainly report read tail latencies as writes tend not to be latency sensitive.</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t/>
            </a:r>
            <a:endParaRPr/>
          </a:p>
        </p:txBody>
      </p:sp>
      <p:sp>
        <p:nvSpPr>
          <p:cNvPr id="2490" name="Google Shape;2490;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9" name="Google Shape;2559;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[Remove? Not interesting at all … What’s new here? Or should be combined with the previous slide]</a:t>
            </a:r>
            <a:endParaRPr/>
          </a:p>
          <a:p>
            <a:pPr indent="0" lvl="0" marL="0" rtl="0" algn="l">
              <a:spcBef>
                <a:spcPts val="0"/>
              </a:spcBef>
              <a:spcAft>
                <a:spcPts val="0"/>
              </a:spcAft>
              <a:buNone/>
            </a:pPr>
            <a:r>
              <a:rPr lang="en-US"/>
              <a:t>[Need to specifically mention principles can be applied to other scenarios, and enables broad design space …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we show all the CDF graphs for 9 trace workloads. </a:t>
            </a:r>
            <a:endParaRPr/>
          </a:p>
          <a:p>
            <a:pPr indent="0" lvl="0" marL="0" rtl="0" algn="l">
              <a:spcBef>
                <a:spcPts val="0"/>
              </a:spcBef>
              <a:spcAft>
                <a:spcPts val="0"/>
              </a:spcAft>
              <a:buNone/>
            </a:pPr>
            <a:r>
              <a:rPr b="1" lang="en-US"/>
              <a:t>(click) </a:t>
            </a:r>
            <a:r>
              <a:rPr lang="en-US"/>
              <a:t>And all of them show a similar pattern that our interface changes can provide consistent performance improvements towards the NoGC case. </a:t>
            </a:r>
            <a:endParaRPr b="1"/>
          </a:p>
          <a:p>
            <a:pPr indent="0" lvl="0" marL="0" rtl="0" algn="l">
              <a:spcBef>
                <a:spcPts val="0"/>
              </a:spcBef>
              <a:spcAft>
                <a:spcPts val="0"/>
              </a:spcAft>
              <a:buNone/>
            </a:pPr>
            <a:r>
              <a:rPr b="1" lang="en-US"/>
              <a:t>(click) </a:t>
            </a:r>
            <a:r>
              <a:rPr lang="en-US"/>
              <a:t>Specifically, between two nines and four nines percentile, IODA can improve latencies by up to 75x compared to the baseline.</a:t>
            </a:r>
            <a:endParaRPr b="1"/>
          </a:p>
          <a:p>
            <a:pPr indent="0" lvl="0" marL="0" rtl="0" algn="l">
              <a:spcBef>
                <a:spcPts val="0"/>
              </a:spcBef>
              <a:spcAft>
                <a:spcPts val="0"/>
              </a:spcAft>
              <a:buNone/>
            </a:pPr>
            <a:r>
              <a:rPr b="1" lang="en-US"/>
              <a:t>(click) </a:t>
            </a:r>
            <a:r>
              <a:rPr b="0" lang="en-US"/>
              <a:t>When compared with state-of-the-art approaches, </a:t>
            </a:r>
            <a:r>
              <a:rPr lang="en-US"/>
              <a:t>(detailed results not shown here) IODA is also more deterministic and efficient in tail cuttings.</a:t>
            </a:r>
            <a:endParaRPr/>
          </a:p>
        </p:txBody>
      </p:sp>
      <p:sp>
        <p:nvSpPr>
          <p:cNvPr id="2560" name="Google Shape;2560;p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5" name="Shape 2585"/>
        <p:cNvGrpSpPr/>
        <p:nvPr/>
      </p:nvGrpSpPr>
      <p:grpSpPr>
        <a:xfrm>
          <a:off x="0" y="0"/>
          <a:ext cx="0" cy="0"/>
          <a:chOff x="0" y="0"/>
          <a:chExt cx="0" cy="0"/>
        </a:xfrm>
      </p:grpSpPr>
      <p:sp>
        <p:nvSpPr>
          <p:cNvPr id="2586" name="Google Shape;2586;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7" name="Google Shape;2587;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8" name="Google Shape;2588;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3" name="Shape 2593"/>
        <p:cNvGrpSpPr/>
        <p:nvPr/>
      </p:nvGrpSpPr>
      <p:grpSpPr>
        <a:xfrm>
          <a:off x="0" y="0"/>
          <a:ext cx="0" cy="0"/>
          <a:chOff x="0" y="0"/>
          <a:chExt cx="0" cy="0"/>
        </a:xfrm>
      </p:grpSpPr>
      <p:sp>
        <p:nvSpPr>
          <p:cNvPr id="2594" name="Google Shape;2594;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5" name="Google Shape;2595;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tackle these challenges, </a:t>
            </a:r>
            <a:endParaRPr/>
          </a:p>
        </p:txBody>
      </p:sp>
      <p:sp>
        <p:nvSpPr>
          <p:cNvPr id="2596" name="Google Shape;2596;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For example, to serve ultra low latency, </a:t>
            </a:r>
            <a:endParaRPr/>
          </a:p>
          <a:p>
            <a:pPr indent="0" lvl="0" marL="0" marR="0" rtl="0" algn="l">
              <a:lnSpc>
                <a:spcPct val="100000"/>
              </a:lnSpc>
              <a:spcBef>
                <a:spcPts val="0"/>
              </a:spcBef>
              <a:spcAft>
                <a:spcPts val="0"/>
              </a:spcAft>
              <a:buClr>
                <a:schemeClr val="dk1"/>
              </a:buClr>
              <a:buSzPts val="1200"/>
              <a:buFont typeface="Calibri"/>
              <a:buNone/>
            </a:pPr>
            <a:r>
              <a:t/>
            </a:r>
            <a:endParaRPr b="1"/>
          </a:p>
          <a:p>
            <a:pPr indent="0" lvl="0" marL="0" marR="0" rtl="0" algn="l">
              <a:lnSpc>
                <a:spcPct val="100000"/>
              </a:lnSpc>
              <a:spcBef>
                <a:spcPts val="0"/>
              </a:spcBef>
              <a:spcAft>
                <a:spcPts val="0"/>
              </a:spcAft>
              <a:buClr>
                <a:schemeClr val="dk1"/>
              </a:buClr>
              <a:buSzPts val="1200"/>
              <a:buFont typeface="Calibri"/>
              <a:buNone/>
            </a:pPr>
            <a:r>
              <a:rPr b="1" lang="en-US"/>
              <a:t>(click) </a:t>
            </a:r>
            <a:r>
              <a:rPr lang="en-US"/>
              <a:t>providers have upgraded their hardware with fast SSDs capable of </a:t>
            </a:r>
            <a:r>
              <a:rPr b="1" lang="en-US"/>
              <a:t>(click)</a:t>
            </a:r>
            <a:r>
              <a:rPr lang="en-US"/>
              <a:t> processing million IOs per second at sub-hundred microsecond latencies. </a:t>
            </a:r>
            <a:endParaRPr/>
          </a:p>
          <a:p>
            <a:pPr indent="0" lvl="0" marL="0" marR="0" rtl="0" algn="l">
              <a:lnSpc>
                <a:spcPct val="100000"/>
              </a:lnSpc>
              <a:spcBef>
                <a:spcPts val="0"/>
              </a:spcBef>
              <a:spcAft>
                <a:spcPts val="0"/>
              </a:spcAft>
              <a:buClr>
                <a:schemeClr val="dk1"/>
              </a:buClr>
              <a:buSzPts val="1200"/>
              <a:buFont typeface="Calibri"/>
              <a:buNone/>
            </a:pPr>
            <a:r>
              <a:t/>
            </a:r>
            <a:endParaRPr b="1"/>
          </a:p>
          <a:p>
            <a:pPr indent="0" lvl="0" marL="0" marR="0" rtl="0" algn="l">
              <a:lnSpc>
                <a:spcPct val="100000"/>
              </a:lnSpc>
              <a:spcBef>
                <a:spcPts val="0"/>
              </a:spcBef>
              <a:spcAft>
                <a:spcPts val="0"/>
              </a:spcAft>
              <a:buClr>
                <a:schemeClr val="dk1"/>
              </a:buClr>
              <a:buSzPts val="1200"/>
              <a:buFont typeface="Calibri"/>
              <a:buNone/>
            </a:pPr>
            <a:r>
              <a:rPr b="1" lang="en-US"/>
              <a:t>(click) </a:t>
            </a:r>
            <a:r>
              <a:rPr lang="en-US"/>
              <a:t>However, SSDs also suffer from idiosyncrasies </a:t>
            </a:r>
            <a:r>
              <a:rPr i="0" lang="en-US" u="sng"/>
              <a:t>associated</a:t>
            </a:r>
            <a:r>
              <a:rPr lang="en-US"/>
              <a:t> with NAND flash management, making it hard to deliver consist performance. </a:t>
            </a:r>
            <a:endParaRPr/>
          </a:p>
          <a:p>
            <a:pPr indent="0" lvl="0" marL="0" marR="0" rtl="0" algn="l">
              <a:lnSpc>
                <a:spcPct val="100000"/>
              </a:lnSpc>
              <a:spcBef>
                <a:spcPts val="0"/>
              </a:spcBef>
              <a:spcAft>
                <a:spcPts val="0"/>
              </a:spcAft>
              <a:buClr>
                <a:schemeClr val="dk1"/>
              </a:buClr>
              <a:buSzPts val="1200"/>
              <a:buFont typeface="Calibri"/>
              <a:buNone/>
            </a:pPr>
            <a:r>
              <a:t/>
            </a:r>
            <a:endParaRPr b="1"/>
          </a:p>
          <a:p>
            <a:pPr indent="0" lvl="0" marL="0" marR="0" rtl="0" algn="l">
              <a:lnSpc>
                <a:spcPct val="100000"/>
              </a:lnSpc>
              <a:spcBef>
                <a:spcPts val="0"/>
              </a:spcBef>
              <a:spcAft>
                <a:spcPts val="0"/>
              </a:spcAft>
              <a:buClr>
                <a:schemeClr val="dk1"/>
              </a:buClr>
              <a:buSzPts val="1200"/>
              <a:buFont typeface="Calibri"/>
              <a:buNone/>
            </a:pPr>
            <a:r>
              <a:rPr b="1" lang="en-US"/>
              <a:t>(click) </a:t>
            </a:r>
            <a:r>
              <a:rPr lang="en-US"/>
              <a:t>On the software side, the software stack is becoming more and more feature-rich due to increasing user demands. </a:t>
            </a:r>
            <a:endParaRPr/>
          </a:p>
          <a:p>
            <a:pPr indent="0" lvl="0" marL="0" marR="0" rtl="0" algn="l">
              <a:lnSpc>
                <a:spcPct val="100000"/>
              </a:lnSpc>
              <a:spcBef>
                <a:spcPts val="0"/>
              </a:spcBef>
              <a:spcAft>
                <a:spcPts val="0"/>
              </a:spcAft>
              <a:buClr>
                <a:schemeClr val="dk1"/>
              </a:buClr>
              <a:buSzPts val="1200"/>
              <a:buFont typeface="Calibri"/>
              <a:buNone/>
            </a:pPr>
            <a:r>
              <a:t/>
            </a:r>
            <a:endParaRPr b="1"/>
          </a:p>
          <a:p>
            <a:pPr indent="0" lvl="0" marL="0" marR="0" rtl="0" algn="l">
              <a:lnSpc>
                <a:spcPct val="100000"/>
              </a:lnSpc>
              <a:spcBef>
                <a:spcPts val="0"/>
              </a:spcBef>
              <a:spcAft>
                <a:spcPts val="0"/>
              </a:spcAft>
              <a:buClr>
                <a:schemeClr val="dk1"/>
              </a:buClr>
              <a:buSzPts val="1200"/>
              <a:buFont typeface="Calibri"/>
              <a:buNone/>
            </a:pPr>
            <a:r>
              <a:rPr b="1" lang="en-US"/>
              <a:t>(click) </a:t>
            </a:r>
            <a:r>
              <a:rPr lang="en-US"/>
              <a:t>But in the meanwhile, the deep storage stack is also becoming the new bottleneck. </a:t>
            </a:r>
            <a:endParaRPr/>
          </a:p>
          <a:p>
            <a:pPr indent="0" lvl="0" marL="0" marR="0" rtl="0" algn="l">
              <a:lnSpc>
                <a:spcPct val="100000"/>
              </a:lnSpc>
              <a:spcBef>
                <a:spcPts val="0"/>
              </a:spcBef>
              <a:spcAft>
                <a:spcPts val="0"/>
              </a:spcAft>
              <a:buClr>
                <a:schemeClr val="dk1"/>
              </a:buClr>
              <a:buSzPts val="1200"/>
              <a:buFont typeface="Calibri"/>
              <a:buNone/>
            </a:pPr>
            <a:r>
              <a:t/>
            </a:r>
            <a:endParaRPr b="1"/>
          </a:p>
          <a:p>
            <a:pPr indent="0" lvl="0" marL="0" marR="0" rtl="0" algn="l">
              <a:lnSpc>
                <a:spcPct val="100000"/>
              </a:lnSpc>
              <a:spcBef>
                <a:spcPts val="0"/>
              </a:spcBef>
              <a:spcAft>
                <a:spcPts val="0"/>
              </a:spcAft>
              <a:buClr>
                <a:schemeClr val="dk1"/>
              </a:buClr>
              <a:buSzPts val="1200"/>
              <a:buFont typeface="Calibri"/>
              <a:buNone/>
            </a:pPr>
            <a:r>
              <a:rPr b="1" lang="en-US"/>
              <a:t>(click) </a:t>
            </a:r>
            <a:r>
              <a:rPr lang="en-US"/>
              <a:t>Overall, these make the performance predictability challenging to achieve.</a:t>
            </a:r>
            <a:endParaRPr/>
          </a:p>
        </p:txBody>
      </p:sp>
      <p:sp>
        <p:nvSpPr>
          <p:cNvPr id="204" name="Google Shape;204;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4" name="Google Shape;2604;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5" name="Google Shape;2605;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0" name="Shape 2610"/>
        <p:cNvGrpSpPr/>
        <p:nvPr/>
      </p:nvGrpSpPr>
      <p:grpSpPr>
        <a:xfrm>
          <a:off x="0" y="0"/>
          <a:ext cx="0" cy="0"/>
          <a:chOff x="0" y="0"/>
          <a:chExt cx="0" cy="0"/>
        </a:xfrm>
      </p:grpSpPr>
      <p:sp>
        <p:nvSpPr>
          <p:cNvPr id="2611" name="Google Shape;2611;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2" name="Google Shape;2612;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My research has generated real-world impact. </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For the novelty and significance, my work received best paper nominations at FAST</a:t>
            </a:r>
            <a:br>
              <a:rPr lang="en-US"/>
            </a:br>
            <a:r>
              <a:rPr lang="en-US" sz="1200">
                <a:solidFill>
                  <a:schemeClr val="dk1"/>
                </a:solidFill>
                <a:latin typeface="Calibri"/>
                <a:ea typeface="Calibri"/>
                <a:cs typeface="Calibri"/>
                <a:sym typeface="Calibri"/>
              </a:rPr>
              <a:t>2017 and 2018. My FAST’17 work has been extensively discussed in the industry as an alternative approach to implement</a:t>
            </a:r>
            <a:br>
              <a:rPr lang="en-US"/>
            </a:br>
            <a:r>
              <a:rPr lang="en-US" sz="1200">
                <a:solidFill>
                  <a:schemeClr val="dk1"/>
                </a:solidFill>
                <a:latin typeface="Calibri"/>
                <a:ea typeface="Calibri"/>
                <a:cs typeface="Calibri"/>
                <a:sym typeface="Calibri"/>
              </a:rPr>
              <a:t>the I/O determinism interface for next-generation SSDs. Part of my SOSP’17 findings have been incorporated into</a:t>
            </a:r>
            <a:br>
              <a:rPr lang="en-US"/>
            </a:br>
            <a:r>
              <a:rPr lang="en-US" sz="1200">
                <a:solidFill>
                  <a:schemeClr val="dk1"/>
                </a:solidFill>
                <a:latin typeface="Calibri"/>
                <a:ea typeface="Calibri"/>
                <a:cs typeface="Calibri"/>
                <a:sym typeface="Calibri"/>
              </a:rPr>
              <a:t>the Linux kernel and spurred many follow-up research. </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My line of work for datacenter-efficiency, such as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LeapIO published at ASPLOS'20 has been deployed in Microsoft datacenters</a:t>
            </a:r>
            <a:br>
              <a:rPr lang="en-US"/>
            </a:br>
            <a:r>
              <a:rPr lang="en-US" sz="1200">
                <a:solidFill>
                  <a:schemeClr val="dk1"/>
                </a:solidFill>
                <a:latin typeface="Calibri"/>
                <a:ea typeface="Calibri"/>
                <a:cs typeface="Calibri"/>
                <a:sym typeface="Calibri"/>
              </a:rPr>
              <a:t>to support production workloads, with 20x cost savings.</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To facilitate full-stack software and hardware storage research, I have contributed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 storage research platform called FEMU. Remarkably, my FEMU research platform has been downloaded thousands of</a:t>
            </a:r>
            <a:br>
              <a:rPr lang="en-US"/>
            </a:br>
            <a:r>
              <a:rPr lang="en-US" sz="1200">
                <a:solidFill>
                  <a:schemeClr val="dk1"/>
                </a:solidFill>
                <a:latin typeface="Calibri"/>
                <a:ea typeface="Calibri"/>
                <a:cs typeface="Calibri"/>
                <a:sym typeface="Calibri"/>
              </a:rPr>
              <a:t>times, used by hundreds of institutions worldwide for research and teaching purposes, it also enabled many top research appearing</a:t>
            </a:r>
            <a:br>
              <a:rPr lang="en-US"/>
            </a:br>
            <a:r>
              <a:rPr lang="en-US" sz="1200">
                <a:solidFill>
                  <a:schemeClr val="dk1"/>
                </a:solidFill>
                <a:latin typeface="Calibri"/>
                <a:ea typeface="Calibri"/>
                <a:cs typeface="Calibri"/>
                <a:sym typeface="Calibri"/>
              </a:rPr>
              <a:t>at OSDI, SOSP, ASPLOS, FAST, etc. I find this highly rewarding.</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Moreover, all my research prototypes are publicly available to</a:t>
            </a:r>
            <a:br>
              <a:rPr lang="en-US"/>
            </a:br>
            <a:r>
              <a:rPr lang="en-US" sz="1200">
                <a:solidFill>
                  <a:schemeClr val="dk1"/>
                </a:solidFill>
                <a:latin typeface="Calibri"/>
                <a:ea typeface="Calibri"/>
                <a:cs typeface="Calibri"/>
                <a:sym typeface="Calibri"/>
              </a:rPr>
              <a:t>benefit the research community and selected as research highlights for extended publications at top journals.</a:t>
            </a:r>
            <a:endParaRPr/>
          </a:p>
          <a:p>
            <a:pPr indent="0" lvl="0" marL="0" rtl="0" algn="l">
              <a:spcBef>
                <a:spcPts val="0"/>
              </a:spcBef>
              <a:spcAft>
                <a:spcPts val="0"/>
              </a:spcAft>
              <a:buNone/>
            </a:pPr>
            <a:r>
              <a:t/>
            </a:r>
            <a:endParaRPr/>
          </a:p>
        </p:txBody>
      </p:sp>
      <p:sp>
        <p:nvSpPr>
          <p:cNvPr id="2613" name="Google Shape;2613;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7" name="Shape 2637"/>
        <p:cNvGrpSpPr/>
        <p:nvPr/>
      </p:nvGrpSpPr>
      <p:grpSpPr>
        <a:xfrm>
          <a:off x="0" y="0"/>
          <a:ext cx="0" cy="0"/>
          <a:chOff x="0" y="0"/>
          <a:chExt cx="0" cy="0"/>
        </a:xfrm>
      </p:grpSpPr>
      <p:sp>
        <p:nvSpPr>
          <p:cNvPr id="2638" name="Google Shape;2638;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9" name="Google Shape;2639;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[todo] this slide need further tuning, but not sure how to do it yet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 are many works in this domain, largely focusing either on the software side, or the hardware side.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(click)</a:t>
            </a:r>
            <a:r>
              <a:rPr lang="en-US"/>
              <a:t> Unfortunately, most of these software-based solutions cannot really guarantee consistent performance due to invisibility of the hardware-level intricacies.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(click) </a:t>
            </a:r>
            <a:r>
              <a:rPr lang="en-US"/>
              <a:t>Similarly, hardware only approaches focus on offloading certain application logics for performance and cost-efficiency, but they cannot target end-to-end cloud storage stack.</a:t>
            </a:r>
            <a:endParaRPr/>
          </a:p>
        </p:txBody>
      </p:sp>
      <p:sp>
        <p:nvSpPr>
          <p:cNvPr id="2640" name="Google Shape;2640;p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9" name="Shape 2689"/>
        <p:cNvGrpSpPr/>
        <p:nvPr/>
      </p:nvGrpSpPr>
      <p:grpSpPr>
        <a:xfrm>
          <a:off x="0" y="0"/>
          <a:ext cx="0" cy="0"/>
          <a:chOff x="0" y="0"/>
          <a:chExt cx="0" cy="0"/>
        </a:xfrm>
      </p:grpSpPr>
      <p:sp>
        <p:nvSpPr>
          <p:cNvPr id="2690" name="Google Shape;2690;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1" name="Google Shape;2691;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tail latency problem is worse in Flash Arrays. </a:t>
            </a:r>
            <a:endParaRPr/>
          </a:p>
          <a:p>
            <a:pPr indent="0" lvl="0" marL="0" rtl="0" algn="l">
              <a:spcBef>
                <a:spcPts val="0"/>
              </a:spcBef>
              <a:spcAft>
                <a:spcPts val="0"/>
              </a:spcAft>
              <a:buNone/>
            </a:pPr>
            <a:r>
              <a:rPr b="1" lang="en-US"/>
              <a:t>(click) </a:t>
            </a:r>
            <a:r>
              <a:rPr lang="en-US"/>
              <a:t>If we organize 4 SSDs into a RAID-5, </a:t>
            </a:r>
            <a:endParaRPr/>
          </a:p>
          <a:p>
            <a:pPr indent="0" lvl="0" marL="0" rtl="0" algn="l">
              <a:spcBef>
                <a:spcPts val="0"/>
              </a:spcBef>
              <a:spcAft>
                <a:spcPts val="0"/>
              </a:spcAft>
              <a:buNone/>
            </a:pPr>
            <a:r>
              <a:rPr b="1" lang="en-US"/>
              <a:t>(click) </a:t>
            </a:r>
            <a:r>
              <a:rPr lang="en-US"/>
              <a:t>and run a simple full-stripe read workload on top. </a:t>
            </a:r>
            <a:endParaRPr/>
          </a:p>
          <a:p>
            <a:pPr indent="0" lvl="0" marL="0" rtl="0" algn="l">
              <a:spcBef>
                <a:spcPts val="0"/>
              </a:spcBef>
              <a:spcAft>
                <a:spcPts val="0"/>
              </a:spcAft>
              <a:buNone/>
            </a:pPr>
            <a:r>
              <a:rPr b="1" lang="en-US"/>
              <a:t>(click) </a:t>
            </a:r>
            <a:r>
              <a:rPr lang="en-US"/>
              <a:t>Each full-stripe user IO will be divided into 3 sub-IOs, targeting different SSDs in the RAID.</a:t>
            </a:r>
            <a:endParaRPr/>
          </a:p>
          <a:p>
            <a:pPr indent="0" lvl="0" marL="0" rtl="0" algn="l">
              <a:spcBef>
                <a:spcPts val="0"/>
              </a:spcBef>
              <a:spcAft>
                <a:spcPts val="0"/>
              </a:spcAft>
              <a:buNone/>
            </a:pPr>
            <a:r>
              <a:rPr b="1" lang="en-US"/>
              <a:t>(click) </a:t>
            </a:r>
            <a:r>
              <a:rPr lang="en-US"/>
              <a:t>Similarly, for most of time, SSDs are happy, and you get very good latencies, </a:t>
            </a:r>
            <a:endParaRPr/>
          </a:p>
          <a:p>
            <a:pPr indent="0" lvl="0" marL="0" rtl="0" algn="l">
              <a:spcBef>
                <a:spcPts val="0"/>
              </a:spcBef>
              <a:spcAft>
                <a:spcPts val="0"/>
              </a:spcAft>
              <a:buNone/>
            </a:pPr>
            <a:r>
              <a:rPr b="1" lang="en-US"/>
              <a:t>(click) </a:t>
            </a:r>
            <a:r>
              <a:rPr lang="en-US"/>
              <a:t>as shown in the right-hand side latency histogram, where X represents latency and Y represents percentage of IOs in a certain latency range.</a:t>
            </a:r>
            <a:endParaRPr/>
          </a:p>
          <a:p>
            <a:pPr indent="0" lvl="0" marL="0" rtl="0" algn="l">
              <a:spcBef>
                <a:spcPts val="0"/>
              </a:spcBef>
              <a:spcAft>
                <a:spcPts val="0"/>
              </a:spcAft>
              <a:buNone/>
            </a:pPr>
            <a:r>
              <a:t/>
            </a:r>
            <a:endParaRPr/>
          </a:p>
        </p:txBody>
      </p:sp>
      <p:sp>
        <p:nvSpPr>
          <p:cNvPr id="2692" name="Google Shape;2692;p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0" name="Shape 2750"/>
        <p:cNvGrpSpPr/>
        <p:nvPr/>
      </p:nvGrpSpPr>
      <p:grpSpPr>
        <a:xfrm>
          <a:off x="0" y="0"/>
          <a:ext cx="0" cy="0"/>
          <a:chOff x="0" y="0"/>
          <a:chExt cx="0" cy="0"/>
        </a:xfrm>
      </p:grpSpPr>
      <p:sp>
        <p:nvSpPr>
          <p:cNvPr id="2751" name="Google Shape;2751;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2" name="Google Shape;2752;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(click) </a:t>
            </a:r>
            <a:r>
              <a:rPr lang="en-US"/>
              <a:t>However, if one SSD is busy with GC, the overall user level request will suffer as it needs to wait for the LAST sub-IO to complete the full stripe read. </a:t>
            </a:r>
            <a:endParaRPr/>
          </a:p>
          <a:p>
            <a:pPr indent="0" lvl="0" marL="0" rtl="0" algn="l">
              <a:spcBef>
                <a:spcPts val="0"/>
              </a:spcBef>
              <a:spcAft>
                <a:spcPts val="0"/>
              </a:spcAft>
              <a:buNone/>
            </a:pPr>
            <a:r>
              <a:rPr b="1" lang="en-US"/>
              <a:t>(click) </a:t>
            </a:r>
            <a:r>
              <a:rPr lang="en-US"/>
              <a:t>This will cause a small percentage of user IOs experiencing extremely long latencies. </a:t>
            </a:r>
            <a:endParaRPr/>
          </a:p>
          <a:p>
            <a:pPr indent="0" lvl="0" marL="0" rtl="0" algn="l">
              <a:spcBef>
                <a:spcPts val="0"/>
              </a:spcBef>
              <a:spcAft>
                <a:spcPts val="0"/>
              </a:spcAft>
              <a:buNone/>
            </a:pPr>
            <a:r>
              <a:rPr b="1" lang="en-US"/>
              <a:t>(click) </a:t>
            </a:r>
            <a:r>
              <a:rPr lang="en-US"/>
              <a:t>Thus, the tail latency problem in Flash Arrays.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lang="en-US"/>
              <a:t>The CORE problem is that even one slow SSD will make the entire flash array slow.</a:t>
            </a:r>
            <a:endParaRPr/>
          </a:p>
        </p:txBody>
      </p:sp>
      <p:sp>
        <p:nvSpPr>
          <p:cNvPr id="2753" name="Google Shape;2753;p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1" name="Google Shape;2831;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tackle the problem, the NVMe working group recent standardized the predictable latency mode interface, or PLM.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a:t>
            </a:r>
            <a:r>
              <a:rPr lang="en-US"/>
              <a:t> PLM is major leap towards more open host and ssd coordination for better performance. </a:t>
            </a:r>
            <a:endParaRPr/>
          </a:p>
          <a:p>
            <a:pPr indent="0" lvl="0" marL="0" rtl="0" algn="l">
              <a:spcBef>
                <a:spcPts val="0"/>
              </a:spcBef>
              <a:spcAft>
                <a:spcPts val="0"/>
              </a:spcAft>
              <a:buNone/>
            </a:pPr>
            <a:r>
              <a:rPr b="1" lang="en-US"/>
              <a:t>(click)</a:t>
            </a:r>
            <a:r>
              <a:rPr lang="en-US"/>
              <a:t> Briefly, it introduces the concepts of time windows. The SSDs are expected to deliver consistent latencies during the predictable windows and perform garbage collections during the busy windows.</a:t>
            </a:r>
            <a:endParaRPr/>
          </a:p>
          <a:p>
            <a:pPr indent="0" lvl="0" marL="0" rtl="0" algn="l">
              <a:spcBef>
                <a:spcPts val="0"/>
              </a:spcBef>
              <a:spcAft>
                <a:spcPts val="0"/>
              </a:spcAft>
              <a:buNone/>
            </a:pPr>
            <a:r>
              <a:rPr b="1" lang="en-US"/>
              <a:t>(click) </a:t>
            </a:r>
            <a:r>
              <a:rPr lang="en-US"/>
              <a:t>Furthermore, it also defines the interface to query the time window status and control windows transition.</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lang="en-US"/>
              <a:t>(click)</a:t>
            </a:r>
            <a:r>
              <a:rPr lang="en-US"/>
              <a:t> However, the current PLM interface is still insufficient. For example, the device-level predictability is too coarse-grained for modern SSDs with many channels. It is a best-effort, soft-contract, </a:t>
            </a:r>
            <a:r>
              <a:rPr lang="en-US" sz="1200">
                <a:solidFill>
                  <a:schemeClr val="dk1"/>
                </a:solidFill>
                <a:latin typeface="Calibri"/>
                <a:ea typeface="Calibri"/>
                <a:cs typeface="Calibri"/>
                <a:sym typeface="Calibri"/>
              </a:rPr>
              <a:t>the device can autonomously transit to the busy state and break the predictability guarantee.</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lang="en-US" sz="1200">
                <a:solidFill>
                  <a:schemeClr val="dk1"/>
                </a:solidFill>
                <a:latin typeface="Calibri"/>
                <a:ea typeface="Calibri"/>
                <a:cs typeface="Calibri"/>
                <a:sym typeface="Calibri"/>
              </a:rPr>
              <a:t>(click) </a:t>
            </a:r>
            <a:r>
              <a:rPr lang="en-US" sz="1200">
                <a:solidFill>
                  <a:schemeClr val="dk1"/>
                </a:solidFill>
                <a:latin typeface="Calibri"/>
                <a:ea typeface="Calibri"/>
                <a:cs typeface="Calibri"/>
                <a:sym typeface="Calibri"/>
              </a:rPr>
              <a:t>So the question we want to ask is how to leverage PLM interface and enhance it for predictable latencies?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2832" name="Google Shape;2832;p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7" name="Shape 2897"/>
        <p:cNvGrpSpPr/>
        <p:nvPr/>
      </p:nvGrpSpPr>
      <p:grpSpPr>
        <a:xfrm>
          <a:off x="0" y="0"/>
          <a:ext cx="0" cy="0"/>
          <a:chOff x="0" y="0"/>
          <a:chExt cx="0" cy="0"/>
        </a:xfrm>
      </p:grpSpPr>
      <p:sp>
        <p:nvSpPr>
          <p:cNvPr id="2898" name="Google Shape;2898;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9" name="Google Shape;2899;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If we convert the previous latency histogram into a CDF, </a:t>
            </a:r>
            <a:endParaRPr/>
          </a:p>
          <a:p>
            <a:pPr indent="0" lvl="0" marL="0" rtl="0" algn="l">
              <a:spcBef>
                <a:spcPts val="0"/>
              </a:spcBef>
              <a:spcAft>
                <a:spcPts val="0"/>
              </a:spcAft>
              <a:buNone/>
            </a:pPr>
            <a:r>
              <a:rPr b="1" lang="en-US"/>
              <a:t>(click) </a:t>
            </a:r>
            <a:r>
              <a:rPr lang="en-US"/>
              <a:t>it looks likes this, with very bad latencies at high percentiles. </a:t>
            </a:r>
            <a:endParaRPr/>
          </a:p>
          <a:p>
            <a:pPr indent="0" lvl="0" marL="0" rtl="0" algn="l">
              <a:spcBef>
                <a:spcPts val="0"/>
              </a:spcBef>
              <a:spcAft>
                <a:spcPts val="0"/>
              </a:spcAft>
              <a:buNone/>
            </a:pPr>
            <a:r>
              <a:rPr b="1" lang="en-US"/>
              <a:t>(click) </a:t>
            </a:r>
            <a:r>
              <a:rPr lang="en-US"/>
              <a:t>When No GC is happening, the CDF line is almost straight, meaning no tail latencies. And the NoGC gray line represents the ideal latency distribution we want to achieve.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lang="en-US"/>
              <a:t>The goal of IODA is to build a tail-free all flash array system.</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lang="en-US"/>
              <a:t>Overall, IODA is designed with the following principles in mind: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First, we want it to be simple to improve CPU efficiencies, without complex policy designs. Second, we want minimal changes to either the software or hardware part to enable easy deployment.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lang="en-US"/>
              <a:t>Overall, we will show that by exploiting the redundant data in the flash array powered by a new host-SSD interface, we can get amazing results.</a:t>
            </a:r>
            <a:endParaRPr/>
          </a:p>
        </p:txBody>
      </p:sp>
      <p:sp>
        <p:nvSpPr>
          <p:cNvPr id="2900" name="Google Shape;2900;p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3" name="Shape 2933"/>
        <p:cNvGrpSpPr/>
        <p:nvPr/>
      </p:nvGrpSpPr>
      <p:grpSpPr>
        <a:xfrm>
          <a:off x="0" y="0"/>
          <a:ext cx="0" cy="0"/>
          <a:chOff x="0" y="0"/>
          <a:chExt cx="0" cy="0"/>
        </a:xfrm>
      </p:grpSpPr>
      <p:sp>
        <p:nvSpPr>
          <p:cNvPr id="2934" name="Google Shape;2934;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5" name="Google Shape;2935;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To this end, we present IODA, </a:t>
            </a:r>
            <a:r>
              <a:rPr lang="en-US"/>
              <a:t>IODA is designed around the PLM interface for tail-free performance. It manages,  exploits and extends the PLM interface with necessary software support at the OS level.</a:t>
            </a:r>
            <a:endParaRPr/>
          </a:p>
          <a:p>
            <a:pPr indent="0" lvl="0" marL="0" rtl="0" algn="l">
              <a:spcBef>
                <a:spcPts val="0"/>
              </a:spcBef>
              <a:spcAft>
                <a:spcPts val="0"/>
              </a:spcAft>
              <a:buNone/>
            </a:pPr>
            <a:r>
              <a:rPr b="1" lang="en-US"/>
              <a:t>(click) </a:t>
            </a:r>
            <a:r>
              <a:rPr lang="en-US"/>
              <a:t>Overall, IODA is designed with the following principles in mind: First, we want it to be simple to improve CPU efficiencies, without complex policy designs. Second, we want minimal changes to either the software or hardware part to enable easy deployment.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b="0" lang="en-US"/>
              <a:t>IODA employs several key techniques to overcome the drawbacks of existing PLM interface. </a:t>
            </a:r>
            <a:endParaRPr/>
          </a:p>
          <a:p>
            <a:pPr indent="0" lvl="0" marL="0" rtl="0" algn="l">
              <a:spcBef>
                <a:spcPts val="0"/>
              </a:spcBef>
              <a:spcAft>
                <a:spcPts val="0"/>
              </a:spcAft>
              <a:buNone/>
            </a:pPr>
            <a:r>
              <a:t/>
            </a:r>
            <a:endParaRPr b="0"/>
          </a:p>
          <a:p>
            <a:pPr indent="0" lvl="0" marL="0" rtl="0" algn="l">
              <a:spcBef>
                <a:spcPts val="0"/>
              </a:spcBef>
              <a:spcAft>
                <a:spcPts val="0"/>
              </a:spcAft>
              <a:buNone/>
            </a:pPr>
            <a:r>
              <a:rPr b="1" lang="en-US"/>
              <a:t>(click)</a:t>
            </a:r>
            <a:r>
              <a:rPr b="0" lang="en-US"/>
              <a:t> For example, it uses a per-IO latency predictability flag and busy remaining time exposure for </a:t>
            </a:r>
            <a:r>
              <a:rPr b="1" lang="en-US"/>
              <a:t>fine-grained</a:t>
            </a:r>
            <a:r>
              <a:rPr b="0" lang="en-US"/>
              <a:t> device busyness checking.</a:t>
            </a:r>
            <a:endParaRPr/>
          </a:p>
          <a:p>
            <a:pPr indent="0" lvl="0" marL="0" rtl="0" algn="l">
              <a:spcBef>
                <a:spcPts val="0"/>
              </a:spcBef>
              <a:spcAft>
                <a:spcPts val="0"/>
              </a:spcAft>
              <a:buNone/>
            </a:pPr>
            <a:r>
              <a:t/>
            </a:r>
            <a:endParaRPr b="0"/>
          </a:p>
          <a:p>
            <a:pPr indent="0" lvl="0" marL="0" rtl="0" algn="l">
              <a:spcBef>
                <a:spcPts val="0"/>
              </a:spcBef>
              <a:spcAft>
                <a:spcPts val="0"/>
              </a:spcAft>
              <a:buNone/>
            </a:pPr>
            <a:r>
              <a:rPr b="1" lang="en-US"/>
              <a:t>(click)</a:t>
            </a:r>
            <a:r>
              <a:rPr b="0" lang="en-US"/>
              <a:t> IODA formulates the time window length for guaranteed latencies for general use and proposes a framework to help vendors program the time window properly.</a:t>
            </a:r>
            <a:endParaRPr/>
          </a:p>
          <a:p>
            <a:pPr indent="0" lvl="0" marL="0" rtl="0" algn="l">
              <a:spcBef>
                <a:spcPts val="0"/>
              </a:spcBef>
              <a:spcAft>
                <a:spcPts val="0"/>
              </a:spcAft>
              <a:buNone/>
            </a:pPr>
            <a:r>
              <a:t/>
            </a:r>
            <a:endParaRPr b="0"/>
          </a:p>
          <a:p>
            <a:pPr indent="0" lvl="0" marL="0" rtl="0" algn="l">
              <a:spcBef>
                <a:spcPts val="0"/>
              </a:spcBef>
              <a:spcAft>
                <a:spcPts val="0"/>
              </a:spcAft>
              <a:buNone/>
            </a:pPr>
            <a:r>
              <a:rPr b="1" lang="en-US"/>
              <a:t>(click)</a:t>
            </a:r>
            <a:r>
              <a:rPr b="0" lang="en-US"/>
              <a:t> Finally, IODA presents an end-to-end design and implementation to exploit the proposed extensions with minimal changes in the flash firmware and the NVMe interface while leaving majority of the management tasks to the OS. </a:t>
            </a:r>
            <a:endParaRPr/>
          </a:p>
          <a:p>
            <a:pPr indent="0" lvl="0" marL="0" rtl="0" algn="l">
              <a:spcBef>
                <a:spcPts val="0"/>
              </a:spcBef>
              <a:spcAft>
                <a:spcPts val="0"/>
              </a:spcAft>
              <a:buNone/>
            </a:pPr>
            <a:r>
              <a:t/>
            </a:r>
            <a:endParaRPr b="0"/>
          </a:p>
        </p:txBody>
      </p:sp>
      <p:sp>
        <p:nvSpPr>
          <p:cNvPr id="2936" name="Google Shape;2936;p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5" name="Shape 2965"/>
        <p:cNvGrpSpPr/>
        <p:nvPr/>
      </p:nvGrpSpPr>
      <p:grpSpPr>
        <a:xfrm>
          <a:off x="0" y="0"/>
          <a:ext cx="0" cy="0"/>
          <a:chOff x="0" y="0"/>
          <a:chExt cx="0" cy="0"/>
        </a:xfrm>
      </p:grpSpPr>
      <p:sp>
        <p:nvSpPr>
          <p:cNvPr id="2966" name="Google Shape;2966;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7" name="Google Shape;2967;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8" name="Google Shape;2968;p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3" name="Shape 2973"/>
        <p:cNvGrpSpPr/>
        <p:nvPr/>
      </p:nvGrpSpPr>
      <p:grpSpPr>
        <a:xfrm>
          <a:off x="0" y="0"/>
          <a:ext cx="0" cy="0"/>
          <a:chOff x="0" y="0"/>
          <a:chExt cx="0" cy="0"/>
        </a:xfrm>
      </p:grpSpPr>
      <p:sp>
        <p:nvSpPr>
          <p:cNvPr id="2974" name="Google Shape;2974;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5" name="Google Shape;2975;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6" name="Google Shape;2976;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Due to the increasing complexity in both IO functionalities and emerging IO and acceleration hardware, </a:t>
            </a:r>
            <a:endParaRPr/>
          </a:p>
          <a:p>
            <a:pPr indent="0" lvl="0" marL="0" rtl="0" algn="l">
              <a:spcBef>
                <a:spcPts val="0"/>
              </a:spcBef>
              <a:spcAft>
                <a:spcPts val="0"/>
              </a:spcAft>
              <a:buNone/>
            </a:pPr>
            <a:r>
              <a:rPr b="1" lang="en-US"/>
              <a:t>(click) </a:t>
            </a:r>
            <a:r>
              <a:rPr lang="en-US"/>
              <a:t>an optimal solution can NOT be easily achieved by looking at software or hardware ALONE.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(click) </a:t>
            </a:r>
            <a:r>
              <a:rPr lang="en-US"/>
              <a:t>Given this, I advocate a software-centric co-design approach to revisit the communication interfaces and responsibility divisions between software and hardware. The software-centric codesign scheme aims to extend existing hardware and interface designs with small changes to facilitate software systems designs.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Specifically, </a:t>
            </a:r>
            <a:r>
              <a:rPr b="1" lang="en-US"/>
              <a:t>(click) </a:t>
            </a:r>
            <a:r>
              <a:rPr lang="en-US"/>
              <a:t>I suggest that hardware better expose necessary information to software to bridge the semantic gap for better system-level policy designs. For example, in one of  my work, we allow the host software to query SSD’s internal idiosyncrasy status to help achieve more stable latencies.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(click) </a:t>
            </a:r>
            <a:r>
              <a:rPr lang="en-US"/>
              <a:t>On the other direction, some software functionalities are better offloaded to the hardware for overall cost-efficiency. And to achieve best performance, we might need to define new hardware properties based on software needs.</a:t>
            </a:r>
            <a:endParaRPr/>
          </a:p>
        </p:txBody>
      </p:sp>
      <p:sp>
        <p:nvSpPr>
          <p:cNvPr id="307" name="Google Shape;307;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2" name="Shape 2982"/>
        <p:cNvGrpSpPr/>
        <p:nvPr/>
      </p:nvGrpSpPr>
      <p:grpSpPr>
        <a:xfrm>
          <a:off x="0" y="0"/>
          <a:ext cx="0" cy="0"/>
          <a:chOff x="0" y="0"/>
          <a:chExt cx="0" cy="0"/>
        </a:xfrm>
      </p:grpSpPr>
      <p:sp>
        <p:nvSpPr>
          <p:cNvPr id="2983" name="Google Shape;2983;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4" name="Google Shape;2984;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0" name="Shape 2990"/>
        <p:cNvGrpSpPr/>
        <p:nvPr/>
      </p:nvGrpSpPr>
      <p:grpSpPr>
        <a:xfrm>
          <a:off x="0" y="0"/>
          <a:ext cx="0" cy="0"/>
          <a:chOff x="0" y="0"/>
          <a:chExt cx="0" cy="0"/>
        </a:xfrm>
      </p:grpSpPr>
      <p:sp>
        <p:nvSpPr>
          <p:cNvPr id="2991" name="Google Shape;2991;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2" name="Google Shape;2992;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make it more general, it’s ideal to let the host manage the time windows in a way agnostic to SSD vendors for easy deployment. How can we do that?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(click) A</a:t>
            </a:r>
            <a:r>
              <a:rPr lang="en-US"/>
              <a:t>nd again “fast-fail” interface can help here.</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(click) </a:t>
            </a:r>
            <a:r>
              <a:rPr lang="en-US"/>
              <a:t>We notice that we can use the number of fast-failed busy IOs to indicate whether the current time window is reasonable and can dynamically adjust it in runtime transparently.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is a simple example. </a:t>
            </a:r>
            <a:r>
              <a:rPr b="1" lang="en-US"/>
              <a:t>(click) </a:t>
            </a:r>
            <a:r>
              <a:rPr lang="en-US"/>
              <a:t>For each time window, we check whether we see I/Os experiencing more than one fast-failures?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(click) </a:t>
            </a:r>
            <a:r>
              <a:rPr lang="en-US"/>
              <a:t>If no, ok, we are safe and reconstruction works fine so far,</a:t>
            </a:r>
            <a:r>
              <a:rPr b="1" lang="en-US"/>
              <a:t> </a:t>
            </a:r>
            <a:r>
              <a:rPr lang="en-US"/>
              <a:t>and we can even increase time window a little bit to improve write amplification.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(click) </a:t>
            </a:r>
            <a:r>
              <a:rPr lang="en-US"/>
              <a:t>Otherwise, we need to shrink the time window sharply to allow GCs to catch up so that the array could go back to stable state.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IODA’s simple interface changes enable a broad software design space to cut tail latencies. And we believe that more policy designs can be explored in the future.</a:t>
            </a:r>
            <a:endParaRPr/>
          </a:p>
        </p:txBody>
      </p:sp>
      <p:sp>
        <p:nvSpPr>
          <p:cNvPr id="2993" name="Google Shape;2993;p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4" name="Shape 3024"/>
        <p:cNvGrpSpPr/>
        <p:nvPr/>
      </p:nvGrpSpPr>
      <p:grpSpPr>
        <a:xfrm>
          <a:off x="0" y="0"/>
          <a:ext cx="0" cy="0"/>
          <a:chOff x="0" y="0"/>
          <a:chExt cx="0" cy="0"/>
        </a:xfrm>
      </p:grpSpPr>
      <p:sp>
        <p:nvSpPr>
          <p:cNvPr id="3025" name="Google Shape;3025;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6" name="Google Shape;3026;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7" name="Shape 3037"/>
        <p:cNvGrpSpPr/>
        <p:nvPr/>
      </p:nvGrpSpPr>
      <p:grpSpPr>
        <a:xfrm>
          <a:off x="0" y="0"/>
          <a:ext cx="0" cy="0"/>
          <a:chOff x="0" y="0"/>
          <a:chExt cx="0" cy="0"/>
        </a:xfrm>
      </p:grpSpPr>
      <p:sp>
        <p:nvSpPr>
          <p:cNvPr id="3038" name="Google Shape;3038;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9" name="Google Shape;3039;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Evaluation on another 21 real-world workloads also demonstrate that IODA can achieve better performance.</a:t>
            </a:r>
            <a:endParaRPr/>
          </a:p>
        </p:txBody>
      </p:sp>
      <p:sp>
        <p:nvSpPr>
          <p:cNvPr id="3040" name="Google Shape;3040;p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8" name="Shape 3048"/>
        <p:cNvGrpSpPr/>
        <p:nvPr/>
      </p:nvGrpSpPr>
      <p:grpSpPr>
        <a:xfrm>
          <a:off x="0" y="0"/>
          <a:ext cx="0" cy="0"/>
          <a:chOff x="0" y="0"/>
          <a:chExt cx="0" cy="0"/>
        </a:xfrm>
      </p:grpSpPr>
      <p:sp>
        <p:nvSpPr>
          <p:cNvPr id="3049" name="Google Shape;3049;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0" name="Google Shape;3050;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5" name="Shape 3055"/>
        <p:cNvGrpSpPr/>
        <p:nvPr/>
      </p:nvGrpSpPr>
      <p:grpSpPr>
        <a:xfrm>
          <a:off x="0" y="0"/>
          <a:ext cx="0" cy="0"/>
          <a:chOff x="0" y="0"/>
          <a:chExt cx="0" cy="0"/>
        </a:xfrm>
      </p:grpSpPr>
      <p:sp>
        <p:nvSpPr>
          <p:cNvPr id="3056" name="Google Shape;3056;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7" name="Google Shape;3057;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Due to time constraints, here I will briefly describe some of my other major works which has already generated real-world impact.</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3058" name="Google Shape;3058;p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8" name="Shape 3078"/>
        <p:cNvGrpSpPr/>
        <p:nvPr/>
      </p:nvGrpSpPr>
      <p:grpSpPr>
        <a:xfrm>
          <a:off x="0" y="0"/>
          <a:ext cx="0" cy="0"/>
          <a:chOff x="0" y="0"/>
          <a:chExt cx="0" cy="0"/>
        </a:xfrm>
      </p:grpSpPr>
      <p:sp>
        <p:nvSpPr>
          <p:cNvPr id="3079" name="Google Shape;3079;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0" name="Google Shape;3080;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Another aspects of datacenter efficiency problem stems from DRAM costs, which is becoming a dominating factor for major cloud providers.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Thus, we explored a software/hardware co-designed memory disaggregation utilizing the emerging computer-express-link interface. </a:t>
            </a:r>
            <a:endParaRPr/>
          </a:p>
          <a:p>
            <a:pPr indent="0" lvl="0" marL="0" marR="0" rtl="0" algn="l">
              <a:lnSpc>
                <a:spcPct val="100000"/>
              </a:lnSpc>
              <a:spcBef>
                <a:spcPts val="0"/>
              </a:spcBef>
              <a:spcAft>
                <a:spcPts val="0"/>
              </a:spcAft>
              <a:buClr>
                <a:schemeClr val="dk1"/>
              </a:buClr>
              <a:buSzPts val="1200"/>
              <a:buFont typeface="Calibri"/>
              <a:buNone/>
            </a:pPr>
            <a:r>
              <a:rPr b="1" lang="en-US" sz="1200">
                <a:solidFill>
                  <a:schemeClr val="dk1"/>
                </a:solidFill>
                <a:latin typeface="Calibri"/>
                <a:ea typeface="Calibri"/>
                <a:cs typeface="Calibri"/>
                <a:sym typeface="Calibri"/>
              </a:rPr>
              <a:t>(click) </a:t>
            </a:r>
            <a:r>
              <a:rPr lang="en-US" sz="1200">
                <a:solidFill>
                  <a:schemeClr val="dk1"/>
                </a:solidFill>
                <a:latin typeface="Calibri"/>
                <a:ea typeface="Calibri"/>
                <a:cs typeface="Calibri"/>
                <a:sym typeface="Calibri"/>
              </a:rPr>
              <a:t>We quantified the amount of stranded memory using extensive production data </a:t>
            </a:r>
            <a:r>
              <a:rPr b="1" lang="en-US" sz="1200">
                <a:solidFill>
                  <a:schemeClr val="dk1"/>
                </a:solidFill>
                <a:latin typeface="Calibri"/>
                <a:ea typeface="Calibri"/>
                <a:cs typeface="Calibri"/>
                <a:sym typeface="Calibri"/>
              </a:rPr>
              <a:t>(click) </a:t>
            </a:r>
            <a:r>
              <a:rPr lang="en-US" sz="1200">
                <a:solidFill>
                  <a:schemeClr val="dk1"/>
                </a:solidFill>
                <a:latin typeface="Calibri"/>
                <a:ea typeface="Calibri"/>
                <a:cs typeface="Calibri"/>
                <a:sym typeface="Calibri"/>
              </a:rPr>
              <a:t>from a large-scale public cloud platform.</a:t>
            </a:r>
            <a:endParaRPr/>
          </a:p>
          <a:p>
            <a:pPr indent="0" lvl="0" marL="0" marR="0" rtl="0" algn="l">
              <a:lnSpc>
                <a:spcPct val="100000"/>
              </a:lnSpc>
              <a:spcBef>
                <a:spcPts val="0"/>
              </a:spcBef>
              <a:spcAft>
                <a:spcPts val="0"/>
              </a:spcAft>
              <a:buClr>
                <a:schemeClr val="dk1"/>
              </a:buClr>
              <a:buSzPts val="1200"/>
              <a:buFont typeface="Calibri"/>
              <a:buNone/>
            </a:pPr>
            <a:r>
              <a:rPr b="1" lang="en-US" sz="1200">
                <a:solidFill>
                  <a:schemeClr val="dk1"/>
                </a:solidFill>
                <a:latin typeface="Calibri"/>
                <a:ea typeface="Calibri"/>
                <a:cs typeface="Calibri"/>
                <a:sym typeface="Calibri"/>
              </a:rPr>
              <a:t>(click) </a:t>
            </a:r>
            <a:r>
              <a:rPr lang="en-US" sz="1200">
                <a:solidFill>
                  <a:schemeClr val="dk1"/>
                </a:solidFill>
                <a:latin typeface="Calibri"/>
                <a:ea typeface="Calibri"/>
                <a:cs typeface="Calibri"/>
                <a:sym typeface="Calibri"/>
              </a:rPr>
              <a:t>Motivated by this study, we propose a full-stack memory disaggregation design that satisfies the requirements of real platforms, with contributions at the hardware, system software, and distributed system layers, powered by prediction-based datacenter-scale VM memory allocation. </a:t>
            </a:r>
            <a:endParaRPr/>
          </a:p>
          <a:p>
            <a:pPr indent="0" lvl="0" marL="0" marR="0" rtl="0" algn="l">
              <a:lnSpc>
                <a:spcPct val="100000"/>
              </a:lnSpc>
              <a:spcBef>
                <a:spcPts val="0"/>
              </a:spcBef>
              <a:spcAft>
                <a:spcPts val="0"/>
              </a:spcAft>
              <a:buClr>
                <a:schemeClr val="dk1"/>
              </a:buClr>
              <a:buSzPts val="1200"/>
              <a:buFont typeface="Calibri"/>
              <a:buNone/>
            </a:pPr>
            <a:r>
              <a:rPr b="1" lang="en-US" sz="1200">
                <a:solidFill>
                  <a:schemeClr val="dk1"/>
                </a:solidFill>
                <a:latin typeface="Calibri"/>
                <a:ea typeface="Calibri"/>
                <a:cs typeface="Calibri"/>
                <a:sym typeface="Calibri"/>
              </a:rPr>
              <a:t>(click) </a:t>
            </a:r>
            <a:r>
              <a:rPr lang="en-US" sz="1200">
                <a:solidFill>
                  <a:schemeClr val="dk1"/>
                </a:solidFill>
                <a:latin typeface="Calibri"/>
                <a:ea typeface="Calibri"/>
                <a:cs typeface="Calibri"/>
                <a:sym typeface="Calibri"/>
              </a:rPr>
              <a:t>Our results showed our approach can reduce the amount of needed DRAM by 9% across 100 clusters without affecting the performance for 98% of all the VMs.</a:t>
            </a:r>
            <a:endParaRPr/>
          </a:p>
        </p:txBody>
      </p:sp>
      <p:sp>
        <p:nvSpPr>
          <p:cNvPr id="3081" name="Google Shape;3081;p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0" name="Shape 3120"/>
        <p:cNvGrpSpPr/>
        <p:nvPr/>
      </p:nvGrpSpPr>
      <p:grpSpPr>
        <a:xfrm>
          <a:off x="0" y="0"/>
          <a:ext cx="0" cy="0"/>
          <a:chOff x="0" y="0"/>
          <a:chExt cx="0" cy="0"/>
        </a:xfrm>
      </p:grpSpPr>
      <p:sp>
        <p:nvSpPr>
          <p:cNvPr id="3121" name="Google Shape;3121;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2" name="Google Shape;3122;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Good research platforms are a key ingredient to foster today’s storage and memory research. However, existing platforms such as simulator or open-hardware platforms couldn't satisfy the needs.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lang="en-US" sz="1200">
                <a:solidFill>
                  <a:schemeClr val="dk1"/>
                </a:solidFill>
                <a:latin typeface="Calibri"/>
                <a:ea typeface="Calibri"/>
                <a:cs typeface="Calibri"/>
                <a:sym typeface="Calibri"/>
              </a:rPr>
              <a:t>(click) </a:t>
            </a:r>
            <a:r>
              <a:rPr lang="en-US" sz="1200">
                <a:solidFill>
                  <a:schemeClr val="dk1"/>
                </a:solidFill>
                <a:latin typeface="Calibri"/>
                <a:ea typeface="Calibri"/>
                <a:cs typeface="Calibri"/>
                <a:sym typeface="Calibri"/>
              </a:rPr>
              <a:t>Simulators are simple to use and time-saving, but they are trace-driven and only allow SSD-level research.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lang="en-US" sz="1200">
                <a:solidFill>
                  <a:schemeClr val="dk1"/>
                </a:solidFill>
                <a:latin typeface="Calibri"/>
                <a:ea typeface="Calibri"/>
                <a:cs typeface="Calibri"/>
                <a:sym typeface="Calibri"/>
              </a:rPr>
              <a:t>(click) </a:t>
            </a:r>
            <a:r>
              <a:rPr lang="en-US" sz="1200">
                <a:solidFill>
                  <a:schemeClr val="dk1"/>
                </a:solidFill>
                <a:latin typeface="Calibri"/>
                <a:ea typeface="Calibri"/>
                <a:cs typeface="Calibri"/>
                <a:sym typeface="Calibri"/>
              </a:rPr>
              <a:t>While hardware platforms are accurate and enable full-stack research, they are complex to use and expensive.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lang="en-US" sz="1200">
                <a:solidFill>
                  <a:schemeClr val="dk1"/>
                </a:solidFill>
                <a:latin typeface="Calibri"/>
                <a:ea typeface="Calibri"/>
                <a:cs typeface="Calibri"/>
                <a:sym typeface="Calibri"/>
              </a:rPr>
              <a:t>(click) </a:t>
            </a:r>
            <a:r>
              <a:rPr lang="en-US" sz="1200">
                <a:solidFill>
                  <a:schemeClr val="dk1"/>
                </a:solidFill>
                <a:latin typeface="Calibri"/>
                <a:ea typeface="Calibri"/>
                <a:cs typeface="Calibri"/>
                <a:sym typeface="Calibri"/>
              </a:rPr>
              <a:t>Can we have a platform which can combine the benefits from both worlds without suffering from their drawbacks? In this sense, emulator is a good candidate as it allows similar-to-hardware full-stack environment and is also simple.</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lang="en-US" sz="1200">
                <a:solidFill>
                  <a:schemeClr val="dk1"/>
                </a:solidFill>
                <a:latin typeface="Calibri"/>
                <a:ea typeface="Calibri"/>
                <a:cs typeface="Calibri"/>
                <a:sym typeface="Calibri"/>
              </a:rPr>
              <a:t>(click) </a:t>
            </a:r>
            <a:r>
              <a:rPr lang="en-US" sz="1200">
                <a:solidFill>
                  <a:schemeClr val="dk1"/>
                </a:solidFill>
                <a:latin typeface="Calibri"/>
                <a:ea typeface="Calibri"/>
                <a:cs typeface="Calibri"/>
                <a:sym typeface="Calibri"/>
              </a:rPr>
              <a:t>Thus, we build FEMU, a QEMU based NVMe SSD emulator.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lang="en-US" sz="1200">
                <a:solidFill>
                  <a:schemeClr val="dk1"/>
                </a:solidFill>
                <a:latin typeface="Calibri"/>
                <a:ea typeface="Calibri"/>
                <a:cs typeface="Calibri"/>
                <a:sym typeface="Calibri"/>
              </a:rPr>
              <a:t>(click) </a:t>
            </a:r>
            <a:r>
              <a:rPr lang="en-US" sz="1200">
                <a:solidFill>
                  <a:schemeClr val="dk1"/>
                </a:solidFill>
                <a:latin typeface="Calibri"/>
                <a:ea typeface="Calibri"/>
                <a:cs typeface="Calibri"/>
                <a:sym typeface="Calibri"/>
              </a:rPr>
              <a:t>With careful performance optimizations on the IO path and support for detailed SSD internals, FEMU is accurate, scalable and extensible.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lang="en-US" sz="1200">
                <a:solidFill>
                  <a:schemeClr val="dk1"/>
                </a:solidFill>
                <a:latin typeface="Calibri"/>
                <a:ea typeface="Calibri"/>
                <a:cs typeface="Calibri"/>
                <a:sym typeface="Calibri"/>
              </a:rPr>
              <a:t>(click) </a:t>
            </a:r>
            <a:r>
              <a:rPr lang="en-US" sz="1200">
                <a:solidFill>
                  <a:schemeClr val="dk1"/>
                </a:solidFill>
                <a:latin typeface="Calibri"/>
                <a:ea typeface="Calibri"/>
                <a:cs typeface="Calibri"/>
                <a:sym typeface="Calibri"/>
              </a:rPr>
              <a:t>FEMU has been widely used by the research communities. FEMU is open-source, feel free to try it for your research.</a:t>
            </a:r>
            <a:endParaRPr sz="12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3123" name="Google Shape;3123;p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7" name="Shape 3207"/>
        <p:cNvGrpSpPr/>
        <p:nvPr/>
      </p:nvGrpSpPr>
      <p:grpSpPr>
        <a:xfrm>
          <a:off x="0" y="0"/>
          <a:ext cx="0" cy="0"/>
          <a:chOff x="0" y="0"/>
          <a:chExt cx="0" cy="0"/>
        </a:xfrm>
      </p:grpSpPr>
      <p:sp>
        <p:nvSpPr>
          <p:cNvPr id="3208" name="Google Shape;3208;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9" name="Google Shape;3209;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MittOS provides OS-level support for tail tolerance. Unlike traditional approaches working under best-effort mode, we </a:t>
            </a:r>
            <a:r>
              <a:rPr lang="en-US" sz="1200">
                <a:solidFill>
                  <a:schemeClr val="dk1"/>
                </a:solidFill>
                <a:latin typeface="Calibri"/>
                <a:ea typeface="Calibri"/>
                <a:cs typeface="Calibri"/>
                <a:sym typeface="Calibri"/>
              </a:rPr>
              <a:t>advocate a new philosophy that the OS should be performance transparent for the datacenter era. In MittOS.</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lang="en-US"/>
              <a:t>(click) W</a:t>
            </a:r>
            <a:r>
              <a:rPr lang="en-US"/>
              <a:t>e allow applications to specify their latency SLOs and design SLO-aware OS abstractions.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a:t>It enables a no-wait approach for applications to fast failover to less-busy replicas upon </a:t>
            </a:r>
            <a:r>
              <a:rPr b="1" lang="en-US"/>
              <a:t>(click) </a:t>
            </a:r>
            <a:r>
              <a:rPr lang="en-US"/>
              <a:t>OS-detected resource contentions.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b="1" lang="en-US"/>
              <a:t>(click) </a:t>
            </a:r>
            <a:r>
              <a:rPr lang="en-US"/>
              <a:t>With this we can outperform industry solutions by up to 35% for data-parallel applications such as MongoDB.</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3210" name="Google Shape;3210;p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7" name="Shape 3247"/>
        <p:cNvGrpSpPr/>
        <p:nvPr/>
      </p:nvGrpSpPr>
      <p:grpSpPr>
        <a:xfrm>
          <a:off x="0" y="0"/>
          <a:ext cx="0" cy="0"/>
          <a:chOff x="0" y="0"/>
          <a:chExt cx="0" cy="0"/>
        </a:xfrm>
      </p:grpSpPr>
      <p:sp>
        <p:nvSpPr>
          <p:cNvPr id="3248" name="Google Shape;3248;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9" name="Google Shape;3249;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0" name="Google Shape;3250;p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At high level, my research looks at different layers of the storage stack under different hardware contexts. And many of my work have generated real-world impact.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a:t>
            </a:r>
            <a:r>
              <a:rPr lang="en-US"/>
              <a:t> The first line of my work introduces a holistically design flash storage stack with predictable performance</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(click) </a:t>
            </a:r>
            <a:r>
              <a:rPr lang="en-US"/>
              <a:t>In more detail, I introduced a new storage interface to enable OS and SSD co-design which delivers always-predictable latencies. This work has recently attracted interest from storage companies for potential integration with their flash array products.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b="0" lang="en-US"/>
              <a:t>At the hardware level, I re-architected the </a:t>
            </a:r>
            <a:r>
              <a:rPr lang="en-US"/>
              <a:t>SSD controller architecture to leverage recent hardware advancements for more fine-grained control. </a:t>
            </a:r>
            <a:endParaRPr/>
          </a:p>
          <a:p>
            <a:pPr indent="0" lvl="0" marL="0" rtl="0" algn="l">
              <a:spcBef>
                <a:spcPts val="0"/>
              </a:spcBef>
              <a:spcAft>
                <a:spcPts val="0"/>
              </a:spcAft>
              <a:buNone/>
            </a:pPr>
            <a:r>
              <a:rPr b="1" lang="en-US"/>
              <a:t>(click)</a:t>
            </a:r>
            <a:r>
              <a:rPr lang="en-US"/>
              <a:t> For its novelty, this works has been nominated for best paper award at FAST and fast-tracked for extended journal publication as research highlights.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(click) </a:t>
            </a:r>
            <a:r>
              <a:rPr b="0" lang="en-US"/>
              <a:t>At the OS level,</a:t>
            </a:r>
            <a:r>
              <a:rPr b="1" lang="en-US"/>
              <a:t> </a:t>
            </a:r>
            <a:r>
              <a:rPr b="0" lang="en-US"/>
              <a:t>I advocate a new system design principle to transform Operating Systems to be SLO-aware, instead of rely-on the traditional best-effort design.</a:t>
            </a:r>
            <a:endParaRPr/>
          </a:p>
          <a:p>
            <a:pPr indent="0" lvl="0" marL="0" rtl="0" algn="l">
              <a:spcBef>
                <a:spcPts val="0"/>
              </a:spcBef>
              <a:spcAft>
                <a:spcPts val="0"/>
              </a:spcAft>
              <a:buNone/>
            </a:pPr>
            <a:r>
              <a:rPr b="1" lang="en-US"/>
              <a:t>(click)</a:t>
            </a:r>
            <a:r>
              <a:rPr b="0" lang="en-US"/>
              <a:t> My findings in this work has been partially merged to the Linux OpenChannel-SSD subsystem.</a:t>
            </a:r>
            <a:endParaRPr/>
          </a:p>
        </p:txBody>
      </p:sp>
      <p:sp>
        <p:nvSpPr>
          <p:cNvPr id="330" name="Google Shape;330;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6" name="Shape 3316"/>
        <p:cNvGrpSpPr/>
        <p:nvPr/>
      </p:nvGrpSpPr>
      <p:grpSpPr>
        <a:xfrm>
          <a:off x="0" y="0"/>
          <a:ext cx="0" cy="0"/>
          <a:chOff x="0" y="0"/>
          <a:chExt cx="0" cy="0"/>
        </a:xfrm>
      </p:grpSpPr>
      <p:sp>
        <p:nvSpPr>
          <p:cNvPr id="3317" name="Google Shape;3317;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8" name="Google Shape;3318;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3" name="Shape 3323"/>
        <p:cNvGrpSpPr/>
        <p:nvPr/>
      </p:nvGrpSpPr>
      <p:grpSpPr>
        <a:xfrm>
          <a:off x="0" y="0"/>
          <a:ext cx="0" cy="0"/>
          <a:chOff x="0" y="0"/>
          <a:chExt cx="0" cy="0"/>
        </a:xfrm>
      </p:grpSpPr>
      <p:sp>
        <p:nvSpPr>
          <p:cNvPr id="3324" name="Google Shape;3324;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5" name="Google Shape;3325;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0" name="Shape 3330"/>
        <p:cNvGrpSpPr/>
        <p:nvPr/>
      </p:nvGrpSpPr>
      <p:grpSpPr>
        <a:xfrm>
          <a:off x="0" y="0"/>
          <a:ext cx="0" cy="0"/>
          <a:chOff x="0" y="0"/>
          <a:chExt cx="0" cy="0"/>
        </a:xfrm>
      </p:grpSpPr>
      <p:sp>
        <p:nvSpPr>
          <p:cNvPr id="3331" name="Google Shape;3331;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2" name="Google Shape;3332;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For</a:t>
            </a:r>
            <a:r>
              <a:rPr b="1" lang="en-US"/>
              <a:t> </a:t>
            </a:r>
            <a:r>
              <a:rPr lang="en-US"/>
              <a:t>cost-efficiency, my 2</a:t>
            </a:r>
            <a:r>
              <a:rPr baseline="30000" lang="en-US"/>
              <a:t>nd</a:t>
            </a:r>
            <a:r>
              <a:rPr lang="en-US"/>
              <a:t> line of work looks at how to leverage new acceleration and interconnects for efficient storage and memory management.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 </a:t>
            </a:r>
            <a:r>
              <a:rPr lang="en-US"/>
              <a:t>I co-designed the hypervisor and ARM co-processors to deliver high-performance virtual storage in a transparent manner. LeapIO has been deployed in Microsoft datacenters to serve production workloads.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(click) One of my most recent work investigates the first full-stack memory disaggregation design on top of the recent compute-express-link interface. It improves resource utilization without sacrificing performance.</a:t>
            </a:r>
            <a:endParaRPr/>
          </a:p>
        </p:txBody>
      </p:sp>
      <p:sp>
        <p:nvSpPr>
          <p:cNvPr id="373" name="Google Shape;373;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idx="1" type="subTitle"/>
          </p:nvPr>
        </p:nvSpPr>
        <p:spPr>
          <a:xfrm>
            <a:off x="1219200" y="2914650"/>
            <a:ext cx="6400800" cy="131445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125"/>
              </a:spcBef>
              <a:spcAft>
                <a:spcPts val="0"/>
              </a:spcAft>
              <a:buSzPts val="1800"/>
              <a:buNone/>
              <a:defRPr sz="2400">
                <a:solidFill>
                  <a:schemeClr val="dk1"/>
                </a:solidFill>
              </a:defRPr>
            </a:lvl1pPr>
            <a:lvl2pPr lvl="1" algn="ctr">
              <a:lnSpc>
                <a:spcPct val="100000"/>
              </a:lnSpc>
              <a:spcBef>
                <a:spcPts val="225"/>
              </a:spcBef>
              <a:spcAft>
                <a:spcPts val="0"/>
              </a:spcAft>
              <a:buSzPts val="1800"/>
              <a:buNone/>
              <a:defRPr>
                <a:solidFill>
                  <a:schemeClr val="lt1"/>
                </a:solidFill>
              </a:defRPr>
            </a:lvl2pPr>
            <a:lvl3pPr lvl="2" algn="ctr">
              <a:lnSpc>
                <a:spcPct val="100000"/>
              </a:lnSpc>
              <a:spcBef>
                <a:spcPts val="225"/>
              </a:spcBef>
              <a:spcAft>
                <a:spcPts val="0"/>
              </a:spcAft>
              <a:buSzPts val="1125"/>
              <a:buNone/>
              <a:defRPr>
                <a:solidFill>
                  <a:schemeClr val="lt1"/>
                </a:solidFill>
              </a:defRPr>
            </a:lvl3pPr>
            <a:lvl4pPr lvl="3" algn="ctr">
              <a:lnSpc>
                <a:spcPct val="100000"/>
              </a:lnSpc>
              <a:spcBef>
                <a:spcPts val="225"/>
              </a:spcBef>
              <a:spcAft>
                <a:spcPts val="0"/>
              </a:spcAft>
              <a:buSzPts val="1350"/>
              <a:buNone/>
              <a:defRPr>
                <a:solidFill>
                  <a:schemeClr val="lt1"/>
                </a:solidFill>
              </a:defRPr>
            </a:lvl4pPr>
            <a:lvl5pPr lvl="4" algn="ctr">
              <a:lnSpc>
                <a:spcPct val="100000"/>
              </a:lnSpc>
              <a:spcBef>
                <a:spcPts val="225"/>
              </a:spcBef>
              <a:spcAft>
                <a:spcPts val="0"/>
              </a:spcAft>
              <a:buSzPts val="1275"/>
              <a:buNone/>
              <a:defRPr>
                <a:solidFill>
                  <a:schemeClr val="lt1"/>
                </a:solidFill>
              </a:defRPr>
            </a:lvl5pPr>
            <a:lvl6pPr lvl="5" algn="ctr">
              <a:lnSpc>
                <a:spcPct val="100000"/>
              </a:lnSpc>
              <a:spcBef>
                <a:spcPts val="255"/>
              </a:spcBef>
              <a:spcAft>
                <a:spcPts val="0"/>
              </a:spcAft>
              <a:buSzPts val="1275"/>
              <a:buNone/>
              <a:defRPr>
                <a:solidFill>
                  <a:schemeClr val="lt1"/>
                </a:solidFill>
              </a:defRPr>
            </a:lvl6pPr>
            <a:lvl7pPr lvl="6" algn="ctr">
              <a:lnSpc>
                <a:spcPct val="100000"/>
              </a:lnSpc>
              <a:spcBef>
                <a:spcPts val="450"/>
              </a:spcBef>
              <a:spcAft>
                <a:spcPts val="0"/>
              </a:spcAft>
              <a:buSzPts val="1275"/>
              <a:buNone/>
              <a:defRPr>
                <a:solidFill>
                  <a:schemeClr val="lt1"/>
                </a:solidFill>
              </a:defRPr>
            </a:lvl7pPr>
            <a:lvl8pPr lvl="7" algn="ctr">
              <a:lnSpc>
                <a:spcPct val="100000"/>
              </a:lnSpc>
              <a:spcBef>
                <a:spcPts val="450"/>
              </a:spcBef>
              <a:spcAft>
                <a:spcPts val="0"/>
              </a:spcAft>
              <a:buSzPts val="1275"/>
              <a:buNone/>
              <a:defRPr>
                <a:solidFill>
                  <a:schemeClr val="lt1"/>
                </a:solidFill>
              </a:defRPr>
            </a:lvl8pPr>
            <a:lvl9pPr lvl="8" algn="ctr">
              <a:lnSpc>
                <a:spcPct val="100000"/>
              </a:lnSpc>
              <a:spcBef>
                <a:spcPts val="450"/>
              </a:spcBef>
              <a:spcAft>
                <a:spcPts val="450"/>
              </a:spcAft>
              <a:buSzPts val="1275"/>
              <a:buNone/>
              <a:defRPr>
                <a:solidFill>
                  <a:schemeClr val="lt1"/>
                </a:solidFill>
              </a:defRPr>
            </a:lvl9pPr>
          </a:lstStyle>
          <a:p/>
        </p:txBody>
      </p:sp>
      <p:sp>
        <p:nvSpPr>
          <p:cNvPr id="15" name="Google Shape;15;p2"/>
          <p:cNvSpPr/>
          <p:nvPr/>
        </p:nvSpPr>
        <p:spPr>
          <a:xfrm>
            <a:off x="0" y="1"/>
            <a:ext cx="9144000" cy="2114549"/>
          </a:xfrm>
          <a:prstGeom prst="rect">
            <a:avLst/>
          </a:prstGeom>
          <a:solidFill>
            <a:srgbClr val="600A18"/>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Narrow"/>
              <a:ea typeface="Arial Narrow"/>
              <a:cs typeface="Arial Narrow"/>
              <a:sym typeface="Arial Narrow"/>
            </a:endParaRPr>
          </a:p>
        </p:txBody>
      </p:sp>
      <p:sp>
        <p:nvSpPr>
          <p:cNvPr id="16" name="Google Shape;16;p2"/>
          <p:cNvSpPr txBox="1"/>
          <p:nvPr>
            <p:ph type="ctrTitle"/>
          </p:nvPr>
        </p:nvSpPr>
        <p:spPr>
          <a:xfrm>
            <a:off x="685800" y="402431"/>
            <a:ext cx="7772400" cy="1102519"/>
          </a:xfrm>
          <a:prstGeom prst="rect">
            <a:avLst/>
          </a:prstGeom>
          <a:noFill/>
          <a:ln>
            <a:noFill/>
          </a:ln>
        </p:spPr>
        <p:txBody>
          <a:bodyPr anchorCtr="1" anchor="ctr" bIns="45700" lIns="91425" spcFirstLastPara="1" rIns="91425" wrap="square" tIns="45700">
            <a:noAutofit/>
          </a:bodyPr>
          <a:lstStyle>
            <a:lvl1pPr lvl="0" algn="ctr">
              <a:spcBef>
                <a:spcPts val="0"/>
              </a:spcBef>
              <a:spcAft>
                <a:spcPts val="0"/>
              </a:spcAft>
              <a:buClr>
                <a:schemeClr val="lt1"/>
              </a:buClr>
              <a:buSzPts val="3600"/>
              <a:buFont typeface="Gill Sans"/>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 name="Shape 17"/>
        <p:cNvGrpSpPr/>
        <p:nvPr/>
      </p:nvGrpSpPr>
      <p:grpSpPr>
        <a:xfrm>
          <a:off x="0" y="0"/>
          <a:ext cx="0" cy="0"/>
          <a:chOff x="0" y="0"/>
          <a:chExt cx="0" cy="0"/>
        </a:xfrm>
      </p:grpSpPr>
      <p:sp>
        <p:nvSpPr>
          <p:cNvPr id="18" name="Google Shape;18;p3"/>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3000"/>
              <a:buFont typeface="Gill Sans"/>
              <a:buNone/>
              <a:defRPr b="1" i="0">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 type="body"/>
          </p:nvPr>
        </p:nvSpPr>
        <p:spPr>
          <a:xfrm>
            <a:off x="327413" y="807543"/>
            <a:ext cx="8562346" cy="4164508"/>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1125"/>
              </a:spcBef>
              <a:spcAft>
                <a:spcPts val="0"/>
              </a:spcAft>
              <a:buSzPts val="1350"/>
              <a:buChar char="❑"/>
              <a:defRPr/>
            </a:lvl1pPr>
            <a:lvl2pPr indent="-342900" lvl="1" marL="914400" algn="l">
              <a:lnSpc>
                <a:spcPct val="100000"/>
              </a:lnSpc>
              <a:spcBef>
                <a:spcPts val="225"/>
              </a:spcBef>
              <a:spcAft>
                <a:spcPts val="0"/>
              </a:spcAft>
              <a:buSzPts val="1800"/>
              <a:buChar char="▪"/>
              <a:defRPr/>
            </a:lvl2pPr>
            <a:lvl3pPr indent="-314325" lvl="2" marL="1371600" algn="l">
              <a:lnSpc>
                <a:spcPct val="100000"/>
              </a:lnSpc>
              <a:spcBef>
                <a:spcPts val="225"/>
              </a:spcBef>
              <a:spcAft>
                <a:spcPts val="0"/>
              </a:spcAft>
              <a:buSzPts val="1350"/>
              <a:buChar char="-"/>
              <a:defRPr/>
            </a:lvl3pPr>
            <a:lvl4pPr indent="-342900" lvl="3" marL="1828800" algn="l">
              <a:lnSpc>
                <a:spcPct val="100000"/>
              </a:lnSpc>
              <a:spcBef>
                <a:spcPts val="225"/>
              </a:spcBef>
              <a:spcAft>
                <a:spcPts val="0"/>
              </a:spcAft>
              <a:buSzPts val="1800"/>
              <a:buChar char="•"/>
              <a:defRPr/>
            </a:lvl4pPr>
            <a:lvl5pPr indent="-342900" lvl="4" marL="2286000" algn="l">
              <a:lnSpc>
                <a:spcPct val="100000"/>
              </a:lnSpc>
              <a:spcBef>
                <a:spcPts val="225"/>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450"/>
              </a:spcBef>
              <a:spcAft>
                <a:spcPts val="0"/>
              </a:spcAft>
              <a:buSzPts val="1800"/>
              <a:buChar char="•"/>
              <a:defRPr/>
            </a:lvl7pPr>
            <a:lvl8pPr indent="-342900" lvl="7" marL="3657600" algn="l">
              <a:lnSpc>
                <a:spcPct val="100000"/>
              </a:lnSpc>
              <a:spcBef>
                <a:spcPts val="450"/>
              </a:spcBef>
              <a:spcAft>
                <a:spcPts val="0"/>
              </a:spcAft>
              <a:buSzPts val="1800"/>
              <a:buChar char="•"/>
              <a:defRPr/>
            </a:lvl8pPr>
            <a:lvl9pPr indent="-342900" lvl="8" marL="4114800" algn="l">
              <a:lnSpc>
                <a:spcPct val="100000"/>
              </a:lnSpc>
              <a:spcBef>
                <a:spcPts val="450"/>
              </a:spcBef>
              <a:spcAft>
                <a:spcPts val="45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0" name="Shape 20"/>
        <p:cNvGrpSpPr/>
        <p:nvPr/>
      </p:nvGrpSpPr>
      <p:grpSpPr>
        <a:xfrm>
          <a:off x="0" y="0"/>
          <a:ext cx="0" cy="0"/>
          <a:chOff x="0" y="0"/>
          <a:chExt cx="0" cy="0"/>
        </a:xfrm>
      </p:grpSpPr>
      <p:sp>
        <p:nvSpPr>
          <p:cNvPr id="21" name="Google Shape;21;p4"/>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3000"/>
              <a:buFont typeface="Gill Sans"/>
              <a:buNone/>
              <a:defRPr b="1" i="0">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
          <p:cNvSpPr txBox="1"/>
          <p:nvPr>
            <p:ph idx="1" type="body"/>
          </p:nvPr>
        </p:nvSpPr>
        <p:spPr>
          <a:xfrm>
            <a:off x="327413" y="807543"/>
            <a:ext cx="8562346" cy="4164508"/>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1125"/>
              </a:spcBef>
              <a:spcAft>
                <a:spcPts val="0"/>
              </a:spcAft>
              <a:buSzPts val="1350"/>
              <a:buChar char="❑"/>
              <a:defRPr/>
            </a:lvl1pPr>
            <a:lvl2pPr indent="-342900" lvl="1" marL="914400" algn="l">
              <a:lnSpc>
                <a:spcPct val="100000"/>
              </a:lnSpc>
              <a:spcBef>
                <a:spcPts val="225"/>
              </a:spcBef>
              <a:spcAft>
                <a:spcPts val="0"/>
              </a:spcAft>
              <a:buSzPts val="1800"/>
              <a:buChar char="▪"/>
              <a:defRPr/>
            </a:lvl2pPr>
            <a:lvl3pPr indent="-314325" lvl="2" marL="1371600" algn="l">
              <a:lnSpc>
                <a:spcPct val="100000"/>
              </a:lnSpc>
              <a:spcBef>
                <a:spcPts val="225"/>
              </a:spcBef>
              <a:spcAft>
                <a:spcPts val="0"/>
              </a:spcAft>
              <a:buSzPts val="1350"/>
              <a:buChar char="-"/>
              <a:defRPr/>
            </a:lvl3pPr>
            <a:lvl4pPr indent="-342900" lvl="3" marL="1828800" algn="l">
              <a:lnSpc>
                <a:spcPct val="100000"/>
              </a:lnSpc>
              <a:spcBef>
                <a:spcPts val="225"/>
              </a:spcBef>
              <a:spcAft>
                <a:spcPts val="0"/>
              </a:spcAft>
              <a:buSzPts val="1800"/>
              <a:buChar char="•"/>
              <a:defRPr/>
            </a:lvl4pPr>
            <a:lvl5pPr indent="-342900" lvl="4" marL="2286000" algn="l">
              <a:lnSpc>
                <a:spcPct val="100000"/>
              </a:lnSpc>
              <a:spcBef>
                <a:spcPts val="225"/>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450"/>
              </a:spcBef>
              <a:spcAft>
                <a:spcPts val="0"/>
              </a:spcAft>
              <a:buSzPts val="1800"/>
              <a:buChar char="•"/>
              <a:defRPr/>
            </a:lvl7pPr>
            <a:lvl8pPr indent="-342900" lvl="7" marL="3657600" algn="l">
              <a:lnSpc>
                <a:spcPct val="100000"/>
              </a:lnSpc>
              <a:spcBef>
                <a:spcPts val="450"/>
              </a:spcBef>
              <a:spcAft>
                <a:spcPts val="0"/>
              </a:spcAft>
              <a:buSzPts val="1800"/>
              <a:buChar char="•"/>
              <a:defRPr/>
            </a:lvl8pPr>
            <a:lvl9pPr indent="-342900" lvl="8" marL="4114800" algn="l">
              <a:lnSpc>
                <a:spcPct val="100000"/>
              </a:lnSpc>
              <a:spcBef>
                <a:spcPts val="450"/>
              </a:spcBef>
              <a:spcAft>
                <a:spcPts val="450"/>
              </a:spcAft>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Gill Sans"/>
              <a:buNone/>
              <a:defRPr b="1" i="0" sz="300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 name="Google Shape;11;p1"/>
          <p:cNvSpPr txBox="1"/>
          <p:nvPr>
            <p:ph idx="1" type="body"/>
          </p:nvPr>
        </p:nvSpPr>
        <p:spPr>
          <a:xfrm>
            <a:off x="327413" y="807543"/>
            <a:ext cx="8562346" cy="4164508"/>
          </a:xfrm>
          <a:prstGeom prst="rect">
            <a:avLst/>
          </a:prstGeom>
          <a:noFill/>
          <a:ln>
            <a:noFill/>
          </a:ln>
        </p:spPr>
        <p:txBody>
          <a:bodyPr anchorCtr="0" anchor="t" bIns="45700" lIns="91425" spcFirstLastPara="1" rIns="91425" wrap="square" tIns="45700">
            <a:normAutofit/>
          </a:bodyPr>
          <a:lstStyle>
            <a:lvl1pPr indent="-328612" lvl="0" marL="457200" marR="0" rtl="0" algn="l">
              <a:lnSpc>
                <a:spcPct val="100000"/>
              </a:lnSpc>
              <a:spcBef>
                <a:spcPts val="1125"/>
              </a:spcBef>
              <a:spcAft>
                <a:spcPts val="0"/>
              </a:spcAft>
              <a:buClr>
                <a:schemeClr val="dk1"/>
              </a:buClr>
              <a:buSzPts val="1575"/>
              <a:buFont typeface="Noto Sans Symbols"/>
              <a:buChar char="❑"/>
              <a:defRPr b="0" i="0" sz="21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225"/>
              </a:spcBef>
              <a:spcAft>
                <a:spcPts val="0"/>
              </a:spcAft>
              <a:buClr>
                <a:schemeClr val="dk1"/>
              </a:buClr>
              <a:buSzPts val="1800"/>
              <a:buFont typeface="Noto Sans Symbols"/>
              <a:buChar char="▪"/>
              <a:defRPr b="0" i="0" sz="1800" u="none" cap="none" strike="noStrike">
                <a:solidFill>
                  <a:srgbClr val="000000"/>
                </a:solidFill>
                <a:latin typeface="Gill Sans"/>
                <a:ea typeface="Gill Sans"/>
                <a:cs typeface="Gill Sans"/>
                <a:sym typeface="Gill Sans"/>
              </a:defRPr>
            </a:lvl2pPr>
            <a:lvl3pPr indent="-300037" lvl="2" marL="1371600" marR="0" rtl="0" algn="l">
              <a:lnSpc>
                <a:spcPct val="100000"/>
              </a:lnSpc>
              <a:spcBef>
                <a:spcPts val="225"/>
              </a:spcBef>
              <a:spcAft>
                <a:spcPts val="0"/>
              </a:spcAft>
              <a:buClr>
                <a:schemeClr val="dk1"/>
              </a:buClr>
              <a:buSzPts val="1125"/>
              <a:buFont typeface="Merriweather Sans"/>
              <a:buChar char="-"/>
              <a:defRPr b="0" i="0" sz="1500" u="none" cap="none" strike="noStrike">
                <a:solidFill>
                  <a:srgbClr val="000000"/>
                </a:solidFill>
                <a:latin typeface="Gill Sans"/>
                <a:ea typeface="Gill Sans"/>
                <a:cs typeface="Gill Sans"/>
                <a:sym typeface="Gill Sans"/>
              </a:defRPr>
            </a:lvl3pPr>
            <a:lvl4pPr indent="-314325" lvl="3" marL="1828800" marR="0" rtl="0" algn="l">
              <a:lnSpc>
                <a:spcPct val="100000"/>
              </a:lnSpc>
              <a:spcBef>
                <a:spcPts val="225"/>
              </a:spcBef>
              <a:spcAft>
                <a:spcPts val="0"/>
              </a:spcAft>
              <a:buClr>
                <a:schemeClr val="dk1"/>
              </a:buClr>
              <a:buSzPts val="1350"/>
              <a:buFont typeface="Arial"/>
              <a:buChar char="•"/>
              <a:defRPr b="0" i="0" sz="1350" u="none" cap="none" strike="noStrike">
                <a:solidFill>
                  <a:srgbClr val="000000"/>
                </a:solidFill>
                <a:latin typeface="Gill Sans"/>
                <a:ea typeface="Gill Sans"/>
                <a:cs typeface="Gill Sans"/>
                <a:sym typeface="Gill Sans"/>
              </a:defRPr>
            </a:lvl4pPr>
            <a:lvl5pPr indent="-309562" lvl="4" marL="2286000" marR="0" rtl="0" algn="l">
              <a:lnSpc>
                <a:spcPct val="100000"/>
              </a:lnSpc>
              <a:spcBef>
                <a:spcPts val="225"/>
              </a:spcBef>
              <a:spcAft>
                <a:spcPts val="0"/>
              </a:spcAft>
              <a:buClr>
                <a:srgbClr val="800000"/>
              </a:buClr>
              <a:buSzPts val="1275"/>
              <a:buFont typeface="Arial"/>
              <a:buChar char="•"/>
              <a:defRPr b="0" i="0" sz="1275" u="none" cap="none" strike="noStrike">
                <a:solidFill>
                  <a:srgbClr val="000000"/>
                </a:solidFill>
                <a:latin typeface="Gill Sans"/>
                <a:ea typeface="Gill Sans"/>
                <a:cs typeface="Gill Sans"/>
                <a:sym typeface="Gill Sans"/>
              </a:defRPr>
            </a:lvl5pPr>
            <a:lvl6pPr indent="-309562" lvl="5" marL="2743200" marR="0" rtl="0" algn="l">
              <a:lnSpc>
                <a:spcPct val="100000"/>
              </a:lnSpc>
              <a:spcBef>
                <a:spcPts val="255"/>
              </a:spcBef>
              <a:spcAft>
                <a:spcPts val="0"/>
              </a:spcAft>
              <a:buClr>
                <a:schemeClr val="lt2"/>
              </a:buClr>
              <a:buSzPts val="1275"/>
              <a:buFont typeface="Arial"/>
              <a:buChar char="•"/>
              <a:defRPr b="0" i="0" sz="1275" u="none" cap="none" strike="noStrike">
                <a:solidFill>
                  <a:schemeClr val="lt1"/>
                </a:solidFill>
                <a:latin typeface="Arial Narrow"/>
                <a:ea typeface="Arial Narrow"/>
                <a:cs typeface="Arial Narrow"/>
                <a:sym typeface="Arial Narrow"/>
              </a:defRPr>
            </a:lvl6pPr>
            <a:lvl7pPr indent="-309562" lvl="6" marL="3200400" marR="0" rtl="0" algn="l">
              <a:lnSpc>
                <a:spcPct val="100000"/>
              </a:lnSpc>
              <a:spcBef>
                <a:spcPts val="450"/>
              </a:spcBef>
              <a:spcAft>
                <a:spcPts val="0"/>
              </a:spcAft>
              <a:buClr>
                <a:schemeClr val="lt2"/>
              </a:buClr>
              <a:buSzPts val="1275"/>
              <a:buFont typeface="Arial"/>
              <a:buChar char="•"/>
              <a:defRPr b="0" i="0" sz="1275" u="none" cap="none" strike="noStrike">
                <a:solidFill>
                  <a:schemeClr val="lt1"/>
                </a:solidFill>
                <a:latin typeface="Arial Narrow"/>
                <a:ea typeface="Arial Narrow"/>
                <a:cs typeface="Arial Narrow"/>
                <a:sym typeface="Arial Narrow"/>
              </a:defRPr>
            </a:lvl7pPr>
            <a:lvl8pPr indent="-309562" lvl="7" marL="3657600" marR="0" rtl="0" algn="l">
              <a:lnSpc>
                <a:spcPct val="100000"/>
              </a:lnSpc>
              <a:spcBef>
                <a:spcPts val="450"/>
              </a:spcBef>
              <a:spcAft>
                <a:spcPts val="0"/>
              </a:spcAft>
              <a:buClr>
                <a:schemeClr val="lt2"/>
              </a:buClr>
              <a:buSzPts val="1275"/>
              <a:buFont typeface="Arial"/>
              <a:buChar char="•"/>
              <a:defRPr b="0" i="0" sz="1275" u="none" cap="none" strike="noStrike">
                <a:solidFill>
                  <a:schemeClr val="lt1"/>
                </a:solidFill>
                <a:latin typeface="Arial Narrow"/>
                <a:ea typeface="Arial Narrow"/>
                <a:cs typeface="Arial Narrow"/>
                <a:sym typeface="Arial Narrow"/>
              </a:defRPr>
            </a:lvl8pPr>
            <a:lvl9pPr indent="-309562" lvl="8" marL="4114800" marR="0" rtl="0" algn="l">
              <a:lnSpc>
                <a:spcPct val="100000"/>
              </a:lnSpc>
              <a:spcBef>
                <a:spcPts val="450"/>
              </a:spcBef>
              <a:spcAft>
                <a:spcPts val="450"/>
              </a:spcAft>
              <a:buClr>
                <a:schemeClr val="lt2"/>
              </a:buClr>
              <a:buSzPts val="1275"/>
              <a:buFont typeface="Arial"/>
              <a:buChar char="•"/>
              <a:defRPr b="0" i="0" sz="1275" u="none" cap="none" strike="noStrike">
                <a:solidFill>
                  <a:schemeClr val="lt1"/>
                </a:solidFill>
                <a:latin typeface="Arial Narrow"/>
                <a:ea typeface="Arial Narrow"/>
                <a:cs typeface="Arial Narrow"/>
                <a:sym typeface="Arial Narrow"/>
              </a:defRPr>
            </a:lvl9pPr>
          </a:lstStyle>
          <a:p/>
        </p:txBody>
      </p:sp>
      <p:sp>
        <p:nvSpPr>
          <p:cNvPr id="12" name="Google Shape;12;p1"/>
          <p:cNvSpPr txBox="1"/>
          <p:nvPr/>
        </p:nvSpPr>
        <p:spPr>
          <a:xfrm>
            <a:off x="8341368" y="0"/>
            <a:ext cx="802632" cy="273844"/>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rgbClr val="7F7F7F"/>
                </a:solidFill>
                <a:latin typeface="Helvetica Neue"/>
                <a:ea typeface="Helvetica Neue"/>
                <a:cs typeface="Helvetica Neue"/>
                <a:sym typeface="Helvetica Neue"/>
              </a:rPr>
              <a:t>‹#›</a:t>
            </a:fld>
            <a:endParaRPr b="0" i="0" sz="1600" u="none" cap="none" strike="noStrike">
              <a:solidFill>
                <a:srgbClr val="7F7F7F"/>
              </a:solidFill>
              <a:latin typeface="Helvetica Neue"/>
              <a:ea typeface="Helvetica Neue"/>
              <a:cs typeface="Helvetica Neue"/>
              <a:sym typeface="Helvetica Neue"/>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9.pn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2.png"/><Relationship Id="rId4" Type="http://schemas.openxmlformats.org/officeDocument/2006/relationships/image" Target="../media/image47.png"/><Relationship Id="rId5"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0.jpg"/><Relationship Id="rId4" Type="http://schemas.openxmlformats.org/officeDocument/2006/relationships/image" Target="../media/image53.jpg"/><Relationship Id="rId5" Type="http://schemas.openxmlformats.org/officeDocument/2006/relationships/image" Target="../media/image54.jpg"/><Relationship Id="rId6" Type="http://schemas.openxmlformats.org/officeDocument/2006/relationships/image" Target="../media/image65.jpg"/><Relationship Id="rId7" Type="http://schemas.openxmlformats.org/officeDocument/2006/relationships/image" Target="../media/image51.jpg"/><Relationship Id="rId8" Type="http://schemas.openxmlformats.org/officeDocument/2006/relationships/image" Target="../media/image7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0" Type="http://schemas.openxmlformats.org/officeDocument/2006/relationships/image" Target="../media/image26.gif"/><Relationship Id="rId22" Type="http://schemas.openxmlformats.org/officeDocument/2006/relationships/image" Target="../media/image24.jpg"/><Relationship Id="rId21" Type="http://schemas.openxmlformats.org/officeDocument/2006/relationships/image" Target="../media/image27.png"/><Relationship Id="rId24" Type="http://schemas.openxmlformats.org/officeDocument/2006/relationships/image" Target="../media/image13.png"/><Relationship Id="rId23"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99.png"/><Relationship Id="rId9" Type="http://schemas.openxmlformats.org/officeDocument/2006/relationships/image" Target="../media/image29.png"/><Relationship Id="rId26" Type="http://schemas.openxmlformats.org/officeDocument/2006/relationships/image" Target="../media/image22.png"/><Relationship Id="rId25" Type="http://schemas.openxmlformats.org/officeDocument/2006/relationships/image" Target="../media/image30.png"/><Relationship Id="rId28" Type="http://schemas.openxmlformats.org/officeDocument/2006/relationships/image" Target="../media/image21.png"/><Relationship Id="rId27" Type="http://schemas.openxmlformats.org/officeDocument/2006/relationships/image" Target="../media/image23.png"/><Relationship Id="rId5" Type="http://schemas.openxmlformats.org/officeDocument/2006/relationships/image" Target="../media/image4.png"/><Relationship Id="rId6" Type="http://schemas.openxmlformats.org/officeDocument/2006/relationships/image" Target="../media/image3.png"/><Relationship Id="rId29" Type="http://schemas.openxmlformats.org/officeDocument/2006/relationships/image" Target="../media/image28.jpg"/><Relationship Id="rId7" Type="http://schemas.openxmlformats.org/officeDocument/2006/relationships/image" Target="../media/image15.png"/><Relationship Id="rId8" Type="http://schemas.openxmlformats.org/officeDocument/2006/relationships/image" Target="../media/image2.png"/><Relationship Id="rId31" Type="http://schemas.openxmlformats.org/officeDocument/2006/relationships/image" Target="../media/image68.jpg"/><Relationship Id="rId30" Type="http://schemas.openxmlformats.org/officeDocument/2006/relationships/image" Target="../media/image19.jpg"/><Relationship Id="rId11" Type="http://schemas.openxmlformats.org/officeDocument/2006/relationships/image" Target="../media/image25.jpg"/><Relationship Id="rId33" Type="http://schemas.openxmlformats.org/officeDocument/2006/relationships/image" Target="../media/image40.jpg"/><Relationship Id="rId10" Type="http://schemas.openxmlformats.org/officeDocument/2006/relationships/image" Target="../media/image18.png"/><Relationship Id="rId32" Type="http://schemas.openxmlformats.org/officeDocument/2006/relationships/image" Target="../media/image20.jpg"/><Relationship Id="rId13" Type="http://schemas.openxmlformats.org/officeDocument/2006/relationships/image" Target="../media/image6.png"/><Relationship Id="rId35" Type="http://schemas.openxmlformats.org/officeDocument/2006/relationships/image" Target="../media/image32.jpg"/><Relationship Id="rId12" Type="http://schemas.openxmlformats.org/officeDocument/2006/relationships/image" Target="../media/image11.png"/><Relationship Id="rId34" Type="http://schemas.openxmlformats.org/officeDocument/2006/relationships/image" Target="../media/image66.png"/><Relationship Id="rId15" Type="http://schemas.openxmlformats.org/officeDocument/2006/relationships/image" Target="../media/image5.png"/><Relationship Id="rId14" Type="http://schemas.openxmlformats.org/officeDocument/2006/relationships/image" Target="../media/image10.png"/><Relationship Id="rId17" Type="http://schemas.openxmlformats.org/officeDocument/2006/relationships/image" Target="../media/image8.png"/><Relationship Id="rId16" Type="http://schemas.openxmlformats.org/officeDocument/2006/relationships/image" Target="../media/image16.png"/><Relationship Id="rId19" Type="http://schemas.openxmlformats.org/officeDocument/2006/relationships/image" Target="../media/image17.png"/><Relationship Id="rId18"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9.png"/><Relationship Id="rId4" Type="http://schemas.openxmlformats.org/officeDocument/2006/relationships/image" Target="../media/image57.png"/><Relationship Id="rId5" Type="http://schemas.openxmlformats.org/officeDocument/2006/relationships/image" Target="../media/image56.png"/><Relationship Id="rId6" Type="http://schemas.openxmlformats.org/officeDocument/2006/relationships/image" Target="../media/image64.png"/><Relationship Id="rId7"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4.png"/><Relationship Id="rId4" Type="http://schemas.openxmlformats.org/officeDocument/2006/relationships/image" Target="../media/image69.png"/><Relationship Id="rId5" Type="http://schemas.openxmlformats.org/officeDocument/2006/relationships/image" Target="../media/image10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4.png"/><Relationship Id="rId4" Type="http://schemas.openxmlformats.org/officeDocument/2006/relationships/image" Target="../media/image1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7.png"/><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8.jpg"/><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4.jpg"/><Relationship Id="rId6" Type="http://schemas.openxmlformats.org/officeDocument/2006/relationships/image" Target="../media/image75.jpg"/><Relationship Id="rId7"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0.png"/><Relationship Id="rId4" Type="http://schemas.openxmlformats.org/officeDocument/2006/relationships/image" Target="../media/image35.png"/><Relationship Id="rId9" Type="http://schemas.openxmlformats.org/officeDocument/2006/relationships/image" Target="../media/image97.png"/><Relationship Id="rId5" Type="http://schemas.openxmlformats.org/officeDocument/2006/relationships/image" Target="../media/image26.gif"/><Relationship Id="rId6" Type="http://schemas.openxmlformats.org/officeDocument/2006/relationships/image" Target="../media/image27.png"/><Relationship Id="rId7" Type="http://schemas.openxmlformats.org/officeDocument/2006/relationships/image" Target="../media/image24.jpg"/><Relationship Id="rId8" Type="http://schemas.openxmlformats.org/officeDocument/2006/relationships/image" Target="../media/image85.png"/><Relationship Id="rId11" Type="http://schemas.openxmlformats.org/officeDocument/2006/relationships/image" Target="../media/image91.png"/><Relationship Id="rId10" Type="http://schemas.openxmlformats.org/officeDocument/2006/relationships/image" Target="../media/image95.png"/><Relationship Id="rId13" Type="http://schemas.openxmlformats.org/officeDocument/2006/relationships/image" Target="../media/image102.png"/><Relationship Id="rId12"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2.png"/><Relationship Id="rId4" Type="http://schemas.openxmlformats.org/officeDocument/2006/relationships/image" Target="../media/image100.jpg"/><Relationship Id="rId5" Type="http://schemas.openxmlformats.org/officeDocument/2006/relationships/image" Target="../media/image99.png"/><Relationship Id="rId6" Type="http://schemas.openxmlformats.org/officeDocument/2006/relationships/image" Target="../media/image103.png"/><Relationship Id="rId7" Type="http://schemas.openxmlformats.org/officeDocument/2006/relationships/image" Target="../media/image105.png"/><Relationship Id="rId8" Type="http://schemas.openxmlformats.org/officeDocument/2006/relationships/image" Target="../media/image10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9.png"/><Relationship Id="rId4" Type="http://schemas.openxmlformats.org/officeDocument/2006/relationships/image" Target="../media/image113.png"/><Relationship Id="rId5" Type="http://schemas.openxmlformats.org/officeDocument/2006/relationships/image" Target="../media/image104.png"/><Relationship Id="rId6" Type="http://schemas.openxmlformats.org/officeDocument/2006/relationships/image" Target="../media/image10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13.png"/><Relationship Id="rId4" Type="http://schemas.openxmlformats.org/officeDocument/2006/relationships/image" Target="../media/image39.png"/><Relationship Id="rId5" Type="http://schemas.openxmlformats.org/officeDocument/2006/relationships/image" Target="../media/image1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1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1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3.png"/><Relationship Id="rId4" Type="http://schemas.openxmlformats.org/officeDocument/2006/relationships/image" Target="../media/image39.png"/><Relationship Id="rId5" Type="http://schemas.openxmlformats.org/officeDocument/2006/relationships/image" Target="../media/image1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21.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141.png"/><Relationship Id="rId7"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17.png"/><Relationship Id="rId4" Type="http://schemas.openxmlformats.org/officeDocument/2006/relationships/image" Target="../media/image1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9.pn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0" Type="http://schemas.openxmlformats.org/officeDocument/2006/relationships/image" Target="../media/image144.jpg"/><Relationship Id="rId22" Type="http://schemas.openxmlformats.org/officeDocument/2006/relationships/image" Target="../media/image146.jpg"/><Relationship Id="rId21" Type="http://schemas.openxmlformats.org/officeDocument/2006/relationships/image" Target="../media/image154.jpg"/><Relationship Id="rId24" Type="http://schemas.openxmlformats.org/officeDocument/2006/relationships/image" Target="../media/image145.jpg"/><Relationship Id="rId23" Type="http://schemas.openxmlformats.org/officeDocument/2006/relationships/image" Target="../media/image147.jpg"/><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26.png"/><Relationship Id="rId4" Type="http://schemas.openxmlformats.org/officeDocument/2006/relationships/image" Target="../media/image136.jpg"/><Relationship Id="rId9" Type="http://schemas.openxmlformats.org/officeDocument/2006/relationships/image" Target="../media/image125.jpg"/><Relationship Id="rId25" Type="http://schemas.openxmlformats.org/officeDocument/2006/relationships/image" Target="../media/image148.jpg"/><Relationship Id="rId5" Type="http://schemas.openxmlformats.org/officeDocument/2006/relationships/image" Target="../media/image133.png"/><Relationship Id="rId6" Type="http://schemas.openxmlformats.org/officeDocument/2006/relationships/image" Target="../media/image140.jpg"/><Relationship Id="rId7" Type="http://schemas.openxmlformats.org/officeDocument/2006/relationships/image" Target="../media/image123.png"/><Relationship Id="rId8" Type="http://schemas.openxmlformats.org/officeDocument/2006/relationships/image" Target="../media/image119.jpg"/><Relationship Id="rId11" Type="http://schemas.openxmlformats.org/officeDocument/2006/relationships/image" Target="../media/image129.jpg"/><Relationship Id="rId10" Type="http://schemas.openxmlformats.org/officeDocument/2006/relationships/image" Target="../media/image130.jpg"/><Relationship Id="rId13" Type="http://schemas.openxmlformats.org/officeDocument/2006/relationships/image" Target="../media/image134.jpg"/><Relationship Id="rId12" Type="http://schemas.openxmlformats.org/officeDocument/2006/relationships/image" Target="../media/image128.jpg"/><Relationship Id="rId15" Type="http://schemas.openxmlformats.org/officeDocument/2006/relationships/image" Target="../media/image138.jpg"/><Relationship Id="rId14" Type="http://schemas.openxmlformats.org/officeDocument/2006/relationships/image" Target="../media/image131.png"/><Relationship Id="rId17" Type="http://schemas.openxmlformats.org/officeDocument/2006/relationships/image" Target="../media/image132.jpg"/><Relationship Id="rId16" Type="http://schemas.openxmlformats.org/officeDocument/2006/relationships/image" Target="../media/image139.jpg"/><Relationship Id="rId19" Type="http://schemas.openxmlformats.org/officeDocument/2006/relationships/image" Target="../media/image137.png"/><Relationship Id="rId18" Type="http://schemas.openxmlformats.org/officeDocument/2006/relationships/image" Target="../media/image13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57.png"/><Relationship Id="rId4" Type="http://schemas.openxmlformats.org/officeDocument/2006/relationships/image" Target="../media/image149.png"/><Relationship Id="rId9" Type="http://schemas.openxmlformats.org/officeDocument/2006/relationships/image" Target="../media/image150.png"/><Relationship Id="rId5" Type="http://schemas.openxmlformats.org/officeDocument/2006/relationships/image" Target="../media/image198.png"/><Relationship Id="rId6" Type="http://schemas.openxmlformats.org/officeDocument/2006/relationships/image" Target="../media/image156.png"/><Relationship Id="rId7" Type="http://schemas.openxmlformats.org/officeDocument/2006/relationships/image" Target="../media/image152.png"/><Relationship Id="rId8" Type="http://schemas.openxmlformats.org/officeDocument/2006/relationships/image" Target="../media/image160.png"/><Relationship Id="rId10" Type="http://schemas.openxmlformats.org/officeDocument/2006/relationships/image" Target="../media/image1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53.png"/><Relationship Id="rId4" Type="http://schemas.openxmlformats.org/officeDocument/2006/relationships/image" Target="../media/image1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13.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9.png"/><Relationship Id="rId4" Type="http://schemas.openxmlformats.org/officeDocument/2006/relationships/image" Target="../media/image113.png"/><Relationship Id="rId5" Type="http://schemas.openxmlformats.org/officeDocument/2006/relationships/image" Target="../media/image104.png"/><Relationship Id="rId6" Type="http://schemas.openxmlformats.org/officeDocument/2006/relationships/image" Target="../media/image10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5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github.com/huaichen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2.png"/><Relationship Id="rId4" Type="http://schemas.openxmlformats.org/officeDocument/2006/relationships/image" Target="../media/image15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3.png"/><Relationship Id="rId4" Type="http://schemas.openxmlformats.org/officeDocument/2006/relationships/image" Target="../media/image16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2.png"/><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63.png"/><Relationship Id="rId4" Type="http://schemas.openxmlformats.org/officeDocument/2006/relationships/image" Target="../media/image1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67.png"/><Relationship Id="rId4" Type="http://schemas.openxmlformats.org/officeDocument/2006/relationships/image" Target="../media/image1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65.png"/><Relationship Id="rId4" Type="http://schemas.openxmlformats.org/officeDocument/2006/relationships/image" Target="../media/image17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66.png"/><Relationship Id="rId4" Type="http://schemas.openxmlformats.org/officeDocument/2006/relationships/image" Target="../media/image174.png"/><Relationship Id="rId5" Type="http://schemas.openxmlformats.org/officeDocument/2006/relationships/image" Target="../media/image17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6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7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82.png"/><Relationship Id="rId4" Type="http://schemas.openxmlformats.org/officeDocument/2006/relationships/image" Target="../media/image177.png"/><Relationship Id="rId5" Type="http://schemas.openxmlformats.org/officeDocument/2006/relationships/image" Target="../media/image18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83.png"/><Relationship Id="rId4" Type="http://schemas.openxmlformats.org/officeDocument/2006/relationships/image" Target="../media/image18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81.jpg"/><Relationship Id="rId4" Type="http://schemas.openxmlformats.org/officeDocument/2006/relationships/image" Target="../media/image180.png"/><Relationship Id="rId9" Type="http://schemas.openxmlformats.org/officeDocument/2006/relationships/image" Target="../media/image104.png"/><Relationship Id="rId5" Type="http://schemas.openxmlformats.org/officeDocument/2006/relationships/image" Target="../media/image192.png"/><Relationship Id="rId6" Type="http://schemas.openxmlformats.org/officeDocument/2006/relationships/image" Target="../media/image26.gif"/><Relationship Id="rId7" Type="http://schemas.openxmlformats.org/officeDocument/2006/relationships/image" Target="../media/image27.png"/><Relationship Id="rId8" Type="http://schemas.openxmlformats.org/officeDocument/2006/relationships/image" Target="../media/image113.png"/><Relationship Id="rId11" Type="http://schemas.openxmlformats.org/officeDocument/2006/relationships/image" Target="../media/image35.png"/><Relationship Id="rId10" Type="http://schemas.openxmlformats.org/officeDocument/2006/relationships/image" Target="../media/image106.png"/><Relationship Id="rId13" Type="http://schemas.openxmlformats.org/officeDocument/2006/relationships/image" Target="../media/image91.png"/><Relationship Id="rId12" Type="http://schemas.openxmlformats.org/officeDocument/2006/relationships/image" Target="../media/image24.jpg"/><Relationship Id="rId15" Type="http://schemas.openxmlformats.org/officeDocument/2006/relationships/image" Target="../media/image184.png"/><Relationship Id="rId14" Type="http://schemas.openxmlformats.org/officeDocument/2006/relationships/image" Target="../media/image90.png"/><Relationship Id="rId16" Type="http://schemas.openxmlformats.org/officeDocument/2006/relationships/image" Target="../media/image19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9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9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9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 name="Shape 27"/>
        <p:cNvGrpSpPr/>
        <p:nvPr/>
      </p:nvGrpSpPr>
      <p:grpSpPr>
        <a:xfrm>
          <a:off x="0" y="0"/>
          <a:ext cx="0" cy="0"/>
          <a:chOff x="0" y="0"/>
          <a:chExt cx="0" cy="0"/>
        </a:xfrm>
      </p:grpSpPr>
      <p:sp>
        <p:nvSpPr>
          <p:cNvPr id="28" name="Google Shape;28;p5"/>
          <p:cNvSpPr txBox="1"/>
          <p:nvPr>
            <p:ph type="ctrTitle"/>
          </p:nvPr>
        </p:nvSpPr>
        <p:spPr>
          <a:xfrm>
            <a:off x="609600" y="361950"/>
            <a:ext cx="7924800" cy="1404092"/>
          </a:xfrm>
          <a:prstGeom prst="rect">
            <a:avLst/>
          </a:prstGeom>
          <a:noFill/>
          <a:ln>
            <a:noFill/>
          </a:ln>
        </p:spPr>
        <p:txBody>
          <a:bodyPr anchorCtr="1" anchor="ctr" bIns="45700" lIns="91425" spcFirstLastPara="1" rIns="91425" wrap="square" tIns="45700">
            <a:noAutofit/>
          </a:bodyPr>
          <a:lstStyle/>
          <a:p>
            <a:pPr indent="0" lvl="0" marL="0" rtl="0" algn="ctr">
              <a:spcBef>
                <a:spcPts val="0"/>
              </a:spcBef>
              <a:spcAft>
                <a:spcPts val="0"/>
              </a:spcAft>
              <a:buClr>
                <a:schemeClr val="lt1"/>
              </a:buClr>
              <a:buSzPts val="4100"/>
              <a:buFont typeface="Gill Sans"/>
              <a:buNone/>
            </a:pPr>
            <a:r>
              <a:rPr lang="en-US" sz="4100"/>
              <a:t>Towards Predictable and Efficient Datacenter Storage</a:t>
            </a:r>
            <a:endParaRPr/>
          </a:p>
        </p:txBody>
      </p:sp>
      <p:sp>
        <p:nvSpPr>
          <p:cNvPr id="29" name="Google Shape;29;p5"/>
          <p:cNvSpPr txBox="1"/>
          <p:nvPr/>
        </p:nvSpPr>
        <p:spPr>
          <a:xfrm>
            <a:off x="0" y="2567285"/>
            <a:ext cx="9144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dk1"/>
                </a:solidFill>
                <a:latin typeface="Gill Sans"/>
                <a:ea typeface="Gill Sans"/>
                <a:cs typeface="Gill Sans"/>
                <a:sym typeface="Gill Sans"/>
              </a:rPr>
              <a:t>Huaicheng Li</a:t>
            </a:r>
            <a:endParaRPr/>
          </a:p>
        </p:txBody>
      </p:sp>
      <p:sp>
        <p:nvSpPr>
          <p:cNvPr id="30" name="Google Shape;30;p5"/>
          <p:cNvSpPr txBox="1"/>
          <p:nvPr/>
        </p:nvSpPr>
        <p:spPr>
          <a:xfrm>
            <a:off x="1" y="3176885"/>
            <a:ext cx="91440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Gill Sans"/>
                <a:ea typeface="Gill Sans"/>
                <a:cs typeface="Gill Sans"/>
                <a:sym typeface="Gill Sans"/>
              </a:rPr>
              <a:t>Carnegie Mellon University</a:t>
            </a:r>
            <a:endParaRPr/>
          </a:p>
        </p:txBody>
      </p:sp>
      <p:sp>
        <p:nvSpPr>
          <p:cNvPr id="31" name="Google Shape;31;p5"/>
          <p:cNvSpPr txBox="1"/>
          <p:nvPr/>
        </p:nvSpPr>
        <p:spPr>
          <a:xfrm>
            <a:off x="0" y="4258330"/>
            <a:ext cx="91440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1" lang="en-US" sz="2400" u="none" cap="none" strike="noStrike">
                <a:solidFill>
                  <a:srgbClr val="7F7F7F"/>
                </a:solidFill>
                <a:latin typeface="Gill Sans"/>
                <a:ea typeface="Gill Sans"/>
                <a:cs typeface="Gill Sans"/>
                <a:sym typeface="Gill Sans"/>
              </a:rPr>
              <a:t>Research Areas: Operating Systems; Storage Systems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14"/>
          <p:cNvSpPr/>
          <p:nvPr/>
        </p:nvSpPr>
        <p:spPr>
          <a:xfrm>
            <a:off x="0" y="1310868"/>
            <a:ext cx="9144000" cy="1600199"/>
          </a:xfrm>
          <a:prstGeom prst="rect">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428" name="Google Shape;428;p14"/>
          <p:cNvSpPr/>
          <p:nvPr/>
        </p:nvSpPr>
        <p:spPr>
          <a:xfrm>
            <a:off x="0" y="2911068"/>
            <a:ext cx="9144000" cy="1377767"/>
          </a:xfrm>
          <a:prstGeom prst="rect">
            <a:avLst/>
          </a:prstGeom>
          <a:solidFill>
            <a:srgbClr val="FF7E7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429" name="Google Shape;429;p14"/>
          <p:cNvSpPr/>
          <p:nvPr/>
        </p:nvSpPr>
        <p:spPr>
          <a:xfrm>
            <a:off x="-2776" y="745083"/>
            <a:ext cx="9144000" cy="561975"/>
          </a:xfrm>
          <a:prstGeom prst="rect">
            <a:avLst/>
          </a:prstGeom>
          <a:solidFill>
            <a:srgbClr val="E4E9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nvGrpSpPr>
          <p:cNvPr id="430" name="Google Shape;430;p14"/>
          <p:cNvGrpSpPr/>
          <p:nvPr/>
        </p:nvGrpSpPr>
        <p:grpSpPr>
          <a:xfrm>
            <a:off x="533400" y="4358870"/>
            <a:ext cx="8574034" cy="412576"/>
            <a:chOff x="621791" y="5562601"/>
            <a:chExt cx="11432046" cy="550100"/>
          </a:xfrm>
        </p:grpSpPr>
        <p:cxnSp>
          <p:nvCxnSpPr>
            <p:cNvPr id="431" name="Google Shape;431;p14"/>
            <p:cNvCxnSpPr/>
            <p:nvPr/>
          </p:nvCxnSpPr>
          <p:spPr>
            <a:xfrm rot="10800000">
              <a:off x="621791" y="5562601"/>
              <a:ext cx="11432046" cy="0"/>
            </a:xfrm>
            <a:prstGeom prst="straightConnector1">
              <a:avLst/>
            </a:prstGeom>
            <a:noFill/>
            <a:ln cap="flat" cmpd="sng" w="63500">
              <a:solidFill>
                <a:schemeClr val="dk1"/>
              </a:solidFill>
              <a:prstDash val="solid"/>
              <a:round/>
              <a:headEnd len="med" w="med" type="triangle"/>
              <a:tailEnd len="sm" w="sm" type="none"/>
            </a:ln>
          </p:spPr>
        </p:cxnSp>
        <p:sp>
          <p:nvSpPr>
            <p:cNvPr id="432" name="Google Shape;432;p14"/>
            <p:cNvSpPr txBox="1"/>
            <p:nvPr/>
          </p:nvSpPr>
          <p:spPr>
            <a:xfrm>
              <a:off x="4191591" y="5620260"/>
              <a:ext cx="4175844" cy="492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Plethora of Hardware Acceleration</a:t>
              </a:r>
              <a:endParaRPr/>
            </a:p>
          </p:txBody>
        </p:sp>
      </p:grpSp>
      <p:sp>
        <p:nvSpPr>
          <p:cNvPr id="433" name="Google Shape;433;p14"/>
          <p:cNvSpPr/>
          <p:nvPr/>
        </p:nvSpPr>
        <p:spPr>
          <a:xfrm>
            <a:off x="3657600" y="3931271"/>
            <a:ext cx="1371600" cy="35314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400">
                <a:solidFill>
                  <a:schemeClr val="dk1"/>
                </a:solidFill>
                <a:latin typeface="Gill Sans"/>
                <a:ea typeface="Gill Sans"/>
                <a:cs typeface="Gill Sans"/>
                <a:sym typeface="Gill Sans"/>
              </a:rPr>
              <a:t>ARM SoC</a:t>
            </a:r>
            <a:endParaRPr/>
          </a:p>
        </p:txBody>
      </p:sp>
      <p:sp>
        <p:nvSpPr>
          <p:cNvPr id="434" name="Google Shape;434;p14"/>
          <p:cNvSpPr txBox="1"/>
          <p:nvPr/>
        </p:nvSpPr>
        <p:spPr>
          <a:xfrm>
            <a:off x="174138" y="777468"/>
            <a:ext cx="6142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Apps</a:t>
            </a:r>
            <a:endParaRPr/>
          </a:p>
        </p:txBody>
      </p:sp>
      <p:sp>
        <p:nvSpPr>
          <p:cNvPr id="435" name="Google Shape;435;p14"/>
          <p:cNvSpPr txBox="1"/>
          <p:nvPr/>
        </p:nvSpPr>
        <p:spPr>
          <a:xfrm>
            <a:off x="-25350" y="3368268"/>
            <a:ext cx="10500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Hardware</a:t>
            </a:r>
            <a:endParaRPr/>
          </a:p>
        </p:txBody>
      </p:sp>
      <p:sp>
        <p:nvSpPr>
          <p:cNvPr id="436" name="Google Shape;436;p14"/>
          <p:cNvSpPr/>
          <p:nvPr/>
        </p:nvSpPr>
        <p:spPr>
          <a:xfrm>
            <a:off x="6444072" y="-628650"/>
            <a:ext cx="1015497" cy="363995"/>
          </a:xfrm>
          <a:prstGeom prst="rect">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437" name="Google Shape;437;p14"/>
          <p:cNvSpPr txBox="1"/>
          <p:nvPr/>
        </p:nvSpPr>
        <p:spPr>
          <a:xfrm>
            <a:off x="-50262" y="1844268"/>
            <a:ext cx="104086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Gill Sans"/>
                <a:ea typeface="Gill Sans"/>
                <a:cs typeface="Gill Sans"/>
                <a:sym typeface="Gill Sans"/>
              </a:rPr>
              <a:t>Operating</a:t>
            </a:r>
            <a:endParaRPr/>
          </a:p>
          <a:p>
            <a:pPr indent="0" lvl="0" marL="0" marR="0" rtl="0" algn="ctr">
              <a:spcBef>
                <a:spcPts val="0"/>
              </a:spcBef>
              <a:spcAft>
                <a:spcPts val="0"/>
              </a:spcAft>
              <a:buNone/>
            </a:pPr>
            <a:r>
              <a:rPr i="1" lang="en-US" sz="1800">
                <a:solidFill>
                  <a:schemeClr val="dk1"/>
                </a:solidFill>
                <a:latin typeface="Gill Sans"/>
                <a:ea typeface="Gill Sans"/>
                <a:cs typeface="Gill Sans"/>
                <a:sym typeface="Gill Sans"/>
              </a:rPr>
              <a:t>System</a:t>
            </a:r>
            <a:endParaRPr/>
          </a:p>
        </p:txBody>
      </p:sp>
      <p:cxnSp>
        <p:nvCxnSpPr>
          <p:cNvPr id="438" name="Google Shape;438;p14"/>
          <p:cNvCxnSpPr/>
          <p:nvPr/>
        </p:nvCxnSpPr>
        <p:spPr>
          <a:xfrm>
            <a:off x="990600" y="472668"/>
            <a:ext cx="0" cy="4076700"/>
          </a:xfrm>
          <a:prstGeom prst="straightConnector1">
            <a:avLst/>
          </a:prstGeom>
          <a:noFill/>
          <a:ln cap="flat" cmpd="sng" w="63500">
            <a:solidFill>
              <a:schemeClr val="dk1"/>
            </a:solidFill>
            <a:prstDash val="solid"/>
            <a:round/>
            <a:headEnd len="med" w="med" type="triangle"/>
            <a:tailEnd len="sm" w="sm" type="none"/>
          </a:ln>
        </p:spPr>
      </p:cxnSp>
      <p:sp>
        <p:nvSpPr>
          <p:cNvPr id="439" name="Google Shape;439;p14"/>
          <p:cNvSpPr txBox="1"/>
          <p:nvPr/>
        </p:nvSpPr>
        <p:spPr>
          <a:xfrm>
            <a:off x="2070535" y="4845671"/>
            <a:ext cx="189186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7F7F7F"/>
                </a:solidFill>
                <a:latin typeface="Helvetica Neue"/>
                <a:ea typeface="Helvetica Neue"/>
                <a:cs typeface="Helvetica Neue"/>
                <a:sym typeface="Helvetica Neue"/>
              </a:rPr>
              <a:t>1</a:t>
            </a:r>
            <a:r>
              <a:rPr b="1" baseline="30000" i="1" lang="en-US" sz="1600">
                <a:solidFill>
                  <a:srgbClr val="7F7F7F"/>
                </a:solidFill>
                <a:latin typeface="Helvetica Neue"/>
                <a:ea typeface="Helvetica Neue"/>
                <a:cs typeface="Helvetica Neue"/>
                <a:sym typeface="Helvetica Neue"/>
              </a:rPr>
              <a:t>st</a:t>
            </a:r>
            <a:r>
              <a:rPr b="1" i="1" lang="en-US" sz="1600">
                <a:solidFill>
                  <a:srgbClr val="7F7F7F"/>
                </a:solidFill>
                <a:latin typeface="Gill Sans"/>
                <a:ea typeface="Gill Sans"/>
                <a:cs typeface="Gill Sans"/>
                <a:sym typeface="Gill Sans"/>
              </a:rPr>
              <a:t>:</a:t>
            </a:r>
            <a:r>
              <a:rPr i="1" lang="en-US" sz="1600">
                <a:solidFill>
                  <a:srgbClr val="7F7F7F"/>
                </a:solidFill>
                <a:latin typeface="Gill Sans"/>
                <a:ea typeface="Gill Sans"/>
                <a:cs typeface="Gill Sans"/>
                <a:sym typeface="Gill Sans"/>
              </a:rPr>
              <a:t> first-author paper</a:t>
            </a:r>
            <a:endParaRPr/>
          </a:p>
        </p:txBody>
      </p:sp>
      <p:sp>
        <p:nvSpPr>
          <p:cNvPr id="440" name="Google Shape;440;p14"/>
          <p:cNvSpPr txBox="1"/>
          <p:nvPr/>
        </p:nvSpPr>
        <p:spPr>
          <a:xfrm>
            <a:off x="4413239" y="4857750"/>
            <a:ext cx="217239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7F7F7F"/>
                </a:solidFill>
                <a:latin typeface="Helvetica Neue"/>
                <a:ea typeface="Helvetica Neue"/>
                <a:cs typeface="Helvetica Neue"/>
                <a:sym typeface="Helvetica Neue"/>
              </a:rPr>
              <a:t>2</a:t>
            </a:r>
            <a:r>
              <a:rPr b="1" baseline="30000" i="1" lang="en-US" sz="1600">
                <a:solidFill>
                  <a:srgbClr val="7F7F7F"/>
                </a:solidFill>
                <a:latin typeface="Helvetica Neue"/>
                <a:ea typeface="Helvetica Neue"/>
                <a:cs typeface="Helvetica Neue"/>
                <a:sym typeface="Helvetica Neue"/>
              </a:rPr>
              <a:t>nd</a:t>
            </a:r>
            <a:r>
              <a:rPr b="1" i="1" lang="en-US" sz="1600">
                <a:solidFill>
                  <a:srgbClr val="7F7F7F"/>
                </a:solidFill>
                <a:latin typeface="Gill Sans"/>
                <a:ea typeface="Gill Sans"/>
                <a:cs typeface="Gill Sans"/>
                <a:sym typeface="Gill Sans"/>
              </a:rPr>
              <a:t>:</a:t>
            </a:r>
            <a:r>
              <a:rPr i="1" lang="en-US" sz="1600">
                <a:solidFill>
                  <a:srgbClr val="7F7F7F"/>
                </a:solidFill>
                <a:latin typeface="Gill Sans"/>
                <a:ea typeface="Gill Sans"/>
                <a:cs typeface="Gill Sans"/>
                <a:sym typeface="Gill Sans"/>
              </a:rPr>
              <a:t> second-author paper</a:t>
            </a:r>
            <a:endParaRPr/>
          </a:p>
        </p:txBody>
      </p:sp>
      <p:grpSp>
        <p:nvGrpSpPr>
          <p:cNvPr id="441" name="Google Shape;441;p14"/>
          <p:cNvGrpSpPr/>
          <p:nvPr/>
        </p:nvGrpSpPr>
        <p:grpSpPr>
          <a:xfrm>
            <a:off x="1635789" y="1885950"/>
            <a:ext cx="1656009" cy="1180613"/>
            <a:chOff x="1937573" y="1583244"/>
            <a:chExt cx="1656009" cy="1180613"/>
          </a:xfrm>
        </p:grpSpPr>
        <p:grpSp>
          <p:nvGrpSpPr>
            <p:cNvPr id="442" name="Google Shape;442;p14"/>
            <p:cNvGrpSpPr/>
            <p:nvPr/>
          </p:nvGrpSpPr>
          <p:grpSpPr>
            <a:xfrm>
              <a:off x="1937573" y="1657350"/>
              <a:ext cx="1643817" cy="1106507"/>
              <a:chOff x="710611" y="2504081"/>
              <a:chExt cx="2191757" cy="1475343"/>
            </a:xfrm>
          </p:grpSpPr>
          <p:sp>
            <p:nvSpPr>
              <p:cNvPr id="443" name="Google Shape;443;p14"/>
              <p:cNvSpPr txBox="1"/>
              <p:nvPr/>
            </p:nvSpPr>
            <p:spPr>
              <a:xfrm>
                <a:off x="710611" y="2504081"/>
                <a:ext cx="2191757" cy="1475343"/>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444" name="Google Shape;444;p14"/>
              <p:cNvSpPr txBox="1"/>
              <p:nvPr/>
            </p:nvSpPr>
            <p:spPr>
              <a:xfrm>
                <a:off x="717395" y="2678238"/>
                <a:ext cx="2184973"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IODA</a:t>
                </a:r>
                <a:r>
                  <a:rPr lang="en-US" sz="2000">
                    <a:solidFill>
                      <a:schemeClr val="lt1"/>
                    </a:solidFill>
                    <a:latin typeface="Gill Sans"/>
                    <a:ea typeface="Gill Sans"/>
                    <a:cs typeface="Gill Sans"/>
                    <a:sym typeface="Gill Sans"/>
                  </a:rPr>
                  <a:t> </a:t>
                </a:r>
                <a:endParaRPr/>
              </a:p>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[SOSP’21]</a:t>
                </a:r>
                <a:endParaRPr/>
              </a:p>
            </p:txBody>
          </p:sp>
        </p:grpSp>
        <p:sp>
          <p:nvSpPr>
            <p:cNvPr id="445" name="Google Shape;445;p14"/>
            <p:cNvSpPr txBox="1"/>
            <p:nvPr/>
          </p:nvSpPr>
          <p:spPr>
            <a:xfrm>
              <a:off x="3158848" y="1583244"/>
              <a:ext cx="4347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Helvetica Neue"/>
                  <a:ea typeface="Helvetica Neue"/>
                  <a:cs typeface="Helvetica Neue"/>
                  <a:sym typeface="Helvetica Neue"/>
                </a:rPr>
                <a:t>1</a:t>
              </a:r>
              <a:r>
                <a:rPr baseline="30000" i="1" lang="en-US" sz="1800">
                  <a:solidFill>
                    <a:schemeClr val="lt1"/>
                  </a:solidFill>
                  <a:latin typeface="Helvetica Neue"/>
                  <a:ea typeface="Helvetica Neue"/>
                  <a:cs typeface="Helvetica Neue"/>
                  <a:sym typeface="Helvetica Neue"/>
                </a:rPr>
                <a:t>st</a:t>
              </a:r>
              <a:endParaRPr/>
            </a:p>
          </p:txBody>
        </p:sp>
      </p:grpSp>
      <p:grpSp>
        <p:nvGrpSpPr>
          <p:cNvPr id="446" name="Google Shape;446;p14"/>
          <p:cNvGrpSpPr/>
          <p:nvPr/>
        </p:nvGrpSpPr>
        <p:grpSpPr>
          <a:xfrm>
            <a:off x="1613908" y="3068524"/>
            <a:ext cx="1702972" cy="756944"/>
            <a:chOff x="1915692" y="2729206"/>
            <a:chExt cx="1702972" cy="756944"/>
          </a:xfrm>
        </p:grpSpPr>
        <p:grpSp>
          <p:nvGrpSpPr>
            <p:cNvPr id="447" name="Google Shape;447;p14"/>
            <p:cNvGrpSpPr/>
            <p:nvPr/>
          </p:nvGrpSpPr>
          <p:grpSpPr>
            <a:xfrm>
              <a:off x="1915692" y="2791273"/>
              <a:ext cx="1680331" cy="694877"/>
              <a:chOff x="-2049307" y="5150053"/>
              <a:chExt cx="1680331" cy="694877"/>
            </a:xfrm>
          </p:grpSpPr>
          <p:sp>
            <p:nvSpPr>
              <p:cNvPr id="448" name="Google Shape;448;p14"/>
              <p:cNvSpPr txBox="1"/>
              <p:nvPr/>
            </p:nvSpPr>
            <p:spPr>
              <a:xfrm>
                <a:off x="-2038301" y="5158021"/>
                <a:ext cx="1654697" cy="686909"/>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449" name="Google Shape;449;p14"/>
              <p:cNvSpPr txBox="1"/>
              <p:nvPr/>
            </p:nvSpPr>
            <p:spPr>
              <a:xfrm>
                <a:off x="-2049307" y="5150053"/>
                <a:ext cx="1680331" cy="6771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cap="small">
                    <a:solidFill>
                      <a:schemeClr val="lt1"/>
                    </a:solidFill>
                    <a:latin typeface="Gill Sans"/>
                    <a:ea typeface="Gill Sans"/>
                    <a:cs typeface="Gill Sans"/>
                    <a:sym typeface="Gill Sans"/>
                  </a:rPr>
                  <a:t>ttFlash</a:t>
                </a:r>
                <a:endParaRPr sz="2000" cap="small">
                  <a:solidFill>
                    <a:schemeClr val="lt1"/>
                  </a:solidFill>
                  <a:latin typeface="Gill Sans"/>
                  <a:ea typeface="Gill Sans"/>
                  <a:cs typeface="Gill Sans"/>
                  <a:sym typeface="Gill Sans"/>
                </a:endParaRPr>
              </a:p>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[FAST’17]</a:t>
                </a:r>
                <a:endParaRPr/>
              </a:p>
            </p:txBody>
          </p:sp>
        </p:grpSp>
        <p:sp>
          <p:nvSpPr>
            <p:cNvPr id="450" name="Google Shape;450;p14"/>
            <p:cNvSpPr txBox="1"/>
            <p:nvPr/>
          </p:nvSpPr>
          <p:spPr>
            <a:xfrm>
              <a:off x="3163090" y="2729206"/>
              <a:ext cx="45557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lt1"/>
                  </a:solidFill>
                  <a:latin typeface="Helvetica Neue"/>
                  <a:ea typeface="Helvetica Neue"/>
                  <a:cs typeface="Helvetica Neue"/>
                  <a:sym typeface="Helvetica Neue"/>
                </a:rPr>
                <a:t>2</a:t>
              </a:r>
              <a:r>
                <a:rPr baseline="30000" i="1" lang="en-US" sz="1600">
                  <a:solidFill>
                    <a:schemeClr val="lt1"/>
                  </a:solidFill>
                  <a:latin typeface="Helvetica Neue"/>
                  <a:ea typeface="Helvetica Neue"/>
                  <a:cs typeface="Helvetica Neue"/>
                  <a:sym typeface="Helvetica Neue"/>
                </a:rPr>
                <a:t>nd</a:t>
              </a:r>
              <a:endParaRPr/>
            </a:p>
          </p:txBody>
        </p:sp>
      </p:grpSp>
      <p:grpSp>
        <p:nvGrpSpPr>
          <p:cNvPr id="451" name="Google Shape;451;p14"/>
          <p:cNvGrpSpPr/>
          <p:nvPr/>
        </p:nvGrpSpPr>
        <p:grpSpPr>
          <a:xfrm>
            <a:off x="1633012" y="1011679"/>
            <a:ext cx="1719788" cy="873829"/>
            <a:chOff x="1821332" y="672361"/>
            <a:chExt cx="1719788" cy="873829"/>
          </a:xfrm>
        </p:grpSpPr>
        <p:grpSp>
          <p:nvGrpSpPr>
            <p:cNvPr id="452" name="Google Shape;452;p14"/>
            <p:cNvGrpSpPr/>
            <p:nvPr/>
          </p:nvGrpSpPr>
          <p:grpSpPr>
            <a:xfrm>
              <a:off x="1821332" y="742950"/>
              <a:ext cx="1646593" cy="803240"/>
              <a:chOff x="674927" y="1377868"/>
              <a:chExt cx="2195455" cy="1070985"/>
            </a:xfrm>
          </p:grpSpPr>
          <p:sp>
            <p:nvSpPr>
              <p:cNvPr id="453" name="Google Shape;453;p14"/>
              <p:cNvSpPr txBox="1"/>
              <p:nvPr/>
            </p:nvSpPr>
            <p:spPr>
              <a:xfrm>
                <a:off x="678628" y="1377868"/>
                <a:ext cx="2191754" cy="1070985"/>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454" name="Google Shape;454;p14"/>
              <p:cNvSpPr txBox="1"/>
              <p:nvPr/>
            </p:nvSpPr>
            <p:spPr>
              <a:xfrm>
                <a:off x="674927" y="1484333"/>
                <a:ext cx="2195455" cy="90280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MittOS</a:t>
                </a:r>
                <a:endParaRPr sz="1600">
                  <a:solidFill>
                    <a:schemeClr val="lt1"/>
                  </a:solidFill>
                  <a:latin typeface="Gill Sans"/>
                  <a:ea typeface="Gill Sans"/>
                  <a:cs typeface="Gill Sans"/>
                  <a:sym typeface="Gill Sans"/>
                </a:endParaRPr>
              </a:p>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[SOSP’17]</a:t>
                </a:r>
                <a:endParaRPr/>
              </a:p>
            </p:txBody>
          </p:sp>
        </p:grpSp>
        <p:sp>
          <p:nvSpPr>
            <p:cNvPr id="455" name="Google Shape;455;p14"/>
            <p:cNvSpPr txBox="1"/>
            <p:nvPr/>
          </p:nvSpPr>
          <p:spPr>
            <a:xfrm>
              <a:off x="3085546" y="672361"/>
              <a:ext cx="45557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lt1"/>
                  </a:solidFill>
                  <a:latin typeface="Helvetica Neue"/>
                  <a:ea typeface="Helvetica Neue"/>
                  <a:cs typeface="Helvetica Neue"/>
                  <a:sym typeface="Helvetica Neue"/>
                </a:rPr>
                <a:t>2</a:t>
              </a:r>
              <a:r>
                <a:rPr baseline="30000" i="1" lang="en-US" sz="1600">
                  <a:solidFill>
                    <a:schemeClr val="lt1"/>
                  </a:solidFill>
                  <a:latin typeface="Helvetica Neue"/>
                  <a:ea typeface="Helvetica Neue"/>
                  <a:cs typeface="Helvetica Neue"/>
                  <a:sym typeface="Helvetica Neue"/>
                </a:rPr>
                <a:t>nd</a:t>
              </a:r>
              <a:endParaRPr/>
            </a:p>
          </p:txBody>
        </p:sp>
      </p:grpSp>
      <p:sp>
        <p:nvSpPr>
          <p:cNvPr id="456" name="Google Shape;456;p14"/>
          <p:cNvSpPr txBox="1"/>
          <p:nvPr/>
        </p:nvSpPr>
        <p:spPr>
          <a:xfrm>
            <a:off x="1063781" y="93582"/>
            <a:ext cx="267547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Predictable Performance</a:t>
            </a:r>
            <a:endParaRPr/>
          </a:p>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a:t>
            </a:r>
            <a:r>
              <a:rPr i="1" lang="en-US" sz="1800">
                <a:solidFill>
                  <a:schemeClr val="dk1"/>
                </a:solidFill>
                <a:latin typeface="Gill Sans"/>
                <a:ea typeface="Gill Sans"/>
                <a:cs typeface="Gill Sans"/>
                <a:sym typeface="Gill Sans"/>
              </a:rPr>
              <a:t>OS/Interface/Hardware</a:t>
            </a:r>
            <a:r>
              <a:rPr lang="en-US" sz="1800">
                <a:solidFill>
                  <a:schemeClr val="dk1"/>
                </a:solidFill>
                <a:latin typeface="Gill Sans"/>
                <a:ea typeface="Gill Sans"/>
                <a:cs typeface="Gill Sans"/>
                <a:sym typeface="Gill Sans"/>
              </a:rPr>
              <a:t>)</a:t>
            </a:r>
            <a:endParaRPr sz="1800">
              <a:solidFill>
                <a:schemeClr val="dk1"/>
              </a:solidFill>
              <a:latin typeface="Gill Sans"/>
              <a:ea typeface="Gill Sans"/>
              <a:cs typeface="Gill Sans"/>
              <a:sym typeface="Gill Sans"/>
            </a:endParaRPr>
          </a:p>
        </p:txBody>
      </p:sp>
      <p:sp>
        <p:nvSpPr>
          <p:cNvPr id="457" name="Google Shape;457;p14"/>
          <p:cNvSpPr/>
          <p:nvPr/>
        </p:nvSpPr>
        <p:spPr>
          <a:xfrm>
            <a:off x="5257800" y="3924410"/>
            <a:ext cx="1102886" cy="35314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400">
                <a:solidFill>
                  <a:schemeClr val="dk1"/>
                </a:solidFill>
                <a:latin typeface="Gill Sans"/>
                <a:ea typeface="Gill Sans"/>
                <a:cs typeface="Gill Sans"/>
                <a:sym typeface="Gill Sans"/>
              </a:rPr>
              <a:t>CXL</a:t>
            </a:r>
            <a:endParaRPr/>
          </a:p>
        </p:txBody>
      </p:sp>
      <p:grpSp>
        <p:nvGrpSpPr>
          <p:cNvPr id="458" name="Google Shape;458;p14"/>
          <p:cNvGrpSpPr/>
          <p:nvPr/>
        </p:nvGrpSpPr>
        <p:grpSpPr>
          <a:xfrm>
            <a:off x="3437262" y="1996626"/>
            <a:ext cx="1798638" cy="1836924"/>
            <a:chOff x="3437262" y="1996626"/>
            <a:chExt cx="1798638" cy="1836924"/>
          </a:xfrm>
        </p:grpSpPr>
        <p:grpSp>
          <p:nvGrpSpPr>
            <p:cNvPr id="459" name="Google Shape;459;p14"/>
            <p:cNvGrpSpPr/>
            <p:nvPr/>
          </p:nvGrpSpPr>
          <p:grpSpPr>
            <a:xfrm>
              <a:off x="3437262" y="2058211"/>
              <a:ext cx="1798638" cy="1775339"/>
              <a:chOff x="2867500" y="2411589"/>
              <a:chExt cx="2398184" cy="2367117"/>
            </a:xfrm>
          </p:grpSpPr>
          <p:sp>
            <p:nvSpPr>
              <p:cNvPr id="460" name="Google Shape;460;p14"/>
              <p:cNvSpPr txBox="1"/>
              <p:nvPr/>
            </p:nvSpPr>
            <p:spPr>
              <a:xfrm>
                <a:off x="3161284" y="2411589"/>
                <a:ext cx="1869856" cy="2367117"/>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461" name="Google Shape;461;p14"/>
              <p:cNvSpPr txBox="1"/>
              <p:nvPr/>
            </p:nvSpPr>
            <p:spPr>
              <a:xfrm>
                <a:off x="2867500" y="3060638"/>
                <a:ext cx="2398184" cy="10259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LeapIO</a:t>
                </a:r>
                <a:endParaRPr sz="2400">
                  <a:solidFill>
                    <a:schemeClr val="lt1"/>
                  </a:solidFill>
                  <a:latin typeface="Gill Sans"/>
                  <a:ea typeface="Gill Sans"/>
                  <a:cs typeface="Gill Sans"/>
                  <a:sym typeface="Gill Sans"/>
                </a:endParaRPr>
              </a:p>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 [ASPLOS’20]</a:t>
                </a:r>
                <a:endParaRPr/>
              </a:p>
            </p:txBody>
          </p:sp>
        </p:grpSp>
        <p:sp>
          <p:nvSpPr>
            <p:cNvPr id="462" name="Google Shape;462;p14"/>
            <p:cNvSpPr txBox="1"/>
            <p:nvPr/>
          </p:nvSpPr>
          <p:spPr>
            <a:xfrm>
              <a:off x="4670666" y="1996626"/>
              <a:ext cx="4347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Helvetica Neue"/>
                  <a:ea typeface="Helvetica Neue"/>
                  <a:cs typeface="Helvetica Neue"/>
                  <a:sym typeface="Helvetica Neue"/>
                </a:rPr>
                <a:t>1</a:t>
              </a:r>
              <a:r>
                <a:rPr baseline="30000" i="1" lang="en-US" sz="1800">
                  <a:solidFill>
                    <a:schemeClr val="lt1"/>
                  </a:solidFill>
                  <a:latin typeface="Helvetica Neue"/>
                  <a:ea typeface="Helvetica Neue"/>
                  <a:cs typeface="Helvetica Neue"/>
                  <a:sym typeface="Helvetica Neue"/>
                </a:rPr>
                <a:t>st</a:t>
              </a:r>
              <a:endParaRPr/>
            </a:p>
          </p:txBody>
        </p:sp>
      </p:grpSp>
      <p:grpSp>
        <p:nvGrpSpPr>
          <p:cNvPr id="463" name="Google Shape;463;p14"/>
          <p:cNvGrpSpPr/>
          <p:nvPr/>
        </p:nvGrpSpPr>
        <p:grpSpPr>
          <a:xfrm>
            <a:off x="5105400" y="1995251"/>
            <a:ext cx="1402750" cy="1836924"/>
            <a:chOff x="3657600" y="1996626"/>
            <a:chExt cx="1539247" cy="1836924"/>
          </a:xfrm>
        </p:grpSpPr>
        <p:grpSp>
          <p:nvGrpSpPr>
            <p:cNvPr id="464" name="Google Shape;464;p14"/>
            <p:cNvGrpSpPr/>
            <p:nvPr/>
          </p:nvGrpSpPr>
          <p:grpSpPr>
            <a:xfrm>
              <a:off x="3657600" y="2058211"/>
              <a:ext cx="1539247" cy="1775339"/>
              <a:chOff x="3161283" y="2411589"/>
              <a:chExt cx="2052329" cy="2367117"/>
            </a:xfrm>
          </p:grpSpPr>
          <p:sp>
            <p:nvSpPr>
              <p:cNvPr id="465" name="Google Shape;465;p14"/>
              <p:cNvSpPr txBox="1"/>
              <p:nvPr/>
            </p:nvSpPr>
            <p:spPr>
              <a:xfrm>
                <a:off x="3161283" y="2411589"/>
                <a:ext cx="2025839" cy="2367117"/>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466" name="Google Shape;466;p14"/>
              <p:cNvSpPr txBox="1"/>
              <p:nvPr/>
            </p:nvSpPr>
            <p:spPr>
              <a:xfrm>
                <a:off x="3161283" y="3067302"/>
                <a:ext cx="2052329" cy="9438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MemDisagg</a:t>
                </a:r>
                <a:endParaRPr sz="1800">
                  <a:solidFill>
                    <a:schemeClr val="lt1"/>
                  </a:solidFill>
                  <a:latin typeface="Gill Sans"/>
                  <a:ea typeface="Gill Sans"/>
                  <a:cs typeface="Gill Sans"/>
                  <a:sym typeface="Gill Sans"/>
                </a:endParaRPr>
              </a:p>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[InSub’22]</a:t>
                </a:r>
                <a:endParaRPr/>
              </a:p>
            </p:txBody>
          </p:sp>
        </p:grpSp>
        <p:sp>
          <p:nvSpPr>
            <p:cNvPr id="467" name="Google Shape;467;p14"/>
            <p:cNvSpPr txBox="1"/>
            <p:nvPr/>
          </p:nvSpPr>
          <p:spPr>
            <a:xfrm>
              <a:off x="4762113" y="1996626"/>
              <a:ext cx="4347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Helvetica Neue"/>
                  <a:ea typeface="Helvetica Neue"/>
                  <a:cs typeface="Helvetica Neue"/>
                  <a:sym typeface="Helvetica Neue"/>
                </a:rPr>
                <a:t>1</a:t>
              </a:r>
              <a:r>
                <a:rPr baseline="30000" i="1" lang="en-US" sz="1800">
                  <a:solidFill>
                    <a:schemeClr val="lt1"/>
                  </a:solidFill>
                  <a:latin typeface="Helvetica Neue"/>
                  <a:ea typeface="Helvetica Neue"/>
                  <a:cs typeface="Helvetica Neue"/>
                  <a:sym typeface="Helvetica Neue"/>
                </a:rPr>
                <a:t>st</a:t>
              </a:r>
              <a:endParaRPr/>
            </a:p>
          </p:txBody>
        </p:sp>
      </p:grpSp>
      <p:sp>
        <p:nvSpPr>
          <p:cNvPr id="468" name="Google Shape;468;p14"/>
          <p:cNvSpPr/>
          <p:nvPr/>
        </p:nvSpPr>
        <p:spPr>
          <a:xfrm>
            <a:off x="3868166" y="89607"/>
            <a:ext cx="2380234"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Cost-Efficiency</a:t>
            </a:r>
            <a:endParaRPr/>
          </a:p>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a:t>
            </a:r>
            <a:r>
              <a:rPr i="1" lang="en-US" sz="1800">
                <a:solidFill>
                  <a:schemeClr val="dk1"/>
                </a:solidFill>
                <a:latin typeface="Gill Sans"/>
                <a:ea typeface="Gill Sans"/>
                <a:cs typeface="Gill Sans"/>
                <a:sym typeface="Gill Sans"/>
              </a:rPr>
              <a:t>Hypervisor/Hardware</a:t>
            </a:r>
            <a:r>
              <a:rPr lang="en-US" sz="1800">
                <a:solidFill>
                  <a:schemeClr val="dk1"/>
                </a:solidFill>
                <a:latin typeface="Gill Sans"/>
                <a:ea typeface="Gill Sans"/>
                <a:cs typeface="Gill Sans"/>
                <a:sym typeface="Gill Sans"/>
              </a:rPr>
              <a:t>)</a:t>
            </a:r>
            <a:endParaRPr/>
          </a:p>
        </p:txBody>
      </p:sp>
      <p:grpSp>
        <p:nvGrpSpPr>
          <p:cNvPr id="469" name="Google Shape;469;p14"/>
          <p:cNvGrpSpPr/>
          <p:nvPr/>
        </p:nvGrpSpPr>
        <p:grpSpPr>
          <a:xfrm>
            <a:off x="6944287" y="2647950"/>
            <a:ext cx="1539247" cy="1159146"/>
            <a:chOff x="3657600" y="1996626"/>
            <a:chExt cx="1539247" cy="1603972"/>
          </a:xfrm>
        </p:grpSpPr>
        <p:grpSp>
          <p:nvGrpSpPr>
            <p:cNvPr id="470" name="Google Shape;470;p14"/>
            <p:cNvGrpSpPr/>
            <p:nvPr/>
          </p:nvGrpSpPr>
          <p:grpSpPr>
            <a:xfrm>
              <a:off x="3657600" y="2058211"/>
              <a:ext cx="1519379" cy="1542387"/>
              <a:chOff x="3161283" y="2411589"/>
              <a:chExt cx="2025838" cy="2056514"/>
            </a:xfrm>
          </p:grpSpPr>
          <p:sp>
            <p:nvSpPr>
              <p:cNvPr id="471" name="Google Shape;471;p14"/>
              <p:cNvSpPr txBox="1"/>
              <p:nvPr/>
            </p:nvSpPr>
            <p:spPr>
              <a:xfrm>
                <a:off x="3161283" y="2411589"/>
                <a:ext cx="2025838" cy="2056514"/>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472" name="Google Shape;472;p14"/>
              <p:cNvSpPr txBox="1"/>
              <p:nvPr/>
            </p:nvSpPr>
            <p:spPr>
              <a:xfrm>
                <a:off x="3161283" y="2768834"/>
                <a:ext cx="2025838" cy="14788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FEMU</a:t>
                </a:r>
                <a:endParaRPr/>
              </a:p>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[FAST’18]</a:t>
                </a:r>
                <a:endParaRPr/>
              </a:p>
            </p:txBody>
          </p:sp>
        </p:grpSp>
        <p:sp>
          <p:nvSpPr>
            <p:cNvPr id="473" name="Google Shape;473;p14"/>
            <p:cNvSpPr txBox="1"/>
            <p:nvPr/>
          </p:nvSpPr>
          <p:spPr>
            <a:xfrm>
              <a:off x="4762113" y="1996626"/>
              <a:ext cx="4347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Helvetica Neue"/>
                  <a:ea typeface="Helvetica Neue"/>
                  <a:cs typeface="Helvetica Neue"/>
                  <a:sym typeface="Helvetica Neue"/>
                </a:rPr>
                <a:t>1</a:t>
              </a:r>
              <a:r>
                <a:rPr baseline="30000" i="1" lang="en-US" sz="1800">
                  <a:solidFill>
                    <a:schemeClr val="lt1"/>
                  </a:solidFill>
                  <a:latin typeface="Helvetica Neue"/>
                  <a:ea typeface="Helvetica Neue"/>
                  <a:cs typeface="Helvetica Neue"/>
                  <a:sym typeface="Helvetica Neue"/>
                </a:rPr>
                <a:t>st</a:t>
              </a:r>
              <a:endParaRPr/>
            </a:p>
          </p:txBody>
        </p:sp>
      </p:grpSp>
      <p:sp>
        <p:nvSpPr>
          <p:cNvPr id="474" name="Google Shape;474;p14"/>
          <p:cNvSpPr txBox="1"/>
          <p:nvPr/>
        </p:nvSpPr>
        <p:spPr>
          <a:xfrm>
            <a:off x="6559189" y="94306"/>
            <a:ext cx="248529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Research Platform</a:t>
            </a:r>
            <a:endParaRPr/>
          </a:p>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a:t>
            </a:r>
            <a:r>
              <a:rPr i="1" lang="en-US" sz="1800">
                <a:solidFill>
                  <a:schemeClr val="dk1"/>
                </a:solidFill>
                <a:latin typeface="Gill Sans"/>
                <a:ea typeface="Gill Sans"/>
                <a:cs typeface="Gill Sans"/>
                <a:sym typeface="Gill Sans"/>
              </a:rPr>
              <a:t>Foster full-stack research</a:t>
            </a:r>
            <a:r>
              <a:rPr lang="en-US" sz="1800">
                <a:solidFill>
                  <a:schemeClr val="dk1"/>
                </a:solidFill>
                <a:latin typeface="Gill Sans"/>
                <a:ea typeface="Gill Sans"/>
                <a:cs typeface="Gill Sans"/>
                <a:sym typeface="Gill Sans"/>
              </a:rPr>
              <a:t>)</a:t>
            </a:r>
            <a:endParaRPr sz="2000">
              <a:solidFill>
                <a:schemeClr val="dk1"/>
              </a:solidFill>
              <a:latin typeface="Gill Sans"/>
              <a:ea typeface="Gill Sans"/>
              <a:cs typeface="Gill Sans"/>
              <a:sym typeface="Gill Sans"/>
            </a:endParaRPr>
          </a:p>
        </p:txBody>
      </p:sp>
      <p:sp>
        <p:nvSpPr>
          <p:cNvPr id="475" name="Google Shape;475;p14"/>
          <p:cNvSpPr/>
          <p:nvPr/>
        </p:nvSpPr>
        <p:spPr>
          <a:xfrm>
            <a:off x="7010400" y="3931271"/>
            <a:ext cx="1371119" cy="35314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400">
                <a:solidFill>
                  <a:schemeClr val="dk1"/>
                </a:solidFill>
                <a:latin typeface="Gill Sans"/>
                <a:ea typeface="Gill Sans"/>
                <a:cs typeface="Gill Sans"/>
                <a:sym typeface="Gill Sans"/>
              </a:rPr>
              <a:t>Emulation</a:t>
            </a:r>
            <a:endParaRPr/>
          </a:p>
        </p:txBody>
      </p:sp>
      <p:sp>
        <p:nvSpPr>
          <p:cNvPr id="476" name="Google Shape;476;p14"/>
          <p:cNvSpPr txBox="1"/>
          <p:nvPr/>
        </p:nvSpPr>
        <p:spPr>
          <a:xfrm>
            <a:off x="6537960" y="1071027"/>
            <a:ext cx="2577671" cy="369332"/>
          </a:xfrm>
          <a:prstGeom prst="rect">
            <a:avLst/>
          </a:prstGeom>
          <a:solidFill>
            <a:srgbClr val="ECC475"/>
          </a:solidFill>
          <a:ln cap="flat" cmpd="sng" w="9525">
            <a:solidFill>
              <a:srgbClr val="5B6E7E"/>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An NVMe SSD Emulator</a:t>
            </a:r>
            <a:endParaRPr/>
          </a:p>
        </p:txBody>
      </p:sp>
      <p:sp>
        <p:nvSpPr>
          <p:cNvPr id="477" name="Google Shape;477;p14"/>
          <p:cNvSpPr txBox="1"/>
          <p:nvPr/>
        </p:nvSpPr>
        <p:spPr>
          <a:xfrm>
            <a:off x="6537960" y="1693948"/>
            <a:ext cx="2580447" cy="646331"/>
          </a:xfrm>
          <a:prstGeom prst="rect">
            <a:avLst/>
          </a:prstGeom>
          <a:solidFill>
            <a:srgbClr val="ECC475"/>
          </a:solidFill>
          <a:ln cap="flat" cmpd="sng" w="9525">
            <a:solidFill>
              <a:srgbClr val="5B6E7E"/>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0096FF"/>
                </a:solidFill>
                <a:latin typeface="Gill Sans"/>
                <a:ea typeface="Gill Sans"/>
                <a:cs typeface="Gill Sans"/>
                <a:sym typeface="Gill Sans"/>
              </a:rPr>
              <a:t>Widely</a:t>
            </a:r>
            <a:r>
              <a:rPr lang="en-US" sz="1800">
                <a:solidFill>
                  <a:schemeClr val="dk1"/>
                </a:solidFill>
                <a:latin typeface="Gill Sans"/>
                <a:ea typeface="Gill Sans"/>
                <a:cs typeface="Gill Sans"/>
                <a:sym typeface="Gill Sans"/>
              </a:rPr>
              <a:t> used by hundreds of institutions worldwide!</a:t>
            </a:r>
            <a:endParaRPr/>
          </a:p>
        </p:txBody>
      </p:sp>
      <p:sp>
        <p:nvSpPr>
          <p:cNvPr id="478" name="Google Shape;478;p14"/>
          <p:cNvSpPr/>
          <p:nvPr/>
        </p:nvSpPr>
        <p:spPr>
          <a:xfrm>
            <a:off x="1613908" y="3931271"/>
            <a:ext cx="1665697" cy="35314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400">
                <a:solidFill>
                  <a:schemeClr val="dk1"/>
                </a:solidFill>
                <a:latin typeface="Gill Sans"/>
                <a:ea typeface="Gill Sans"/>
                <a:cs typeface="Gill Sans"/>
                <a:sym typeface="Gill Sans"/>
              </a:rPr>
              <a:t>NVMe SSD</a:t>
            </a:r>
            <a:endParaRPr/>
          </a:p>
        </p:txBody>
      </p:sp>
      <p:sp>
        <p:nvSpPr>
          <p:cNvPr id="479" name="Google Shape;479;p14"/>
          <p:cNvSpPr txBox="1"/>
          <p:nvPr/>
        </p:nvSpPr>
        <p:spPr>
          <a:xfrm>
            <a:off x="1136365" y="133350"/>
            <a:ext cx="5340635" cy="4219635"/>
          </a:xfrm>
          <a:prstGeom prst="rect">
            <a:avLst/>
          </a:prstGeom>
          <a:solidFill>
            <a:srgbClr val="D8D8D8">
              <a:alpha val="68627"/>
            </a:srgbClr>
          </a:solidFill>
          <a:ln>
            <a:noFill/>
          </a:ln>
        </p:spPr>
        <p:txBody>
          <a:bodyPr anchorCtr="0" anchor="t" bIns="0" lIns="91425" spcFirstLastPara="1" rIns="91425" wrap="square" tIns="0">
            <a:noAutofit/>
          </a:bodyPr>
          <a:lstStyle/>
          <a:p>
            <a:pPr indent="0" lvl="0" marL="0" marR="0" rtl="0" algn="ctr">
              <a:spcBef>
                <a:spcPts val="0"/>
              </a:spcBef>
              <a:spcAft>
                <a:spcPts val="0"/>
              </a:spcAft>
              <a:buNone/>
            </a:pPr>
            <a:r>
              <a:t/>
            </a:r>
            <a:endParaRPr sz="2400">
              <a:solidFill>
                <a:srgbClr val="FF0000"/>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15"/>
          <p:cNvSpPr/>
          <p:nvPr/>
        </p:nvSpPr>
        <p:spPr>
          <a:xfrm>
            <a:off x="0" y="1310868"/>
            <a:ext cx="9144000" cy="1600199"/>
          </a:xfrm>
          <a:prstGeom prst="rect">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486" name="Google Shape;486;p15"/>
          <p:cNvSpPr/>
          <p:nvPr/>
        </p:nvSpPr>
        <p:spPr>
          <a:xfrm>
            <a:off x="0" y="2911068"/>
            <a:ext cx="9144000" cy="1377767"/>
          </a:xfrm>
          <a:prstGeom prst="rect">
            <a:avLst/>
          </a:prstGeom>
          <a:solidFill>
            <a:srgbClr val="FF7E7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487" name="Google Shape;487;p15"/>
          <p:cNvSpPr/>
          <p:nvPr/>
        </p:nvSpPr>
        <p:spPr>
          <a:xfrm>
            <a:off x="-2776" y="745083"/>
            <a:ext cx="9144000" cy="561975"/>
          </a:xfrm>
          <a:prstGeom prst="rect">
            <a:avLst/>
          </a:prstGeom>
          <a:solidFill>
            <a:srgbClr val="E4E9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nvGrpSpPr>
          <p:cNvPr id="488" name="Google Shape;488;p15"/>
          <p:cNvGrpSpPr/>
          <p:nvPr/>
        </p:nvGrpSpPr>
        <p:grpSpPr>
          <a:xfrm>
            <a:off x="533400" y="4358870"/>
            <a:ext cx="8574034" cy="412576"/>
            <a:chOff x="621791" y="5562601"/>
            <a:chExt cx="11432046" cy="550100"/>
          </a:xfrm>
        </p:grpSpPr>
        <p:cxnSp>
          <p:nvCxnSpPr>
            <p:cNvPr id="489" name="Google Shape;489;p15"/>
            <p:cNvCxnSpPr/>
            <p:nvPr/>
          </p:nvCxnSpPr>
          <p:spPr>
            <a:xfrm rot="10800000">
              <a:off x="621791" y="5562601"/>
              <a:ext cx="11432046" cy="0"/>
            </a:xfrm>
            <a:prstGeom prst="straightConnector1">
              <a:avLst/>
            </a:prstGeom>
            <a:noFill/>
            <a:ln cap="flat" cmpd="sng" w="63500">
              <a:solidFill>
                <a:schemeClr val="dk1"/>
              </a:solidFill>
              <a:prstDash val="solid"/>
              <a:round/>
              <a:headEnd len="med" w="med" type="triangle"/>
              <a:tailEnd len="sm" w="sm" type="none"/>
            </a:ln>
          </p:spPr>
        </p:cxnSp>
        <p:sp>
          <p:nvSpPr>
            <p:cNvPr id="490" name="Google Shape;490;p15"/>
            <p:cNvSpPr txBox="1"/>
            <p:nvPr/>
          </p:nvSpPr>
          <p:spPr>
            <a:xfrm>
              <a:off x="4191591" y="5620260"/>
              <a:ext cx="4175844" cy="492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Plethora of Hardware Acceleration</a:t>
              </a:r>
              <a:endParaRPr/>
            </a:p>
          </p:txBody>
        </p:sp>
      </p:grpSp>
      <p:sp>
        <p:nvSpPr>
          <p:cNvPr id="491" name="Google Shape;491;p15"/>
          <p:cNvSpPr/>
          <p:nvPr/>
        </p:nvSpPr>
        <p:spPr>
          <a:xfrm>
            <a:off x="3657600" y="3931271"/>
            <a:ext cx="1371600" cy="35314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400">
                <a:solidFill>
                  <a:schemeClr val="dk1"/>
                </a:solidFill>
                <a:latin typeface="Gill Sans"/>
                <a:ea typeface="Gill Sans"/>
                <a:cs typeface="Gill Sans"/>
                <a:sym typeface="Gill Sans"/>
              </a:rPr>
              <a:t>ARM SoC</a:t>
            </a:r>
            <a:endParaRPr/>
          </a:p>
        </p:txBody>
      </p:sp>
      <p:sp>
        <p:nvSpPr>
          <p:cNvPr id="492" name="Google Shape;492;p15"/>
          <p:cNvSpPr/>
          <p:nvPr/>
        </p:nvSpPr>
        <p:spPr>
          <a:xfrm>
            <a:off x="1613909" y="3931271"/>
            <a:ext cx="1665696" cy="35314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400">
                <a:solidFill>
                  <a:schemeClr val="dk1"/>
                </a:solidFill>
                <a:latin typeface="Gill Sans"/>
                <a:ea typeface="Gill Sans"/>
                <a:cs typeface="Gill Sans"/>
                <a:sym typeface="Gill Sans"/>
              </a:rPr>
              <a:t>NVMe SSD</a:t>
            </a:r>
            <a:endParaRPr/>
          </a:p>
        </p:txBody>
      </p:sp>
      <p:sp>
        <p:nvSpPr>
          <p:cNvPr id="493" name="Google Shape;493;p15"/>
          <p:cNvSpPr txBox="1"/>
          <p:nvPr/>
        </p:nvSpPr>
        <p:spPr>
          <a:xfrm>
            <a:off x="174138" y="777468"/>
            <a:ext cx="6142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Apps</a:t>
            </a:r>
            <a:endParaRPr/>
          </a:p>
        </p:txBody>
      </p:sp>
      <p:sp>
        <p:nvSpPr>
          <p:cNvPr id="494" name="Google Shape;494;p15"/>
          <p:cNvSpPr txBox="1"/>
          <p:nvPr/>
        </p:nvSpPr>
        <p:spPr>
          <a:xfrm>
            <a:off x="-25350" y="3368268"/>
            <a:ext cx="10500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Hardware</a:t>
            </a:r>
            <a:endParaRPr/>
          </a:p>
        </p:txBody>
      </p:sp>
      <p:sp>
        <p:nvSpPr>
          <p:cNvPr id="495" name="Google Shape;495;p15"/>
          <p:cNvSpPr/>
          <p:nvPr/>
        </p:nvSpPr>
        <p:spPr>
          <a:xfrm>
            <a:off x="6444072" y="-628650"/>
            <a:ext cx="1015497" cy="363995"/>
          </a:xfrm>
          <a:prstGeom prst="rect">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496" name="Google Shape;496;p15"/>
          <p:cNvSpPr txBox="1"/>
          <p:nvPr/>
        </p:nvSpPr>
        <p:spPr>
          <a:xfrm>
            <a:off x="-50262" y="1844268"/>
            <a:ext cx="104086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Gill Sans"/>
                <a:ea typeface="Gill Sans"/>
                <a:cs typeface="Gill Sans"/>
                <a:sym typeface="Gill Sans"/>
              </a:rPr>
              <a:t>Operating</a:t>
            </a:r>
            <a:endParaRPr/>
          </a:p>
          <a:p>
            <a:pPr indent="0" lvl="0" marL="0" marR="0" rtl="0" algn="ctr">
              <a:spcBef>
                <a:spcPts val="0"/>
              </a:spcBef>
              <a:spcAft>
                <a:spcPts val="0"/>
              </a:spcAft>
              <a:buNone/>
            </a:pPr>
            <a:r>
              <a:rPr i="1" lang="en-US" sz="1800">
                <a:solidFill>
                  <a:schemeClr val="dk1"/>
                </a:solidFill>
                <a:latin typeface="Gill Sans"/>
                <a:ea typeface="Gill Sans"/>
                <a:cs typeface="Gill Sans"/>
                <a:sym typeface="Gill Sans"/>
              </a:rPr>
              <a:t>System</a:t>
            </a:r>
            <a:endParaRPr/>
          </a:p>
        </p:txBody>
      </p:sp>
      <p:cxnSp>
        <p:nvCxnSpPr>
          <p:cNvPr id="497" name="Google Shape;497;p15"/>
          <p:cNvCxnSpPr/>
          <p:nvPr/>
        </p:nvCxnSpPr>
        <p:spPr>
          <a:xfrm>
            <a:off x="990600" y="472668"/>
            <a:ext cx="0" cy="4076700"/>
          </a:xfrm>
          <a:prstGeom prst="straightConnector1">
            <a:avLst/>
          </a:prstGeom>
          <a:noFill/>
          <a:ln cap="flat" cmpd="sng" w="63500">
            <a:solidFill>
              <a:schemeClr val="dk1"/>
            </a:solidFill>
            <a:prstDash val="solid"/>
            <a:round/>
            <a:headEnd len="med" w="med" type="triangle"/>
            <a:tailEnd len="sm" w="sm" type="none"/>
          </a:ln>
        </p:spPr>
      </p:cxnSp>
      <p:grpSp>
        <p:nvGrpSpPr>
          <p:cNvPr id="498" name="Google Shape;498;p15"/>
          <p:cNvGrpSpPr/>
          <p:nvPr/>
        </p:nvGrpSpPr>
        <p:grpSpPr>
          <a:xfrm>
            <a:off x="1635789" y="1885950"/>
            <a:ext cx="1656009" cy="1180613"/>
            <a:chOff x="1937573" y="1583244"/>
            <a:chExt cx="1656009" cy="1180613"/>
          </a:xfrm>
        </p:grpSpPr>
        <p:grpSp>
          <p:nvGrpSpPr>
            <p:cNvPr id="499" name="Google Shape;499;p15"/>
            <p:cNvGrpSpPr/>
            <p:nvPr/>
          </p:nvGrpSpPr>
          <p:grpSpPr>
            <a:xfrm>
              <a:off x="1937573" y="1657350"/>
              <a:ext cx="1643817" cy="1106507"/>
              <a:chOff x="710611" y="2504081"/>
              <a:chExt cx="2191757" cy="1475343"/>
            </a:xfrm>
          </p:grpSpPr>
          <p:sp>
            <p:nvSpPr>
              <p:cNvPr id="500" name="Google Shape;500;p15"/>
              <p:cNvSpPr txBox="1"/>
              <p:nvPr/>
            </p:nvSpPr>
            <p:spPr>
              <a:xfrm>
                <a:off x="710611" y="2504081"/>
                <a:ext cx="2191757" cy="1475343"/>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501" name="Google Shape;501;p15"/>
              <p:cNvSpPr txBox="1"/>
              <p:nvPr/>
            </p:nvSpPr>
            <p:spPr>
              <a:xfrm>
                <a:off x="717395" y="2678238"/>
                <a:ext cx="2184973"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IODA</a:t>
                </a:r>
                <a:r>
                  <a:rPr lang="en-US" sz="2000">
                    <a:solidFill>
                      <a:schemeClr val="lt1"/>
                    </a:solidFill>
                    <a:latin typeface="Gill Sans"/>
                    <a:ea typeface="Gill Sans"/>
                    <a:cs typeface="Gill Sans"/>
                    <a:sym typeface="Gill Sans"/>
                  </a:rPr>
                  <a:t> </a:t>
                </a:r>
                <a:endParaRPr/>
              </a:p>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[SOSP’21]</a:t>
                </a:r>
                <a:endParaRPr/>
              </a:p>
            </p:txBody>
          </p:sp>
        </p:grpSp>
        <p:sp>
          <p:nvSpPr>
            <p:cNvPr id="502" name="Google Shape;502;p15"/>
            <p:cNvSpPr txBox="1"/>
            <p:nvPr/>
          </p:nvSpPr>
          <p:spPr>
            <a:xfrm>
              <a:off x="3158848" y="1583244"/>
              <a:ext cx="4347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Helvetica Neue"/>
                  <a:ea typeface="Helvetica Neue"/>
                  <a:cs typeface="Helvetica Neue"/>
                  <a:sym typeface="Helvetica Neue"/>
                </a:rPr>
                <a:t>1</a:t>
              </a:r>
              <a:r>
                <a:rPr baseline="30000" i="1" lang="en-US" sz="1800">
                  <a:solidFill>
                    <a:schemeClr val="lt1"/>
                  </a:solidFill>
                  <a:latin typeface="Helvetica Neue"/>
                  <a:ea typeface="Helvetica Neue"/>
                  <a:cs typeface="Helvetica Neue"/>
                  <a:sym typeface="Helvetica Neue"/>
                </a:rPr>
                <a:t>st</a:t>
              </a:r>
              <a:endParaRPr/>
            </a:p>
          </p:txBody>
        </p:sp>
      </p:grpSp>
      <p:grpSp>
        <p:nvGrpSpPr>
          <p:cNvPr id="503" name="Google Shape;503;p15"/>
          <p:cNvGrpSpPr/>
          <p:nvPr/>
        </p:nvGrpSpPr>
        <p:grpSpPr>
          <a:xfrm>
            <a:off x="1613908" y="3068524"/>
            <a:ext cx="1702972" cy="756944"/>
            <a:chOff x="1915692" y="2729206"/>
            <a:chExt cx="1702972" cy="756944"/>
          </a:xfrm>
        </p:grpSpPr>
        <p:grpSp>
          <p:nvGrpSpPr>
            <p:cNvPr id="504" name="Google Shape;504;p15"/>
            <p:cNvGrpSpPr/>
            <p:nvPr/>
          </p:nvGrpSpPr>
          <p:grpSpPr>
            <a:xfrm>
              <a:off x="1915692" y="2791273"/>
              <a:ext cx="1680331" cy="694877"/>
              <a:chOff x="-2049307" y="5150053"/>
              <a:chExt cx="1680331" cy="694877"/>
            </a:xfrm>
          </p:grpSpPr>
          <p:sp>
            <p:nvSpPr>
              <p:cNvPr id="505" name="Google Shape;505;p15"/>
              <p:cNvSpPr txBox="1"/>
              <p:nvPr/>
            </p:nvSpPr>
            <p:spPr>
              <a:xfrm>
                <a:off x="-2038301" y="5158021"/>
                <a:ext cx="1654697" cy="686909"/>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506" name="Google Shape;506;p15"/>
              <p:cNvSpPr txBox="1"/>
              <p:nvPr/>
            </p:nvSpPr>
            <p:spPr>
              <a:xfrm>
                <a:off x="-2049307" y="5150053"/>
                <a:ext cx="1680331" cy="6771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cap="small">
                    <a:solidFill>
                      <a:schemeClr val="lt1"/>
                    </a:solidFill>
                    <a:latin typeface="Gill Sans"/>
                    <a:ea typeface="Gill Sans"/>
                    <a:cs typeface="Gill Sans"/>
                    <a:sym typeface="Gill Sans"/>
                  </a:rPr>
                  <a:t>ttFlash</a:t>
                </a:r>
                <a:endParaRPr sz="2000" cap="small">
                  <a:solidFill>
                    <a:schemeClr val="lt1"/>
                  </a:solidFill>
                  <a:latin typeface="Gill Sans"/>
                  <a:ea typeface="Gill Sans"/>
                  <a:cs typeface="Gill Sans"/>
                  <a:sym typeface="Gill Sans"/>
                </a:endParaRPr>
              </a:p>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[FAST’17]</a:t>
                </a:r>
                <a:endParaRPr/>
              </a:p>
            </p:txBody>
          </p:sp>
        </p:grpSp>
        <p:sp>
          <p:nvSpPr>
            <p:cNvPr id="507" name="Google Shape;507;p15"/>
            <p:cNvSpPr txBox="1"/>
            <p:nvPr/>
          </p:nvSpPr>
          <p:spPr>
            <a:xfrm>
              <a:off x="3163090" y="2729206"/>
              <a:ext cx="45557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lt1"/>
                  </a:solidFill>
                  <a:latin typeface="Helvetica Neue"/>
                  <a:ea typeface="Helvetica Neue"/>
                  <a:cs typeface="Helvetica Neue"/>
                  <a:sym typeface="Helvetica Neue"/>
                </a:rPr>
                <a:t>2</a:t>
              </a:r>
              <a:r>
                <a:rPr baseline="30000" i="1" lang="en-US" sz="1600">
                  <a:solidFill>
                    <a:schemeClr val="lt1"/>
                  </a:solidFill>
                  <a:latin typeface="Helvetica Neue"/>
                  <a:ea typeface="Helvetica Neue"/>
                  <a:cs typeface="Helvetica Neue"/>
                  <a:sym typeface="Helvetica Neue"/>
                </a:rPr>
                <a:t>nd</a:t>
              </a:r>
              <a:endParaRPr/>
            </a:p>
          </p:txBody>
        </p:sp>
      </p:grpSp>
      <p:grpSp>
        <p:nvGrpSpPr>
          <p:cNvPr id="508" name="Google Shape;508;p15"/>
          <p:cNvGrpSpPr/>
          <p:nvPr/>
        </p:nvGrpSpPr>
        <p:grpSpPr>
          <a:xfrm>
            <a:off x="1633012" y="1011679"/>
            <a:ext cx="1719788" cy="873829"/>
            <a:chOff x="1821332" y="672361"/>
            <a:chExt cx="1719788" cy="873829"/>
          </a:xfrm>
        </p:grpSpPr>
        <p:grpSp>
          <p:nvGrpSpPr>
            <p:cNvPr id="509" name="Google Shape;509;p15"/>
            <p:cNvGrpSpPr/>
            <p:nvPr/>
          </p:nvGrpSpPr>
          <p:grpSpPr>
            <a:xfrm>
              <a:off x="1821332" y="742950"/>
              <a:ext cx="1646593" cy="803240"/>
              <a:chOff x="674927" y="1377868"/>
              <a:chExt cx="2195455" cy="1070985"/>
            </a:xfrm>
          </p:grpSpPr>
          <p:sp>
            <p:nvSpPr>
              <p:cNvPr id="510" name="Google Shape;510;p15"/>
              <p:cNvSpPr txBox="1"/>
              <p:nvPr/>
            </p:nvSpPr>
            <p:spPr>
              <a:xfrm>
                <a:off x="678628" y="1377868"/>
                <a:ext cx="2191754" cy="1070985"/>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511" name="Google Shape;511;p15"/>
              <p:cNvSpPr txBox="1"/>
              <p:nvPr/>
            </p:nvSpPr>
            <p:spPr>
              <a:xfrm>
                <a:off x="674927" y="1484333"/>
                <a:ext cx="2195455" cy="90280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MittOS</a:t>
                </a:r>
                <a:endParaRPr sz="1600">
                  <a:solidFill>
                    <a:schemeClr val="lt1"/>
                  </a:solidFill>
                  <a:latin typeface="Gill Sans"/>
                  <a:ea typeface="Gill Sans"/>
                  <a:cs typeface="Gill Sans"/>
                  <a:sym typeface="Gill Sans"/>
                </a:endParaRPr>
              </a:p>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[SOSP’17]</a:t>
                </a:r>
                <a:endParaRPr/>
              </a:p>
            </p:txBody>
          </p:sp>
        </p:grpSp>
        <p:sp>
          <p:nvSpPr>
            <p:cNvPr id="512" name="Google Shape;512;p15"/>
            <p:cNvSpPr txBox="1"/>
            <p:nvPr/>
          </p:nvSpPr>
          <p:spPr>
            <a:xfrm>
              <a:off x="3085546" y="672361"/>
              <a:ext cx="45557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lt1"/>
                  </a:solidFill>
                  <a:latin typeface="Helvetica Neue"/>
                  <a:ea typeface="Helvetica Neue"/>
                  <a:cs typeface="Helvetica Neue"/>
                  <a:sym typeface="Helvetica Neue"/>
                </a:rPr>
                <a:t>2</a:t>
              </a:r>
              <a:r>
                <a:rPr baseline="30000" i="1" lang="en-US" sz="1600">
                  <a:solidFill>
                    <a:schemeClr val="lt1"/>
                  </a:solidFill>
                  <a:latin typeface="Helvetica Neue"/>
                  <a:ea typeface="Helvetica Neue"/>
                  <a:cs typeface="Helvetica Neue"/>
                  <a:sym typeface="Helvetica Neue"/>
                </a:rPr>
                <a:t>nd</a:t>
              </a:r>
              <a:endParaRPr/>
            </a:p>
          </p:txBody>
        </p:sp>
      </p:grpSp>
      <p:sp>
        <p:nvSpPr>
          <p:cNvPr id="513" name="Google Shape;513;p15"/>
          <p:cNvSpPr txBox="1"/>
          <p:nvPr/>
        </p:nvSpPr>
        <p:spPr>
          <a:xfrm>
            <a:off x="1063781" y="93582"/>
            <a:ext cx="267547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Predictable Performance</a:t>
            </a:r>
            <a:endParaRPr/>
          </a:p>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a:t>
            </a:r>
            <a:r>
              <a:rPr i="1" lang="en-US" sz="1800">
                <a:solidFill>
                  <a:schemeClr val="dk1"/>
                </a:solidFill>
                <a:latin typeface="Gill Sans"/>
                <a:ea typeface="Gill Sans"/>
                <a:cs typeface="Gill Sans"/>
                <a:sym typeface="Gill Sans"/>
              </a:rPr>
              <a:t>OS/Interface/Hardware</a:t>
            </a:r>
            <a:r>
              <a:rPr lang="en-US" sz="1800">
                <a:solidFill>
                  <a:schemeClr val="dk1"/>
                </a:solidFill>
                <a:latin typeface="Gill Sans"/>
                <a:ea typeface="Gill Sans"/>
                <a:cs typeface="Gill Sans"/>
                <a:sym typeface="Gill Sans"/>
              </a:rPr>
              <a:t>)</a:t>
            </a:r>
            <a:endParaRPr sz="1800">
              <a:solidFill>
                <a:schemeClr val="dk1"/>
              </a:solidFill>
              <a:latin typeface="Gill Sans"/>
              <a:ea typeface="Gill Sans"/>
              <a:cs typeface="Gill Sans"/>
              <a:sym typeface="Gill Sans"/>
            </a:endParaRPr>
          </a:p>
        </p:txBody>
      </p:sp>
      <p:sp>
        <p:nvSpPr>
          <p:cNvPr id="514" name="Google Shape;514;p15"/>
          <p:cNvSpPr/>
          <p:nvPr/>
        </p:nvSpPr>
        <p:spPr>
          <a:xfrm>
            <a:off x="5257800" y="3924410"/>
            <a:ext cx="1102886" cy="35314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400">
                <a:solidFill>
                  <a:schemeClr val="dk1"/>
                </a:solidFill>
                <a:latin typeface="Gill Sans"/>
                <a:ea typeface="Gill Sans"/>
                <a:cs typeface="Gill Sans"/>
                <a:sym typeface="Gill Sans"/>
              </a:rPr>
              <a:t>CXL</a:t>
            </a:r>
            <a:endParaRPr/>
          </a:p>
        </p:txBody>
      </p:sp>
      <p:grpSp>
        <p:nvGrpSpPr>
          <p:cNvPr id="515" name="Google Shape;515;p15"/>
          <p:cNvGrpSpPr/>
          <p:nvPr/>
        </p:nvGrpSpPr>
        <p:grpSpPr>
          <a:xfrm>
            <a:off x="3437262" y="1996626"/>
            <a:ext cx="1798638" cy="1836924"/>
            <a:chOff x="3437262" y="1996626"/>
            <a:chExt cx="1798638" cy="1836924"/>
          </a:xfrm>
        </p:grpSpPr>
        <p:grpSp>
          <p:nvGrpSpPr>
            <p:cNvPr id="516" name="Google Shape;516;p15"/>
            <p:cNvGrpSpPr/>
            <p:nvPr/>
          </p:nvGrpSpPr>
          <p:grpSpPr>
            <a:xfrm>
              <a:off x="3437262" y="2058211"/>
              <a:ext cx="1798638" cy="1775339"/>
              <a:chOff x="2867500" y="2411589"/>
              <a:chExt cx="2398184" cy="2367117"/>
            </a:xfrm>
          </p:grpSpPr>
          <p:sp>
            <p:nvSpPr>
              <p:cNvPr id="517" name="Google Shape;517;p15"/>
              <p:cNvSpPr txBox="1"/>
              <p:nvPr/>
            </p:nvSpPr>
            <p:spPr>
              <a:xfrm>
                <a:off x="3161284" y="2411589"/>
                <a:ext cx="1869856" cy="2367117"/>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518" name="Google Shape;518;p15"/>
              <p:cNvSpPr txBox="1"/>
              <p:nvPr/>
            </p:nvSpPr>
            <p:spPr>
              <a:xfrm>
                <a:off x="2867500" y="3060638"/>
                <a:ext cx="2398184" cy="10259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LeapIO</a:t>
                </a:r>
                <a:endParaRPr sz="2400">
                  <a:solidFill>
                    <a:schemeClr val="lt1"/>
                  </a:solidFill>
                  <a:latin typeface="Gill Sans"/>
                  <a:ea typeface="Gill Sans"/>
                  <a:cs typeface="Gill Sans"/>
                  <a:sym typeface="Gill Sans"/>
                </a:endParaRPr>
              </a:p>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 [ASPLOS’20]</a:t>
                </a:r>
                <a:endParaRPr/>
              </a:p>
            </p:txBody>
          </p:sp>
        </p:grpSp>
        <p:sp>
          <p:nvSpPr>
            <p:cNvPr id="519" name="Google Shape;519;p15"/>
            <p:cNvSpPr txBox="1"/>
            <p:nvPr/>
          </p:nvSpPr>
          <p:spPr>
            <a:xfrm>
              <a:off x="4670666" y="1996626"/>
              <a:ext cx="4347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Helvetica Neue"/>
                  <a:ea typeface="Helvetica Neue"/>
                  <a:cs typeface="Helvetica Neue"/>
                  <a:sym typeface="Helvetica Neue"/>
                </a:rPr>
                <a:t>1</a:t>
              </a:r>
              <a:r>
                <a:rPr baseline="30000" i="1" lang="en-US" sz="1800">
                  <a:solidFill>
                    <a:schemeClr val="lt1"/>
                  </a:solidFill>
                  <a:latin typeface="Helvetica Neue"/>
                  <a:ea typeface="Helvetica Neue"/>
                  <a:cs typeface="Helvetica Neue"/>
                  <a:sym typeface="Helvetica Neue"/>
                </a:rPr>
                <a:t>st</a:t>
              </a:r>
              <a:endParaRPr/>
            </a:p>
          </p:txBody>
        </p:sp>
      </p:grpSp>
      <p:grpSp>
        <p:nvGrpSpPr>
          <p:cNvPr id="520" name="Google Shape;520;p15"/>
          <p:cNvGrpSpPr/>
          <p:nvPr/>
        </p:nvGrpSpPr>
        <p:grpSpPr>
          <a:xfrm>
            <a:off x="5105400" y="1995251"/>
            <a:ext cx="1402750" cy="1836924"/>
            <a:chOff x="3657600" y="1996626"/>
            <a:chExt cx="1539247" cy="1836924"/>
          </a:xfrm>
        </p:grpSpPr>
        <p:grpSp>
          <p:nvGrpSpPr>
            <p:cNvPr id="521" name="Google Shape;521;p15"/>
            <p:cNvGrpSpPr/>
            <p:nvPr/>
          </p:nvGrpSpPr>
          <p:grpSpPr>
            <a:xfrm>
              <a:off x="3657600" y="2058211"/>
              <a:ext cx="1539247" cy="1775339"/>
              <a:chOff x="3161283" y="2411589"/>
              <a:chExt cx="2052329" cy="2367117"/>
            </a:xfrm>
          </p:grpSpPr>
          <p:sp>
            <p:nvSpPr>
              <p:cNvPr id="522" name="Google Shape;522;p15"/>
              <p:cNvSpPr txBox="1"/>
              <p:nvPr/>
            </p:nvSpPr>
            <p:spPr>
              <a:xfrm>
                <a:off x="3161283" y="2411589"/>
                <a:ext cx="2025839" cy="2367117"/>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523" name="Google Shape;523;p15"/>
              <p:cNvSpPr txBox="1"/>
              <p:nvPr/>
            </p:nvSpPr>
            <p:spPr>
              <a:xfrm>
                <a:off x="3161283" y="3067302"/>
                <a:ext cx="2052329" cy="9438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MemDisagg</a:t>
                </a:r>
                <a:endParaRPr sz="1800">
                  <a:solidFill>
                    <a:schemeClr val="lt1"/>
                  </a:solidFill>
                  <a:latin typeface="Gill Sans"/>
                  <a:ea typeface="Gill Sans"/>
                  <a:cs typeface="Gill Sans"/>
                  <a:sym typeface="Gill Sans"/>
                </a:endParaRPr>
              </a:p>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[InSub’22]</a:t>
                </a:r>
                <a:endParaRPr/>
              </a:p>
            </p:txBody>
          </p:sp>
        </p:grpSp>
        <p:sp>
          <p:nvSpPr>
            <p:cNvPr id="524" name="Google Shape;524;p15"/>
            <p:cNvSpPr txBox="1"/>
            <p:nvPr/>
          </p:nvSpPr>
          <p:spPr>
            <a:xfrm>
              <a:off x="4762113" y="1996626"/>
              <a:ext cx="4347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Helvetica Neue"/>
                  <a:ea typeface="Helvetica Neue"/>
                  <a:cs typeface="Helvetica Neue"/>
                  <a:sym typeface="Helvetica Neue"/>
                </a:rPr>
                <a:t>1</a:t>
              </a:r>
              <a:r>
                <a:rPr baseline="30000" i="1" lang="en-US" sz="1800">
                  <a:solidFill>
                    <a:schemeClr val="lt1"/>
                  </a:solidFill>
                  <a:latin typeface="Helvetica Neue"/>
                  <a:ea typeface="Helvetica Neue"/>
                  <a:cs typeface="Helvetica Neue"/>
                  <a:sym typeface="Helvetica Neue"/>
                </a:rPr>
                <a:t>st</a:t>
              </a:r>
              <a:endParaRPr/>
            </a:p>
          </p:txBody>
        </p:sp>
      </p:grpSp>
      <p:sp>
        <p:nvSpPr>
          <p:cNvPr id="525" name="Google Shape;525;p15"/>
          <p:cNvSpPr/>
          <p:nvPr/>
        </p:nvSpPr>
        <p:spPr>
          <a:xfrm>
            <a:off x="3868166" y="89607"/>
            <a:ext cx="2380234"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Cost-Efficiency</a:t>
            </a:r>
            <a:endParaRPr/>
          </a:p>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a:t>
            </a:r>
            <a:r>
              <a:rPr i="1" lang="en-US" sz="1800">
                <a:solidFill>
                  <a:schemeClr val="dk1"/>
                </a:solidFill>
                <a:latin typeface="Gill Sans"/>
                <a:ea typeface="Gill Sans"/>
                <a:cs typeface="Gill Sans"/>
                <a:sym typeface="Gill Sans"/>
              </a:rPr>
              <a:t>Hypervisor/Hardware</a:t>
            </a:r>
            <a:r>
              <a:rPr lang="en-US" sz="1800">
                <a:solidFill>
                  <a:schemeClr val="dk1"/>
                </a:solidFill>
                <a:latin typeface="Gill Sans"/>
                <a:ea typeface="Gill Sans"/>
                <a:cs typeface="Gill Sans"/>
                <a:sym typeface="Gill Sans"/>
              </a:rPr>
              <a:t>)</a:t>
            </a:r>
            <a:endParaRPr/>
          </a:p>
        </p:txBody>
      </p:sp>
      <p:grpSp>
        <p:nvGrpSpPr>
          <p:cNvPr id="526" name="Google Shape;526;p15"/>
          <p:cNvGrpSpPr/>
          <p:nvPr/>
        </p:nvGrpSpPr>
        <p:grpSpPr>
          <a:xfrm>
            <a:off x="6944287" y="2647950"/>
            <a:ext cx="1539247" cy="1159146"/>
            <a:chOff x="3657600" y="1996626"/>
            <a:chExt cx="1539247" cy="1603972"/>
          </a:xfrm>
        </p:grpSpPr>
        <p:grpSp>
          <p:nvGrpSpPr>
            <p:cNvPr id="527" name="Google Shape;527;p15"/>
            <p:cNvGrpSpPr/>
            <p:nvPr/>
          </p:nvGrpSpPr>
          <p:grpSpPr>
            <a:xfrm>
              <a:off x="3657600" y="2058211"/>
              <a:ext cx="1519379" cy="1542387"/>
              <a:chOff x="3161283" y="2411589"/>
              <a:chExt cx="2025838" cy="2056514"/>
            </a:xfrm>
          </p:grpSpPr>
          <p:sp>
            <p:nvSpPr>
              <p:cNvPr id="528" name="Google Shape;528;p15"/>
              <p:cNvSpPr txBox="1"/>
              <p:nvPr/>
            </p:nvSpPr>
            <p:spPr>
              <a:xfrm>
                <a:off x="3161283" y="2411589"/>
                <a:ext cx="2025838" cy="2056514"/>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529" name="Google Shape;529;p15"/>
              <p:cNvSpPr txBox="1"/>
              <p:nvPr/>
            </p:nvSpPr>
            <p:spPr>
              <a:xfrm>
                <a:off x="3161283" y="2768834"/>
                <a:ext cx="2025838" cy="14788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FEMU</a:t>
                </a:r>
                <a:endParaRPr/>
              </a:p>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[FAST’18]</a:t>
                </a:r>
                <a:endParaRPr/>
              </a:p>
            </p:txBody>
          </p:sp>
        </p:grpSp>
        <p:sp>
          <p:nvSpPr>
            <p:cNvPr id="530" name="Google Shape;530;p15"/>
            <p:cNvSpPr txBox="1"/>
            <p:nvPr/>
          </p:nvSpPr>
          <p:spPr>
            <a:xfrm>
              <a:off x="4762113" y="1996626"/>
              <a:ext cx="4347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Helvetica Neue"/>
                  <a:ea typeface="Helvetica Neue"/>
                  <a:cs typeface="Helvetica Neue"/>
                  <a:sym typeface="Helvetica Neue"/>
                </a:rPr>
                <a:t>1</a:t>
              </a:r>
              <a:r>
                <a:rPr baseline="30000" i="1" lang="en-US" sz="1800">
                  <a:solidFill>
                    <a:schemeClr val="lt1"/>
                  </a:solidFill>
                  <a:latin typeface="Helvetica Neue"/>
                  <a:ea typeface="Helvetica Neue"/>
                  <a:cs typeface="Helvetica Neue"/>
                  <a:sym typeface="Helvetica Neue"/>
                </a:rPr>
                <a:t>st</a:t>
              </a:r>
              <a:endParaRPr/>
            </a:p>
          </p:txBody>
        </p:sp>
      </p:grpSp>
      <p:sp>
        <p:nvSpPr>
          <p:cNvPr id="531" name="Google Shape;531;p15"/>
          <p:cNvSpPr txBox="1"/>
          <p:nvPr/>
        </p:nvSpPr>
        <p:spPr>
          <a:xfrm>
            <a:off x="6559189" y="94306"/>
            <a:ext cx="248529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Research Platform</a:t>
            </a:r>
            <a:endParaRPr/>
          </a:p>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a:t>
            </a:r>
            <a:r>
              <a:rPr i="1" lang="en-US" sz="1800">
                <a:solidFill>
                  <a:schemeClr val="dk1"/>
                </a:solidFill>
                <a:latin typeface="Gill Sans"/>
                <a:ea typeface="Gill Sans"/>
                <a:cs typeface="Gill Sans"/>
                <a:sym typeface="Gill Sans"/>
              </a:rPr>
              <a:t>Foster full-stack research</a:t>
            </a:r>
            <a:r>
              <a:rPr lang="en-US" sz="1800">
                <a:solidFill>
                  <a:schemeClr val="dk1"/>
                </a:solidFill>
                <a:latin typeface="Gill Sans"/>
                <a:ea typeface="Gill Sans"/>
                <a:cs typeface="Gill Sans"/>
                <a:sym typeface="Gill Sans"/>
              </a:rPr>
              <a:t>)</a:t>
            </a:r>
            <a:endParaRPr sz="2000">
              <a:solidFill>
                <a:schemeClr val="dk1"/>
              </a:solidFill>
              <a:latin typeface="Gill Sans"/>
              <a:ea typeface="Gill Sans"/>
              <a:cs typeface="Gill Sans"/>
              <a:sym typeface="Gill Sans"/>
            </a:endParaRPr>
          </a:p>
        </p:txBody>
      </p:sp>
      <p:sp>
        <p:nvSpPr>
          <p:cNvPr id="532" name="Google Shape;532;p15"/>
          <p:cNvSpPr txBox="1"/>
          <p:nvPr/>
        </p:nvSpPr>
        <p:spPr>
          <a:xfrm>
            <a:off x="1613908" y="1936543"/>
            <a:ext cx="1678213" cy="1131979"/>
          </a:xfrm>
          <a:prstGeom prst="rect">
            <a:avLst/>
          </a:prstGeom>
          <a:solidFill>
            <a:srgbClr val="FF0000">
              <a:alpha val="26666"/>
            </a:srgbClr>
          </a:solidFill>
          <a:ln cap="flat" cmpd="sng" w="28575">
            <a:solidFill>
              <a:srgbClr val="FF0000"/>
            </a:solidFill>
            <a:prstDash val="solid"/>
            <a:round/>
            <a:headEnd len="sm" w="sm" type="none"/>
            <a:tailEnd len="sm" w="sm" type="none"/>
          </a:ln>
        </p:spPr>
        <p:txBody>
          <a:bodyPr anchorCtr="0" anchor="t" bIns="0" lIns="91425" spcFirstLastPara="1" rIns="91425" wrap="square" tIns="0">
            <a:noAutofit/>
          </a:bodyPr>
          <a:lstStyle/>
          <a:p>
            <a:pPr indent="0" lvl="0" marL="0" marR="0" rtl="0" algn="ctr">
              <a:spcBef>
                <a:spcPts val="0"/>
              </a:spcBef>
              <a:spcAft>
                <a:spcPts val="0"/>
              </a:spcAft>
              <a:buNone/>
            </a:pPr>
            <a:r>
              <a:t/>
            </a:r>
            <a:endParaRPr sz="2400">
              <a:solidFill>
                <a:srgbClr val="FF0000"/>
              </a:solidFill>
              <a:latin typeface="Gill Sans"/>
              <a:ea typeface="Gill Sans"/>
              <a:cs typeface="Gill Sans"/>
              <a:sym typeface="Gill Sans"/>
            </a:endParaRPr>
          </a:p>
        </p:txBody>
      </p:sp>
      <p:sp>
        <p:nvSpPr>
          <p:cNvPr id="533" name="Google Shape;533;p15"/>
          <p:cNvSpPr txBox="1"/>
          <p:nvPr/>
        </p:nvSpPr>
        <p:spPr>
          <a:xfrm>
            <a:off x="3649483" y="2048254"/>
            <a:ext cx="1415421" cy="1776617"/>
          </a:xfrm>
          <a:prstGeom prst="rect">
            <a:avLst/>
          </a:prstGeom>
          <a:solidFill>
            <a:srgbClr val="FF0000">
              <a:alpha val="26666"/>
            </a:srgbClr>
          </a:solidFill>
          <a:ln cap="flat" cmpd="sng" w="28575">
            <a:solidFill>
              <a:srgbClr val="FF0000"/>
            </a:solidFill>
            <a:prstDash val="solid"/>
            <a:round/>
            <a:headEnd len="sm" w="sm" type="none"/>
            <a:tailEnd len="sm" w="sm" type="none"/>
          </a:ln>
        </p:spPr>
        <p:txBody>
          <a:bodyPr anchorCtr="0" anchor="t" bIns="0" lIns="91425" spcFirstLastPara="1" rIns="91425" wrap="square" tIns="0">
            <a:noAutofit/>
          </a:bodyPr>
          <a:lstStyle/>
          <a:p>
            <a:pPr indent="0" lvl="0" marL="0" marR="0" rtl="0" algn="ctr">
              <a:spcBef>
                <a:spcPts val="0"/>
              </a:spcBef>
              <a:spcAft>
                <a:spcPts val="0"/>
              </a:spcAft>
              <a:buNone/>
            </a:pPr>
            <a:r>
              <a:t/>
            </a:r>
            <a:endParaRPr sz="2400">
              <a:solidFill>
                <a:srgbClr val="FF0000"/>
              </a:solidFill>
              <a:latin typeface="Gill Sans"/>
              <a:ea typeface="Gill Sans"/>
              <a:cs typeface="Gill Sans"/>
              <a:sym typeface="Gill Sans"/>
            </a:endParaRPr>
          </a:p>
        </p:txBody>
      </p:sp>
      <p:sp>
        <p:nvSpPr>
          <p:cNvPr id="534" name="Google Shape;534;p15"/>
          <p:cNvSpPr/>
          <p:nvPr/>
        </p:nvSpPr>
        <p:spPr>
          <a:xfrm>
            <a:off x="7010400" y="3931271"/>
            <a:ext cx="1371119" cy="35314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400">
                <a:solidFill>
                  <a:schemeClr val="dk1"/>
                </a:solidFill>
                <a:latin typeface="Gill Sans"/>
                <a:ea typeface="Gill Sans"/>
                <a:cs typeface="Gill Sans"/>
                <a:sym typeface="Gill Sans"/>
              </a:rPr>
              <a:t>Emulation</a:t>
            </a:r>
            <a:endParaRPr/>
          </a:p>
        </p:txBody>
      </p:sp>
      <p:grpSp>
        <p:nvGrpSpPr>
          <p:cNvPr id="535" name="Google Shape;535;p15"/>
          <p:cNvGrpSpPr/>
          <p:nvPr/>
        </p:nvGrpSpPr>
        <p:grpSpPr>
          <a:xfrm>
            <a:off x="3160516" y="666750"/>
            <a:ext cx="1571579" cy="1470388"/>
            <a:chOff x="3160516" y="666750"/>
            <a:chExt cx="1571579" cy="1470388"/>
          </a:xfrm>
        </p:grpSpPr>
        <p:sp>
          <p:nvSpPr>
            <p:cNvPr id="536" name="Google Shape;536;p15"/>
            <p:cNvSpPr txBox="1"/>
            <p:nvPr/>
          </p:nvSpPr>
          <p:spPr>
            <a:xfrm>
              <a:off x="3416773" y="666750"/>
              <a:ext cx="12314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600">
                  <a:solidFill>
                    <a:srgbClr val="FF0000"/>
                  </a:solidFill>
                  <a:latin typeface="Gill Sans"/>
                  <a:ea typeface="Gill Sans"/>
                  <a:cs typeface="Gill Sans"/>
                  <a:sym typeface="Gill Sans"/>
                </a:rPr>
                <a:t>Focus</a:t>
              </a:r>
              <a:endParaRPr/>
            </a:p>
          </p:txBody>
        </p:sp>
        <p:sp>
          <p:nvSpPr>
            <p:cNvPr id="537" name="Google Shape;537;p15"/>
            <p:cNvSpPr/>
            <p:nvPr/>
          </p:nvSpPr>
          <p:spPr>
            <a:xfrm rot="2648485">
              <a:off x="3357945" y="1285694"/>
              <a:ext cx="450929" cy="749808"/>
            </a:xfrm>
            <a:prstGeom prst="downArrow">
              <a:avLst>
                <a:gd fmla="val 50000" name="adj1"/>
                <a:gd fmla="val 50000" name="adj2"/>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538" name="Google Shape;538;p15"/>
            <p:cNvSpPr/>
            <p:nvPr/>
          </p:nvSpPr>
          <p:spPr>
            <a:xfrm rot="-2590286">
              <a:off x="4067206" y="1287826"/>
              <a:ext cx="450929" cy="803850"/>
            </a:xfrm>
            <a:prstGeom prst="downArrow">
              <a:avLst>
                <a:gd fmla="val 50000" name="adj1"/>
                <a:gd fmla="val 50000" name="adj2"/>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Narrow"/>
                <a:ea typeface="Arial Narrow"/>
                <a:cs typeface="Arial Narrow"/>
                <a:sym typeface="Arial Narrow"/>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16"/>
          <p:cNvSpPr/>
          <p:nvPr/>
        </p:nvSpPr>
        <p:spPr>
          <a:xfrm>
            <a:off x="0" y="1310868"/>
            <a:ext cx="9144000" cy="1600199"/>
          </a:xfrm>
          <a:prstGeom prst="rect">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545" name="Google Shape;545;p16"/>
          <p:cNvSpPr/>
          <p:nvPr/>
        </p:nvSpPr>
        <p:spPr>
          <a:xfrm>
            <a:off x="0" y="2911068"/>
            <a:ext cx="9144000" cy="1377767"/>
          </a:xfrm>
          <a:prstGeom prst="rect">
            <a:avLst/>
          </a:prstGeom>
          <a:solidFill>
            <a:srgbClr val="FF7E7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546" name="Google Shape;546;p16"/>
          <p:cNvSpPr/>
          <p:nvPr/>
        </p:nvSpPr>
        <p:spPr>
          <a:xfrm>
            <a:off x="-2776" y="745083"/>
            <a:ext cx="9144000" cy="561975"/>
          </a:xfrm>
          <a:prstGeom prst="rect">
            <a:avLst/>
          </a:prstGeom>
          <a:solidFill>
            <a:srgbClr val="E4E9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547" name="Google Shape;547;p16"/>
          <p:cNvSpPr txBox="1"/>
          <p:nvPr/>
        </p:nvSpPr>
        <p:spPr>
          <a:xfrm>
            <a:off x="533400" y="5365607"/>
            <a:ext cx="18682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Gill Sans"/>
                <a:ea typeface="Gill Sans"/>
                <a:cs typeface="Gill Sans"/>
                <a:sym typeface="Gill Sans"/>
              </a:rPr>
              <a:t>This Talk:  </a:t>
            </a:r>
            <a:endParaRPr/>
          </a:p>
        </p:txBody>
      </p:sp>
      <p:grpSp>
        <p:nvGrpSpPr>
          <p:cNvPr id="548" name="Google Shape;548;p16"/>
          <p:cNvGrpSpPr/>
          <p:nvPr/>
        </p:nvGrpSpPr>
        <p:grpSpPr>
          <a:xfrm>
            <a:off x="533400" y="4358870"/>
            <a:ext cx="8574034" cy="412576"/>
            <a:chOff x="621791" y="5562601"/>
            <a:chExt cx="11432046" cy="550100"/>
          </a:xfrm>
        </p:grpSpPr>
        <p:cxnSp>
          <p:nvCxnSpPr>
            <p:cNvPr id="549" name="Google Shape;549;p16"/>
            <p:cNvCxnSpPr/>
            <p:nvPr/>
          </p:nvCxnSpPr>
          <p:spPr>
            <a:xfrm rot="10800000">
              <a:off x="621791" y="5562601"/>
              <a:ext cx="11432046" cy="0"/>
            </a:xfrm>
            <a:prstGeom prst="straightConnector1">
              <a:avLst/>
            </a:prstGeom>
            <a:noFill/>
            <a:ln cap="flat" cmpd="sng" w="63500">
              <a:solidFill>
                <a:schemeClr val="dk1"/>
              </a:solidFill>
              <a:prstDash val="solid"/>
              <a:round/>
              <a:headEnd len="med" w="med" type="triangle"/>
              <a:tailEnd len="sm" w="sm" type="none"/>
            </a:ln>
          </p:spPr>
        </p:cxnSp>
        <p:sp>
          <p:nvSpPr>
            <p:cNvPr id="550" name="Google Shape;550;p16"/>
            <p:cNvSpPr txBox="1"/>
            <p:nvPr/>
          </p:nvSpPr>
          <p:spPr>
            <a:xfrm>
              <a:off x="4191591" y="5620260"/>
              <a:ext cx="4175844" cy="492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Plethora of Hardware Acceleration</a:t>
              </a:r>
              <a:endParaRPr/>
            </a:p>
          </p:txBody>
        </p:sp>
      </p:grpSp>
      <p:sp>
        <p:nvSpPr>
          <p:cNvPr id="551" name="Google Shape;551;p16"/>
          <p:cNvSpPr/>
          <p:nvPr/>
        </p:nvSpPr>
        <p:spPr>
          <a:xfrm>
            <a:off x="3657600" y="3931271"/>
            <a:ext cx="1371600" cy="35314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400">
                <a:solidFill>
                  <a:schemeClr val="dk1"/>
                </a:solidFill>
                <a:latin typeface="Gill Sans"/>
                <a:ea typeface="Gill Sans"/>
                <a:cs typeface="Gill Sans"/>
                <a:sym typeface="Gill Sans"/>
              </a:rPr>
              <a:t>ARM SoC</a:t>
            </a:r>
            <a:endParaRPr/>
          </a:p>
        </p:txBody>
      </p:sp>
      <p:sp>
        <p:nvSpPr>
          <p:cNvPr id="552" name="Google Shape;552;p16"/>
          <p:cNvSpPr/>
          <p:nvPr/>
        </p:nvSpPr>
        <p:spPr>
          <a:xfrm>
            <a:off x="2286000" y="5427674"/>
            <a:ext cx="1033361" cy="419352"/>
          </a:xfrm>
          <a:prstGeom prst="roundRect">
            <a:avLst>
              <a:gd fmla="val 16667" name="adj"/>
            </a:avLst>
          </a:prstGeom>
          <a:noFill/>
          <a:ln cap="flat" cmpd="sng" w="19050">
            <a:solidFill>
              <a:srgbClr val="009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IODA</a:t>
            </a:r>
            <a:endParaRPr/>
          </a:p>
        </p:txBody>
      </p:sp>
      <p:sp>
        <p:nvSpPr>
          <p:cNvPr id="553" name="Google Shape;553;p16"/>
          <p:cNvSpPr/>
          <p:nvPr/>
        </p:nvSpPr>
        <p:spPr>
          <a:xfrm>
            <a:off x="4777821" y="5422075"/>
            <a:ext cx="1865556" cy="419352"/>
          </a:xfrm>
          <a:prstGeom prst="roundRect">
            <a:avLst>
              <a:gd fmla="val 16667" name="adj"/>
            </a:avLst>
          </a:prstGeom>
          <a:noFill/>
          <a:ln cap="flat" cmpd="sng" w="19050">
            <a:solidFill>
              <a:srgbClr val="009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Other work</a:t>
            </a:r>
            <a:endParaRPr/>
          </a:p>
        </p:txBody>
      </p:sp>
      <p:sp>
        <p:nvSpPr>
          <p:cNvPr id="554" name="Google Shape;554;p16"/>
          <p:cNvSpPr/>
          <p:nvPr/>
        </p:nvSpPr>
        <p:spPr>
          <a:xfrm>
            <a:off x="6829760" y="5422075"/>
            <a:ext cx="1780840" cy="419352"/>
          </a:xfrm>
          <a:prstGeom prst="roundRect">
            <a:avLst>
              <a:gd fmla="val 16667" name="adj"/>
            </a:avLst>
          </a:prstGeom>
          <a:noFill/>
          <a:ln cap="flat" cmpd="sng" w="19050">
            <a:solidFill>
              <a:srgbClr val="009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Future work</a:t>
            </a:r>
            <a:endParaRPr/>
          </a:p>
        </p:txBody>
      </p:sp>
      <p:grpSp>
        <p:nvGrpSpPr>
          <p:cNvPr id="555" name="Google Shape;555;p16"/>
          <p:cNvGrpSpPr/>
          <p:nvPr/>
        </p:nvGrpSpPr>
        <p:grpSpPr>
          <a:xfrm>
            <a:off x="6019800" y="755408"/>
            <a:ext cx="2715778" cy="3522474"/>
            <a:chOff x="4800600" y="526808"/>
            <a:chExt cx="2715778" cy="3522474"/>
          </a:xfrm>
        </p:grpSpPr>
        <p:sp>
          <p:nvSpPr>
            <p:cNvPr id="556" name="Google Shape;556;p16"/>
            <p:cNvSpPr/>
            <p:nvPr/>
          </p:nvSpPr>
          <p:spPr>
            <a:xfrm>
              <a:off x="4800600" y="526808"/>
              <a:ext cx="2715778" cy="1253095"/>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Gill Sans"/>
                <a:ea typeface="Gill Sans"/>
                <a:cs typeface="Gill Sans"/>
                <a:sym typeface="Gill Sans"/>
              </a:endParaRPr>
            </a:p>
            <a:p>
              <a:pPr indent="0" lvl="0" marL="0" marR="0" rtl="0" algn="ctr">
                <a:spcBef>
                  <a:spcPts val="0"/>
                </a:spcBef>
                <a:spcAft>
                  <a:spcPts val="0"/>
                </a:spcAft>
                <a:buNone/>
              </a:pPr>
              <a:r>
                <a:t/>
              </a:r>
              <a:endParaRPr sz="2800">
                <a:solidFill>
                  <a:schemeClr val="lt1"/>
                </a:solidFill>
                <a:latin typeface="Gill Sans"/>
                <a:ea typeface="Gill Sans"/>
                <a:cs typeface="Gill Sans"/>
                <a:sym typeface="Gill Sans"/>
              </a:endParaRPr>
            </a:p>
            <a:p>
              <a:pPr indent="0" lvl="0" marL="0" marR="0" rtl="0" algn="ctr">
                <a:spcBef>
                  <a:spcPts val="0"/>
                </a:spcBef>
                <a:spcAft>
                  <a:spcPts val="0"/>
                </a:spcAft>
                <a:buNone/>
              </a:pPr>
              <a:r>
                <a:rPr lang="en-US" sz="2800">
                  <a:solidFill>
                    <a:schemeClr val="lt1"/>
                  </a:solidFill>
                  <a:latin typeface="Gill Sans"/>
                  <a:ea typeface="Gill Sans"/>
                  <a:cs typeface="Gill Sans"/>
                  <a:sym typeface="Gill Sans"/>
                </a:rPr>
                <a:t>    </a:t>
              </a:r>
              <a:endParaRPr/>
            </a:p>
          </p:txBody>
        </p:sp>
        <p:sp>
          <p:nvSpPr>
            <p:cNvPr id="557" name="Google Shape;557;p16"/>
            <p:cNvSpPr/>
            <p:nvPr/>
          </p:nvSpPr>
          <p:spPr>
            <a:xfrm>
              <a:off x="5333999" y="1766651"/>
              <a:ext cx="2180235" cy="2282631"/>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050">
                <a:solidFill>
                  <a:schemeClr val="dk1"/>
                </a:solidFill>
                <a:latin typeface="Gill Sans"/>
                <a:ea typeface="Gill Sans"/>
                <a:cs typeface="Gill Sans"/>
                <a:sym typeface="Gill Sans"/>
              </a:endParaRPr>
            </a:p>
          </p:txBody>
        </p:sp>
        <p:sp>
          <p:nvSpPr>
            <p:cNvPr id="558" name="Google Shape;558;p16"/>
            <p:cNvSpPr/>
            <p:nvPr/>
          </p:nvSpPr>
          <p:spPr>
            <a:xfrm>
              <a:off x="4866988" y="691665"/>
              <a:ext cx="592615" cy="27988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ML</a:t>
              </a:r>
              <a:endParaRPr/>
            </a:p>
          </p:txBody>
        </p:sp>
        <p:grpSp>
          <p:nvGrpSpPr>
            <p:cNvPr id="559" name="Google Shape;559;p16"/>
            <p:cNvGrpSpPr/>
            <p:nvPr/>
          </p:nvGrpSpPr>
          <p:grpSpPr>
            <a:xfrm>
              <a:off x="5638800" y="2850424"/>
              <a:ext cx="1563657" cy="1195588"/>
              <a:chOff x="5288098" y="2916324"/>
              <a:chExt cx="1563657" cy="1195588"/>
            </a:xfrm>
          </p:grpSpPr>
          <p:sp>
            <p:nvSpPr>
              <p:cNvPr id="560" name="Google Shape;560;p16"/>
              <p:cNvSpPr/>
              <p:nvPr/>
            </p:nvSpPr>
            <p:spPr>
              <a:xfrm>
                <a:off x="5288099" y="2916324"/>
                <a:ext cx="1563656" cy="395748"/>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SmartSSD</a:t>
                </a:r>
                <a:endParaRPr sz="2400">
                  <a:solidFill>
                    <a:schemeClr val="dk1"/>
                  </a:solidFill>
                  <a:latin typeface="Gill Sans"/>
                  <a:ea typeface="Gill Sans"/>
                  <a:cs typeface="Gill Sans"/>
                  <a:sym typeface="Gill Sans"/>
                </a:endParaRPr>
              </a:p>
            </p:txBody>
          </p:sp>
          <p:sp>
            <p:nvSpPr>
              <p:cNvPr id="561" name="Google Shape;561;p16"/>
              <p:cNvSpPr/>
              <p:nvPr/>
            </p:nvSpPr>
            <p:spPr>
              <a:xfrm>
                <a:off x="5288098" y="3317920"/>
                <a:ext cx="1563657" cy="393192"/>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ZNS</a:t>
                </a:r>
                <a:endParaRPr/>
              </a:p>
            </p:txBody>
          </p:sp>
          <p:sp>
            <p:nvSpPr>
              <p:cNvPr id="562" name="Google Shape;562;p16"/>
              <p:cNvSpPr/>
              <p:nvPr/>
            </p:nvSpPr>
            <p:spPr>
              <a:xfrm>
                <a:off x="5288098" y="3718720"/>
                <a:ext cx="1563657" cy="393192"/>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NVM</a:t>
                </a:r>
                <a:endParaRPr/>
              </a:p>
            </p:txBody>
          </p:sp>
        </p:grpSp>
        <p:sp>
          <p:nvSpPr>
            <p:cNvPr id="563" name="Google Shape;563;p16"/>
            <p:cNvSpPr/>
            <p:nvPr/>
          </p:nvSpPr>
          <p:spPr>
            <a:xfrm>
              <a:off x="5545725" y="676435"/>
              <a:ext cx="554874" cy="27988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KV</a:t>
              </a:r>
              <a:endParaRPr/>
            </a:p>
          </p:txBody>
        </p:sp>
        <p:grpSp>
          <p:nvGrpSpPr>
            <p:cNvPr id="564" name="Google Shape;564;p16"/>
            <p:cNvGrpSpPr/>
            <p:nvPr/>
          </p:nvGrpSpPr>
          <p:grpSpPr>
            <a:xfrm>
              <a:off x="5430331" y="1044266"/>
              <a:ext cx="1808039" cy="1756084"/>
              <a:chOff x="5345111" y="1770480"/>
              <a:chExt cx="1410109" cy="1757747"/>
            </a:xfrm>
          </p:grpSpPr>
          <p:sp>
            <p:nvSpPr>
              <p:cNvPr id="565" name="Google Shape;565;p16"/>
              <p:cNvSpPr/>
              <p:nvPr/>
            </p:nvSpPr>
            <p:spPr>
              <a:xfrm flipH="1" rot="10800000">
                <a:off x="5345111" y="1770480"/>
                <a:ext cx="675341" cy="1644827"/>
              </a:xfrm>
              <a:prstGeom prst="curvedRightArrow">
                <a:avLst>
                  <a:gd fmla="val 25000" name="adj1"/>
                  <a:gd fmla="val 50000" name="adj2"/>
                  <a:gd fmla="val 25000" name="adj3"/>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566" name="Google Shape;566;p16"/>
              <p:cNvSpPr/>
              <p:nvPr/>
            </p:nvSpPr>
            <p:spPr>
              <a:xfrm flipH="1">
                <a:off x="6079879" y="1858568"/>
                <a:ext cx="675341" cy="1669659"/>
              </a:xfrm>
              <a:prstGeom prst="curvedRightArrow">
                <a:avLst>
                  <a:gd fmla="val 25000" name="adj1"/>
                  <a:gd fmla="val 50000" name="adj2"/>
                  <a:gd fmla="val 25000" name="adj3"/>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grpSp>
        <p:sp>
          <p:nvSpPr>
            <p:cNvPr id="567" name="Google Shape;567;p16"/>
            <p:cNvSpPr/>
            <p:nvPr/>
          </p:nvSpPr>
          <p:spPr>
            <a:xfrm>
              <a:off x="6183446" y="685337"/>
              <a:ext cx="1268394" cy="27988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Serverless</a:t>
              </a:r>
              <a:endParaRPr/>
            </a:p>
          </p:txBody>
        </p:sp>
        <p:sp>
          <p:nvSpPr>
            <p:cNvPr id="568" name="Google Shape;568;p16"/>
            <p:cNvSpPr txBox="1"/>
            <p:nvPr/>
          </p:nvSpPr>
          <p:spPr>
            <a:xfrm>
              <a:off x="5181600" y="1438769"/>
              <a:ext cx="1903791"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        </a:t>
              </a:r>
              <a:r>
                <a:rPr lang="en-US" sz="2800">
                  <a:solidFill>
                    <a:schemeClr val="lt1"/>
                  </a:solidFill>
                  <a:latin typeface="Gill Sans"/>
                  <a:ea typeface="Gill Sans"/>
                  <a:cs typeface="Gill Sans"/>
                  <a:sym typeface="Gill Sans"/>
                </a:rPr>
                <a:t>Future </a:t>
              </a:r>
              <a:endParaRPr/>
            </a:p>
            <a:p>
              <a:pPr indent="0" lvl="0" marL="0" marR="0" rtl="0" algn="ctr">
                <a:spcBef>
                  <a:spcPts val="0"/>
                </a:spcBef>
                <a:spcAft>
                  <a:spcPts val="0"/>
                </a:spcAft>
                <a:buNone/>
              </a:pPr>
              <a:r>
                <a:rPr lang="en-US" sz="2800">
                  <a:solidFill>
                    <a:schemeClr val="lt1"/>
                  </a:solidFill>
                  <a:latin typeface="Gill Sans"/>
                  <a:ea typeface="Gill Sans"/>
                  <a:cs typeface="Gill Sans"/>
                  <a:sym typeface="Gill Sans"/>
                </a:rPr>
                <a:t>    Research</a:t>
              </a:r>
              <a:endParaRPr/>
            </a:p>
          </p:txBody>
        </p:sp>
      </p:grpSp>
      <p:sp>
        <p:nvSpPr>
          <p:cNvPr id="569" name="Google Shape;569;p16"/>
          <p:cNvSpPr/>
          <p:nvPr/>
        </p:nvSpPr>
        <p:spPr>
          <a:xfrm>
            <a:off x="3448982" y="5417541"/>
            <a:ext cx="1199218" cy="419352"/>
          </a:xfrm>
          <a:prstGeom prst="roundRect">
            <a:avLst>
              <a:gd fmla="val 16667" name="adj"/>
            </a:avLst>
          </a:prstGeom>
          <a:noFill/>
          <a:ln cap="flat" cmpd="sng" w="19050">
            <a:solidFill>
              <a:srgbClr val="009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LeapIO</a:t>
            </a:r>
            <a:endParaRPr sz="2400">
              <a:solidFill>
                <a:schemeClr val="dk1"/>
              </a:solidFill>
              <a:latin typeface="Gill Sans"/>
              <a:ea typeface="Gill Sans"/>
              <a:cs typeface="Gill Sans"/>
              <a:sym typeface="Gill Sans"/>
            </a:endParaRPr>
          </a:p>
        </p:txBody>
      </p:sp>
      <p:sp>
        <p:nvSpPr>
          <p:cNvPr id="570" name="Google Shape;570;p16"/>
          <p:cNvSpPr/>
          <p:nvPr/>
        </p:nvSpPr>
        <p:spPr>
          <a:xfrm>
            <a:off x="1613908" y="3931271"/>
            <a:ext cx="1665697" cy="35314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400">
                <a:solidFill>
                  <a:schemeClr val="dk1"/>
                </a:solidFill>
                <a:latin typeface="Gill Sans"/>
                <a:ea typeface="Gill Sans"/>
                <a:cs typeface="Gill Sans"/>
                <a:sym typeface="Gill Sans"/>
              </a:rPr>
              <a:t>NVMe SSD</a:t>
            </a:r>
            <a:endParaRPr/>
          </a:p>
        </p:txBody>
      </p:sp>
      <p:sp>
        <p:nvSpPr>
          <p:cNvPr id="571" name="Google Shape;571;p16"/>
          <p:cNvSpPr txBox="1"/>
          <p:nvPr/>
        </p:nvSpPr>
        <p:spPr>
          <a:xfrm>
            <a:off x="174138" y="777468"/>
            <a:ext cx="6142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Apps</a:t>
            </a:r>
            <a:endParaRPr/>
          </a:p>
        </p:txBody>
      </p:sp>
      <p:sp>
        <p:nvSpPr>
          <p:cNvPr id="572" name="Google Shape;572;p16"/>
          <p:cNvSpPr txBox="1"/>
          <p:nvPr/>
        </p:nvSpPr>
        <p:spPr>
          <a:xfrm>
            <a:off x="-25350" y="3368268"/>
            <a:ext cx="10500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Hardware</a:t>
            </a:r>
            <a:endParaRPr/>
          </a:p>
        </p:txBody>
      </p:sp>
      <p:sp>
        <p:nvSpPr>
          <p:cNvPr id="573" name="Google Shape;573;p16"/>
          <p:cNvSpPr txBox="1"/>
          <p:nvPr/>
        </p:nvSpPr>
        <p:spPr>
          <a:xfrm>
            <a:off x="-50262" y="1844268"/>
            <a:ext cx="104086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Gill Sans"/>
                <a:ea typeface="Gill Sans"/>
                <a:cs typeface="Gill Sans"/>
                <a:sym typeface="Gill Sans"/>
              </a:rPr>
              <a:t>Operating</a:t>
            </a:r>
            <a:endParaRPr/>
          </a:p>
          <a:p>
            <a:pPr indent="0" lvl="0" marL="0" marR="0" rtl="0" algn="ctr">
              <a:spcBef>
                <a:spcPts val="0"/>
              </a:spcBef>
              <a:spcAft>
                <a:spcPts val="0"/>
              </a:spcAft>
              <a:buNone/>
            </a:pPr>
            <a:r>
              <a:rPr i="1" lang="en-US" sz="1800">
                <a:solidFill>
                  <a:schemeClr val="dk1"/>
                </a:solidFill>
                <a:latin typeface="Gill Sans"/>
                <a:ea typeface="Gill Sans"/>
                <a:cs typeface="Gill Sans"/>
                <a:sym typeface="Gill Sans"/>
              </a:rPr>
              <a:t>System</a:t>
            </a:r>
            <a:endParaRPr/>
          </a:p>
        </p:txBody>
      </p:sp>
      <p:cxnSp>
        <p:nvCxnSpPr>
          <p:cNvPr id="574" name="Google Shape;574;p16"/>
          <p:cNvCxnSpPr/>
          <p:nvPr/>
        </p:nvCxnSpPr>
        <p:spPr>
          <a:xfrm>
            <a:off x="990600" y="472668"/>
            <a:ext cx="0" cy="4076700"/>
          </a:xfrm>
          <a:prstGeom prst="straightConnector1">
            <a:avLst/>
          </a:prstGeom>
          <a:noFill/>
          <a:ln cap="flat" cmpd="sng" w="63500">
            <a:solidFill>
              <a:schemeClr val="dk1"/>
            </a:solidFill>
            <a:prstDash val="solid"/>
            <a:round/>
            <a:headEnd len="med" w="med" type="triangle"/>
            <a:tailEnd len="sm" w="sm" type="none"/>
          </a:ln>
        </p:spPr>
      </p:cxnSp>
      <p:grpSp>
        <p:nvGrpSpPr>
          <p:cNvPr id="575" name="Google Shape;575;p16"/>
          <p:cNvGrpSpPr/>
          <p:nvPr/>
        </p:nvGrpSpPr>
        <p:grpSpPr>
          <a:xfrm>
            <a:off x="1635789" y="1885950"/>
            <a:ext cx="1656009" cy="1180613"/>
            <a:chOff x="1937573" y="1583244"/>
            <a:chExt cx="1656009" cy="1180613"/>
          </a:xfrm>
        </p:grpSpPr>
        <p:grpSp>
          <p:nvGrpSpPr>
            <p:cNvPr id="576" name="Google Shape;576;p16"/>
            <p:cNvGrpSpPr/>
            <p:nvPr/>
          </p:nvGrpSpPr>
          <p:grpSpPr>
            <a:xfrm>
              <a:off x="1937573" y="1657350"/>
              <a:ext cx="1643817" cy="1106507"/>
              <a:chOff x="710611" y="2504081"/>
              <a:chExt cx="2191757" cy="1475343"/>
            </a:xfrm>
          </p:grpSpPr>
          <p:sp>
            <p:nvSpPr>
              <p:cNvPr id="577" name="Google Shape;577;p16"/>
              <p:cNvSpPr txBox="1"/>
              <p:nvPr/>
            </p:nvSpPr>
            <p:spPr>
              <a:xfrm>
                <a:off x="710611" y="2504081"/>
                <a:ext cx="2191757" cy="1475343"/>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578" name="Google Shape;578;p16"/>
              <p:cNvSpPr txBox="1"/>
              <p:nvPr/>
            </p:nvSpPr>
            <p:spPr>
              <a:xfrm>
                <a:off x="717395" y="2678238"/>
                <a:ext cx="2184973"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IODA</a:t>
                </a:r>
                <a:r>
                  <a:rPr lang="en-US" sz="2000">
                    <a:solidFill>
                      <a:schemeClr val="lt1"/>
                    </a:solidFill>
                    <a:latin typeface="Gill Sans"/>
                    <a:ea typeface="Gill Sans"/>
                    <a:cs typeface="Gill Sans"/>
                    <a:sym typeface="Gill Sans"/>
                  </a:rPr>
                  <a:t> </a:t>
                </a:r>
                <a:endParaRPr/>
              </a:p>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[SOSP’21]</a:t>
                </a:r>
                <a:endParaRPr/>
              </a:p>
            </p:txBody>
          </p:sp>
        </p:grpSp>
        <p:sp>
          <p:nvSpPr>
            <p:cNvPr id="579" name="Google Shape;579;p16"/>
            <p:cNvSpPr txBox="1"/>
            <p:nvPr/>
          </p:nvSpPr>
          <p:spPr>
            <a:xfrm>
              <a:off x="3158848" y="1583244"/>
              <a:ext cx="4347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Helvetica Neue"/>
                  <a:ea typeface="Helvetica Neue"/>
                  <a:cs typeface="Helvetica Neue"/>
                  <a:sym typeface="Helvetica Neue"/>
                </a:rPr>
                <a:t>1</a:t>
              </a:r>
              <a:r>
                <a:rPr baseline="30000" i="1" lang="en-US" sz="1800">
                  <a:solidFill>
                    <a:schemeClr val="lt1"/>
                  </a:solidFill>
                  <a:latin typeface="Helvetica Neue"/>
                  <a:ea typeface="Helvetica Neue"/>
                  <a:cs typeface="Helvetica Neue"/>
                  <a:sym typeface="Helvetica Neue"/>
                </a:rPr>
                <a:t>st</a:t>
              </a:r>
              <a:endParaRPr/>
            </a:p>
          </p:txBody>
        </p:sp>
      </p:grpSp>
      <p:grpSp>
        <p:nvGrpSpPr>
          <p:cNvPr id="580" name="Google Shape;580;p16"/>
          <p:cNvGrpSpPr/>
          <p:nvPr/>
        </p:nvGrpSpPr>
        <p:grpSpPr>
          <a:xfrm>
            <a:off x="1613908" y="3068524"/>
            <a:ext cx="1702972" cy="756944"/>
            <a:chOff x="1915692" y="2729206"/>
            <a:chExt cx="1702972" cy="756944"/>
          </a:xfrm>
        </p:grpSpPr>
        <p:grpSp>
          <p:nvGrpSpPr>
            <p:cNvPr id="581" name="Google Shape;581;p16"/>
            <p:cNvGrpSpPr/>
            <p:nvPr/>
          </p:nvGrpSpPr>
          <p:grpSpPr>
            <a:xfrm>
              <a:off x="1915692" y="2791273"/>
              <a:ext cx="1680331" cy="694877"/>
              <a:chOff x="-2049307" y="5150053"/>
              <a:chExt cx="1680331" cy="694877"/>
            </a:xfrm>
          </p:grpSpPr>
          <p:sp>
            <p:nvSpPr>
              <p:cNvPr id="582" name="Google Shape;582;p16"/>
              <p:cNvSpPr txBox="1"/>
              <p:nvPr/>
            </p:nvSpPr>
            <p:spPr>
              <a:xfrm>
                <a:off x="-2038301" y="5158021"/>
                <a:ext cx="1654697" cy="686909"/>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583" name="Google Shape;583;p16"/>
              <p:cNvSpPr txBox="1"/>
              <p:nvPr/>
            </p:nvSpPr>
            <p:spPr>
              <a:xfrm>
                <a:off x="-2049307" y="5150053"/>
                <a:ext cx="1680331" cy="6771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cap="small">
                    <a:solidFill>
                      <a:schemeClr val="lt1"/>
                    </a:solidFill>
                    <a:latin typeface="Gill Sans"/>
                    <a:ea typeface="Gill Sans"/>
                    <a:cs typeface="Gill Sans"/>
                    <a:sym typeface="Gill Sans"/>
                  </a:rPr>
                  <a:t>ttFlash</a:t>
                </a:r>
                <a:endParaRPr sz="2000" cap="small">
                  <a:solidFill>
                    <a:schemeClr val="lt1"/>
                  </a:solidFill>
                  <a:latin typeface="Gill Sans"/>
                  <a:ea typeface="Gill Sans"/>
                  <a:cs typeface="Gill Sans"/>
                  <a:sym typeface="Gill Sans"/>
                </a:endParaRPr>
              </a:p>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[FAST’17]</a:t>
                </a:r>
                <a:endParaRPr/>
              </a:p>
            </p:txBody>
          </p:sp>
        </p:grpSp>
        <p:sp>
          <p:nvSpPr>
            <p:cNvPr id="584" name="Google Shape;584;p16"/>
            <p:cNvSpPr txBox="1"/>
            <p:nvPr/>
          </p:nvSpPr>
          <p:spPr>
            <a:xfrm>
              <a:off x="3163090" y="2729206"/>
              <a:ext cx="45557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lt1"/>
                  </a:solidFill>
                  <a:latin typeface="Helvetica Neue"/>
                  <a:ea typeface="Helvetica Neue"/>
                  <a:cs typeface="Helvetica Neue"/>
                  <a:sym typeface="Helvetica Neue"/>
                </a:rPr>
                <a:t>2</a:t>
              </a:r>
              <a:r>
                <a:rPr baseline="30000" i="1" lang="en-US" sz="1600">
                  <a:solidFill>
                    <a:schemeClr val="lt1"/>
                  </a:solidFill>
                  <a:latin typeface="Helvetica Neue"/>
                  <a:ea typeface="Helvetica Neue"/>
                  <a:cs typeface="Helvetica Neue"/>
                  <a:sym typeface="Helvetica Neue"/>
                </a:rPr>
                <a:t>nd</a:t>
              </a:r>
              <a:endParaRPr/>
            </a:p>
          </p:txBody>
        </p:sp>
      </p:grpSp>
      <p:grpSp>
        <p:nvGrpSpPr>
          <p:cNvPr id="585" name="Google Shape;585;p16"/>
          <p:cNvGrpSpPr/>
          <p:nvPr/>
        </p:nvGrpSpPr>
        <p:grpSpPr>
          <a:xfrm>
            <a:off x="1633012" y="1011679"/>
            <a:ext cx="1719788" cy="873829"/>
            <a:chOff x="1821332" y="672361"/>
            <a:chExt cx="1719788" cy="873829"/>
          </a:xfrm>
        </p:grpSpPr>
        <p:grpSp>
          <p:nvGrpSpPr>
            <p:cNvPr id="586" name="Google Shape;586;p16"/>
            <p:cNvGrpSpPr/>
            <p:nvPr/>
          </p:nvGrpSpPr>
          <p:grpSpPr>
            <a:xfrm>
              <a:off x="1821332" y="742950"/>
              <a:ext cx="1646593" cy="803240"/>
              <a:chOff x="674927" y="1377868"/>
              <a:chExt cx="2195455" cy="1070985"/>
            </a:xfrm>
          </p:grpSpPr>
          <p:sp>
            <p:nvSpPr>
              <p:cNvPr id="587" name="Google Shape;587;p16"/>
              <p:cNvSpPr txBox="1"/>
              <p:nvPr/>
            </p:nvSpPr>
            <p:spPr>
              <a:xfrm>
                <a:off x="678628" y="1377868"/>
                <a:ext cx="2191754" cy="1070985"/>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588" name="Google Shape;588;p16"/>
              <p:cNvSpPr txBox="1"/>
              <p:nvPr/>
            </p:nvSpPr>
            <p:spPr>
              <a:xfrm>
                <a:off x="674927" y="1484333"/>
                <a:ext cx="2195455" cy="90280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MittOS</a:t>
                </a:r>
                <a:endParaRPr sz="1600">
                  <a:solidFill>
                    <a:schemeClr val="lt1"/>
                  </a:solidFill>
                  <a:latin typeface="Gill Sans"/>
                  <a:ea typeface="Gill Sans"/>
                  <a:cs typeface="Gill Sans"/>
                  <a:sym typeface="Gill Sans"/>
                </a:endParaRPr>
              </a:p>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[SOSP’17]</a:t>
                </a:r>
                <a:endParaRPr/>
              </a:p>
            </p:txBody>
          </p:sp>
        </p:grpSp>
        <p:sp>
          <p:nvSpPr>
            <p:cNvPr id="589" name="Google Shape;589;p16"/>
            <p:cNvSpPr txBox="1"/>
            <p:nvPr/>
          </p:nvSpPr>
          <p:spPr>
            <a:xfrm>
              <a:off x="3085546" y="672361"/>
              <a:ext cx="45557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lt1"/>
                  </a:solidFill>
                  <a:latin typeface="Helvetica Neue"/>
                  <a:ea typeface="Helvetica Neue"/>
                  <a:cs typeface="Helvetica Neue"/>
                  <a:sym typeface="Helvetica Neue"/>
                </a:rPr>
                <a:t>2</a:t>
              </a:r>
              <a:r>
                <a:rPr baseline="30000" i="1" lang="en-US" sz="1600">
                  <a:solidFill>
                    <a:schemeClr val="lt1"/>
                  </a:solidFill>
                  <a:latin typeface="Helvetica Neue"/>
                  <a:ea typeface="Helvetica Neue"/>
                  <a:cs typeface="Helvetica Neue"/>
                  <a:sym typeface="Helvetica Neue"/>
                </a:rPr>
                <a:t>nd</a:t>
              </a:r>
              <a:endParaRPr/>
            </a:p>
          </p:txBody>
        </p:sp>
      </p:grpSp>
      <p:sp>
        <p:nvSpPr>
          <p:cNvPr id="590" name="Google Shape;590;p16"/>
          <p:cNvSpPr txBox="1"/>
          <p:nvPr/>
        </p:nvSpPr>
        <p:spPr>
          <a:xfrm>
            <a:off x="1063781" y="93582"/>
            <a:ext cx="267547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Predictable Performance</a:t>
            </a:r>
            <a:endParaRPr/>
          </a:p>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a:t>
            </a:r>
            <a:r>
              <a:rPr i="1" lang="en-US" sz="1800">
                <a:solidFill>
                  <a:schemeClr val="dk1"/>
                </a:solidFill>
                <a:latin typeface="Gill Sans"/>
                <a:ea typeface="Gill Sans"/>
                <a:cs typeface="Gill Sans"/>
                <a:sym typeface="Gill Sans"/>
              </a:rPr>
              <a:t>OS/Interface/Hardware</a:t>
            </a:r>
            <a:r>
              <a:rPr lang="en-US" sz="1800">
                <a:solidFill>
                  <a:schemeClr val="dk1"/>
                </a:solidFill>
                <a:latin typeface="Gill Sans"/>
                <a:ea typeface="Gill Sans"/>
                <a:cs typeface="Gill Sans"/>
                <a:sym typeface="Gill Sans"/>
              </a:rPr>
              <a:t>)</a:t>
            </a:r>
            <a:endParaRPr sz="1800">
              <a:solidFill>
                <a:schemeClr val="dk1"/>
              </a:solidFill>
              <a:latin typeface="Gill Sans"/>
              <a:ea typeface="Gill Sans"/>
              <a:cs typeface="Gill Sans"/>
              <a:sym typeface="Gill Sans"/>
            </a:endParaRPr>
          </a:p>
        </p:txBody>
      </p:sp>
      <p:sp>
        <p:nvSpPr>
          <p:cNvPr id="591" name="Google Shape;591;p16"/>
          <p:cNvSpPr/>
          <p:nvPr/>
        </p:nvSpPr>
        <p:spPr>
          <a:xfrm>
            <a:off x="5257800" y="3924410"/>
            <a:ext cx="1102886" cy="35314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400">
                <a:solidFill>
                  <a:schemeClr val="dk1"/>
                </a:solidFill>
                <a:latin typeface="Gill Sans"/>
                <a:ea typeface="Gill Sans"/>
                <a:cs typeface="Gill Sans"/>
                <a:sym typeface="Gill Sans"/>
              </a:rPr>
              <a:t>CXL</a:t>
            </a:r>
            <a:endParaRPr/>
          </a:p>
        </p:txBody>
      </p:sp>
      <p:grpSp>
        <p:nvGrpSpPr>
          <p:cNvPr id="592" name="Google Shape;592;p16"/>
          <p:cNvGrpSpPr/>
          <p:nvPr/>
        </p:nvGrpSpPr>
        <p:grpSpPr>
          <a:xfrm>
            <a:off x="3437262" y="1996626"/>
            <a:ext cx="1798638" cy="1836924"/>
            <a:chOff x="3437262" y="1996626"/>
            <a:chExt cx="1798638" cy="1836924"/>
          </a:xfrm>
        </p:grpSpPr>
        <p:grpSp>
          <p:nvGrpSpPr>
            <p:cNvPr id="593" name="Google Shape;593;p16"/>
            <p:cNvGrpSpPr/>
            <p:nvPr/>
          </p:nvGrpSpPr>
          <p:grpSpPr>
            <a:xfrm>
              <a:off x="3437262" y="2058211"/>
              <a:ext cx="1798638" cy="1775339"/>
              <a:chOff x="2867500" y="2411589"/>
              <a:chExt cx="2398184" cy="2367117"/>
            </a:xfrm>
          </p:grpSpPr>
          <p:sp>
            <p:nvSpPr>
              <p:cNvPr id="594" name="Google Shape;594;p16"/>
              <p:cNvSpPr txBox="1"/>
              <p:nvPr/>
            </p:nvSpPr>
            <p:spPr>
              <a:xfrm>
                <a:off x="3161284" y="2411589"/>
                <a:ext cx="1869856" cy="2367117"/>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595" name="Google Shape;595;p16"/>
              <p:cNvSpPr txBox="1"/>
              <p:nvPr/>
            </p:nvSpPr>
            <p:spPr>
              <a:xfrm>
                <a:off x="2867500" y="3060638"/>
                <a:ext cx="2398184" cy="10259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LeapIO</a:t>
                </a:r>
                <a:endParaRPr sz="2400">
                  <a:solidFill>
                    <a:schemeClr val="lt1"/>
                  </a:solidFill>
                  <a:latin typeface="Gill Sans"/>
                  <a:ea typeface="Gill Sans"/>
                  <a:cs typeface="Gill Sans"/>
                  <a:sym typeface="Gill Sans"/>
                </a:endParaRPr>
              </a:p>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 [ASPLOS’20]</a:t>
                </a:r>
                <a:endParaRPr/>
              </a:p>
            </p:txBody>
          </p:sp>
        </p:grpSp>
        <p:sp>
          <p:nvSpPr>
            <p:cNvPr id="596" name="Google Shape;596;p16"/>
            <p:cNvSpPr txBox="1"/>
            <p:nvPr/>
          </p:nvSpPr>
          <p:spPr>
            <a:xfrm>
              <a:off x="4670666" y="1996626"/>
              <a:ext cx="4347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Helvetica Neue"/>
                  <a:ea typeface="Helvetica Neue"/>
                  <a:cs typeface="Helvetica Neue"/>
                  <a:sym typeface="Helvetica Neue"/>
                </a:rPr>
                <a:t>1</a:t>
              </a:r>
              <a:r>
                <a:rPr baseline="30000" i="1" lang="en-US" sz="1800">
                  <a:solidFill>
                    <a:schemeClr val="lt1"/>
                  </a:solidFill>
                  <a:latin typeface="Helvetica Neue"/>
                  <a:ea typeface="Helvetica Neue"/>
                  <a:cs typeface="Helvetica Neue"/>
                  <a:sym typeface="Helvetica Neue"/>
                </a:rPr>
                <a:t>st</a:t>
              </a:r>
              <a:endParaRPr/>
            </a:p>
          </p:txBody>
        </p:sp>
      </p:grpSp>
      <p:grpSp>
        <p:nvGrpSpPr>
          <p:cNvPr id="597" name="Google Shape;597;p16"/>
          <p:cNvGrpSpPr/>
          <p:nvPr/>
        </p:nvGrpSpPr>
        <p:grpSpPr>
          <a:xfrm>
            <a:off x="5105400" y="1995251"/>
            <a:ext cx="1402750" cy="1836924"/>
            <a:chOff x="3657600" y="1996626"/>
            <a:chExt cx="1539247" cy="1836924"/>
          </a:xfrm>
        </p:grpSpPr>
        <p:grpSp>
          <p:nvGrpSpPr>
            <p:cNvPr id="598" name="Google Shape;598;p16"/>
            <p:cNvGrpSpPr/>
            <p:nvPr/>
          </p:nvGrpSpPr>
          <p:grpSpPr>
            <a:xfrm>
              <a:off x="3657600" y="2058211"/>
              <a:ext cx="1539247" cy="1775339"/>
              <a:chOff x="3161283" y="2411589"/>
              <a:chExt cx="2052329" cy="2367117"/>
            </a:xfrm>
          </p:grpSpPr>
          <p:sp>
            <p:nvSpPr>
              <p:cNvPr id="599" name="Google Shape;599;p16"/>
              <p:cNvSpPr txBox="1"/>
              <p:nvPr/>
            </p:nvSpPr>
            <p:spPr>
              <a:xfrm>
                <a:off x="3161283" y="2411589"/>
                <a:ext cx="2025839" cy="2367117"/>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600" name="Google Shape;600;p16"/>
              <p:cNvSpPr txBox="1"/>
              <p:nvPr/>
            </p:nvSpPr>
            <p:spPr>
              <a:xfrm>
                <a:off x="3161283" y="3067302"/>
                <a:ext cx="2052329" cy="9438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MemDisagg</a:t>
                </a:r>
                <a:endParaRPr sz="1800">
                  <a:solidFill>
                    <a:schemeClr val="lt1"/>
                  </a:solidFill>
                  <a:latin typeface="Gill Sans"/>
                  <a:ea typeface="Gill Sans"/>
                  <a:cs typeface="Gill Sans"/>
                  <a:sym typeface="Gill Sans"/>
                </a:endParaRPr>
              </a:p>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[InSub’22]</a:t>
                </a:r>
                <a:endParaRPr/>
              </a:p>
            </p:txBody>
          </p:sp>
        </p:grpSp>
        <p:sp>
          <p:nvSpPr>
            <p:cNvPr id="601" name="Google Shape;601;p16"/>
            <p:cNvSpPr txBox="1"/>
            <p:nvPr/>
          </p:nvSpPr>
          <p:spPr>
            <a:xfrm>
              <a:off x="4762113" y="1996626"/>
              <a:ext cx="4347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Helvetica Neue"/>
                  <a:ea typeface="Helvetica Neue"/>
                  <a:cs typeface="Helvetica Neue"/>
                  <a:sym typeface="Helvetica Neue"/>
                </a:rPr>
                <a:t>1</a:t>
              </a:r>
              <a:r>
                <a:rPr baseline="30000" i="1" lang="en-US" sz="1800">
                  <a:solidFill>
                    <a:schemeClr val="lt1"/>
                  </a:solidFill>
                  <a:latin typeface="Helvetica Neue"/>
                  <a:ea typeface="Helvetica Neue"/>
                  <a:cs typeface="Helvetica Neue"/>
                  <a:sym typeface="Helvetica Neue"/>
                </a:rPr>
                <a:t>st</a:t>
              </a:r>
              <a:endParaRPr/>
            </a:p>
          </p:txBody>
        </p:sp>
      </p:grpSp>
      <p:sp>
        <p:nvSpPr>
          <p:cNvPr id="602" name="Google Shape;602;p16"/>
          <p:cNvSpPr/>
          <p:nvPr/>
        </p:nvSpPr>
        <p:spPr>
          <a:xfrm>
            <a:off x="3868166" y="89607"/>
            <a:ext cx="2380234"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Cost-Efficiency</a:t>
            </a:r>
            <a:endParaRPr/>
          </a:p>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a:t>
            </a:r>
            <a:r>
              <a:rPr i="1" lang="en-US" sz="1800">
                <a:solidFill>
                  <a:schemeClr val="dk1"/>
                </a:solidFill>
                <a:latin typeface="Gill Sans"/>
                <a:ea typeface="Gill Sans"/>
                <a:cs typeface="Gill Sans"/>
                <a:sym typeface="Gill Sans"/>
              </a:rPr>
              <a:t>Hypervisor/Hardware</a:t>
            </a:r>
            <a:r>
              <a:rPr lang="en-US" sz="1800">
                <a:solidFill>
                  <a:schemeClr val="dk1"/>
                </a:solidFill>
                <a:latin typeface="Gill Sans"/>
                <a:ea typeface="Gill Sans"/>
                <a:cs typeface="Gill Sans"/>
                <a:sym typeface="Gill Sans"/>
              </a:rPr>
              <a:t>)</a:t>
            </a:r>
            <a:endParaRPr/>
          </a:p>
        </p:txBody>
      </p:sp>
      <p:sp>
        <p:nvSpPr>
          <p:cNvPr id="603" name="Google Shape;603;p16"/>
          <p:cNvSpPr txBox="1"/>
          <p:nvPr/>
        </p:nvSpPr>
        <p:spPr>
          <a:xfrm>
            <a:off x="1613908" y="1936543"/>
            <a:ext cx="1678213" cy="1131979"/>
          </a:xfrm>
          <a:prstGeom prst="rect">
            <a:avLst/>
          </a:prstGeom>
          <a:solidFill>
            <a:srgbClr val="FF0000">
              <a:alpha val="26666"/>
            </a:srgbClr>
          </a:solidFill>
          <a:ln cap="flat" cmpd="sng" w="28575">
            <a:solidFill>
              <a:srgbClr val="FF0000"/>
            </a:solidFill>
            <a:prstDash val="solid"/>
            <a:round/>
            <a:headEnd len="sm" w="sm" type="none"/>
            <a:tailEnd len="sm" w="sm" type="none"/>
          </a:ln>
        </p:spPr>
        <p:txBody>
          <a:bodyPr anchorCtr="0" anchor="t" bIns="0" lIns="91425" spcFirstLastPara="1" rIns="91425" wrap="square" tIns="0">
            <a:noAutofit/>
          </a:bodyPr>
          <a:lstStyle/>
          <a:p>
            <a:pPr indent="0" lvl="0" marL="0" marR="0" rtl="0" algn="ctr">
              <a:spcBef>
                <a:spcPts val="0"/>
              </a:spcBef>
              <a:spcAft>
                <a:spcPts val="0"/>
              </a:spcAft>
              <a:buNone/>
            </a:pPr>
            <a:r>
              <a:t/>
            </a:r>
            <a:endParaRPr sz="2400">
              <a:solidFill>
                <a:srgbClr val="FF0000"/>
              </a:solidFill>
              <a:latin typeface="Gill Sans"/>
              <a:ea typeface="Gill Sans"/>
              <a:cs typeface="Gill Sans"/>
              <a:sym typeface="Gill Sans"/>
            </a:endParaRPr>
          </a:p>
        </p:txBody>
      </p:sp>
      <p:sp>
        <p:nvSpPr>
          <p:cNvPr id="604" name="Google Shape;604;p16"/>
          <p:cNvSpPr txBox="1"/>
          <p:nvPr/>
        </p:nvSpPr>
        <p:spPr>
          <a:xfrm>
            <a:off x="3649483" y="2048254"/>
            <a:ext cx="1415421" cy="1776617"/>
          </a:xfrm>
          <a:prstGeom prst="rect">
            <a:avLst/>
          </a:prstGeom>
          <a:solidFill>
            <a:srgbClr val="FF0000">
              <a:alpha val="26666"/>
            </a:srgbClr>
          </a:solidFill>
          <a:ln cap="flat" cmpd="sng" w="28575">
            <a:solidFill>
              <a:srgbClr val="FF0000"/>
            </a:solidFill>
            <a:prstDash val="solid"/>
            <a:round/>
            <a:headEnd len="sm" w="sm" type="none"/>
            <a:tailEnd len="sm" w="sm" type="none"/>
          </a:ln>
        </p:spPr>
        <p:txBody>
          <a:bodyPr anchorCtr="0" anchor="t" bIns="0" lIns="91425" spcFirstLastPara="1" rIns="91425" wrap="square" tIns="0">
            <a:noAutofit/>
          </a:bodyPr>
          <a:lstStyle/>
          <a:p>
            <a:pPr indent="0" lvl="0" marL="0" marR="0" rtl="0" algn="ctr">
              <a:spcBef>
                <a:spcPts val="0"/>
              </a:spcBef>
              <a:spcAft>
                <a:spcPts val="0"/>
              </a:spcAft>
              <a:buNone/>
            </a:pPr>
            <a:r>
              <a:t/>
            </a:r>
            <a:endParaRPr sz="2400">
              <a:solidFill>
                <a:srgbClr val="FF0000"/>
              </a:solidFill>
              <a:latin typeface="Gill Sans"/>
              <a:ea typeface="Gill Sans"/>
              <a:cs typeface="Gill Sans"/>
              <a:sym typeface="Gill Sans"/>
            </a:endParaRPr>
          </a:p>
        </p:txBody>
      </p:sp>
      <p:grpSp>
        <p:nvGrpSpPr>
          <p:cNvPr id="605" name="Google Shape;605;p16"/>
          <p:cNvGrpSpPr/>
          <p:nvPr/>
        </p:nvGrpSpPr>
        <p:grpSpPr>
          <a:xfrm>
            <a:off x="3160516" y="666750"/>
            <a:ext cx="1571579" cy="1470388"/>
            <a:chOff x="3241876" y="865325"/>
            <a:chExt cx="1571579" cy="1470388"/>
          </a:xfrm>
        </p:grpSpPr>
        <p:sp>
          <p:nvSpPr>
            <p:cNvPr id="606" name="Google Shape;606;p16"/>
            <p:cNvSpPr/>
            <p:nvPr/>
          </p:nvSpPr>
          <p:spPr>
            <a:xfrm rot="2648485">
              <a:off x="3439305" y="1484269"/>
              <a:ext cx="450929" cy="749808"/>
            </a:xfrm>
            <a:prstGeom prst="downArrow">
              <a:avLst>
                <a:gd fmla="val 50000" name="adj1"/>
                <a:gd fmla="val 50000" name="adj2"/>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607" name="Google Shape;607;p16"/>
            <p:cNvSpPr txBox="1"/>
            <p:nvPr/>
          </p:nvSpPr>
          <p:spPr>
            <a:xfrm>
              <a:off x="3498133" y="865325"/>
              <a:ext cx="12314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600">
                  <a:solidFill>
                    <a:srgbClr val="FF0000"/>
                  </a:solidFill>
                  <a:latin typeface="Gill Sans"/>
                  <a:ea typeface="Gill Sans"/>
                  <a:cs typeface="Gill Sans"/>
                  <a:sym typeface="Gill Sans"/>
                </a:rPr>
                <a:t>Focus</a:t>
              </a:r>
              <a:endParaRPr/>
            </a:p>
          </p:txBody>
        </p:sp>
        <p:sp>
          <p:nvSpPr>
            <p:cNvPr id="608" name="Google Shape;608;p16"/>
            <p:cNvSpPr/>
            <p:nvPr/>
          </p:nvSpPr>
          <p:spPr>
            <a:xfrm rot="-2590286">
              <a:off x="4148566" y="1486401"/>
              <a:ext cx="450929" cy="803850"/>
            </a:xfrm>
            <a:prstGeom prst="downArrow">
              <a:avLst>
                <a:gd fmla="val 50000" name="adj1"/>
                <a:gd fmla="val 50000" name="adj2"/>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Narrow"/>
                <a:ea typeface="Arial Narrow"/>
                <a:cs typeface="Arial Narrow"/>
                <a:sym typeface="Arial Narrow"/>
              </a:endParaRPr>
            </a:p>
          </p:txBody>
        </p:sp>
      </p:grpSp>
      <p:sp>
        <p:nvSpPr>
          <p:cNvPr id="609" name="Google Shape;609;p16"/>
          <p:cNvSpPr/>
          <p:nvPr/>
        </p:nvSpPr>
        <p:spPr>
          <a:xfrm rot="-4702770">
            <a:off x="4961402" y="626525"/>
            <a:ext cx="450929" cy="1719455"/>
          </a:xfrm>
          <a:prstGeom prst="downArrow">
            <a:avLst>
              <a:gd fmla="val 50000" name="adj1"/>
              <a:gd fmla="val 50000" name="adj2"/>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Narrow"/>
              <a:ea typeface="Arial Narrow"/>
              <a:cs typeface="Arial Narrow"/>
              <a:sym typeface="Arial Narr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7"/>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Gill Sans"/>
              <a:buNone/>
            </a:pPr>
            <a:r>
              <a:t/>
            </a:r>
            <a:endParaRPr sz="3200"/>
          </a:p>
        </p:txBody>
      </p:sp>
      <p:sp>
        <p:nvSpPr>
          <p:cNvPr id="616" name="Google Shape;616;p17"/>
          <p:cNvSpPr/>
          <p:nvPr/>
        </p:nvSpPr>
        <p:spPr>
          <a:xfrm>
            <a:off x="327413" y="811303"/>
            <a:ext cx="5920987" cy="823675"/>
          </a:xfrm>
          <a:prstGeom prst="roundRect">
            <a:avLst>
              <a:gd fmla="val 10000" name="adj"/>
            </a:avLst>
          </a:pr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Badge 1 with solid fill" id="617" name="Google Shape;617;p17"/>
          <p:cNvSpPr/>
          <p:nvPr/>
        </p:nvSpPr>
        <p:spPr>
          <a:xfrm>
            <a:off x="576574" y="996630"/>
            <a:ext cx="453464" cy="453021"/>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7"/>
          <p:cNvSpPr/>
          <p:nvPr/>
        </p:nvSpPr>
        <p:spPr>
          <a:xfrm>
            <a:off x="1279201" y="811303"/>
            <a:ext cx="4940370" cy="823675"/>
          </a:xfrm>
          <a:custGeom>
            <a:rect b="b" l="l" r="r" t="t"/>
            <a:pathLst>
              <a:path extrusionOk="0" h="875155" w="4940370">
                <a:moveTo>
                  <a:pt x="0" y="0"/>
                </a:moveTo>
                <a:lnTo>
                  <a:pt x="4940370" y="0"/>
                </a:lnTo>
                <a:lnTo>
                  <a:pt x="4940370" y="875155"/>
                </a:lnTo>
                <a:lnTo>
                  <a:pt x="0" y="875155"/>
                </a:lnTo>
                <a:lnTo>
                  <a:pt x="0" y="0"/>
                </a:lnTo>
                <a:close/>
              </a:path>
            </a:pathLst>
          </a:custGeom>
          <a:noFill/>
          <a:ln>
            <a:noFill/>
          </a:ln>
        </p:spPr>
        <p:txBody>
          <a:bodyPr anchorCtr="0" anchor="ctr" bIns="92600" lIns="92600" spcFirstLastPara="1" rIns="92600" wrap="square" tIns="92600">
            <a:noAutofit/>
          </a:bodyPr>
          <a:lstStyle/>
          <a:p>
            <a:pPr indent="0" lvl="0" marL="0" marR="0" rtl="0" algn="l">
              <a:lnSpc>
                <a:spcPct val="100000"/>
              </a:lnSpc>
              <a:spcBef>
                <a:spcPts val="0"/>
              </a:spcBef>
              <a:spcAft>
                <a:spcPts val="0"/>
              </a:spcAft>
              <a:buClr>
                <a:schemeClr val="dk1"/>
              </a:buClr>
              <a:buSzPts val="2400"/>
              <a:buFont typeface="Gill Sans"/>
              <a:buNone/>
            </a:pPr>
            <a:r>
              <a:rPr b="1" i="0" lang="en-US" sz="2400">
                <a:solidFill>
                  <a:schemeClr val="dk1"/>
                </a:solidFill>
                <a:latin typeface="Gill Sans"/>
                <a:ea typeface="Gill Sans"/>
                <a:cs typeface="Gill Sans"/>
                <a:sym typeface="Gill Sans"/>
              </a:rPr>
              <a:t>Research Overview</a:t>
            </a:r>
            <a:endParaRPr/>
          </a:p>
        </p:txBody>
      </p:sp>
      <p:sp>
        <p:nvSpPr>
          <p:cNvPr id="619" name="Google Shape;619;p17"/>
          <p:cNvSpPr/>
          <p:nvPr/>
        </p:nvSpPr>
        <p:spPr>
          <a:xfrm>
            <a:off x="327413" y="1905247"/>
            <a:ext cx="5920987" cy="823675"/>
          </a:xfrm>
          <a:prstGeom prst="roundRect">
            <a:avLst>
              <a:gd fmla="val 10000" name="adj"/>
            </a:avLst>
          </a:prstGeom>
          <a:solidFill>
            <a:srgbClr val="009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Badge with solid fill" id="620" name="Google Shape;620;p17"/>
          <p:cNvSpPr/>
          <p:nvPr/>
        </p:nvSpPr>
        <p:spPr>
          <a:xfrm>
            <a:off x="576574" y="2090574"/>
            <a:ext cx="453464" cy="453021"/>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7"/>
          <p:cNvSpPr/>
          <p:nvPr/>
        </p:nvSpPr>
        <p:spPr>
          <a:xfrm>
            <a:off x="1279201" y="1905247"/>
            <a:ext cx="4940370" cy="823675"/>
          </a:xfrm>
          <a:custGeom>
            <a:rect b="b" l="l" r="r" t="t"/>
            <a:pathLst>
              <a:path extrusionOk="0" h="875155" w="4940370">
                <a:moveTo>
                  <a:pt x="0" y="0"/>
                </a:moveTo>
                <a:lnTo>
                  <a:pt x="4940370" y="0"/>
                </a:lnTo>
                <a:lnTo>
                  <a:pt x="4940370" y="875155"/>
                </a:lnTo>
                <a:lnTo>
                  <a:pt x="0" y="875155"/>
                </a:lnTo>
                <a:lnTo>
                  <a:pt x="0" y="0"/>
                </a:lnTo>
                <a:close/>
              </a:path>
            </a:pathLst>
          </a:custGeom>
          <a:noFill/>
          <a:ln>
            <a:noFill/>
          </a:ln>
        </p:spPr>
        <p:txBody>
          <a:bodyPr anchorCtr="0" anchor="ctr" bIns="92600" lIns="92600" spcFirstLastPara="1" rIns="92600" wrap="square" tIns="92600">
            <a:noAutofit/>
          </a:bodyPr>
          <a:lstStyle/>
          <a:p>
            <a:pPr indent="0" lvl="0" marL="0" marR="0" rtl="0" algn="l">
              <a:lnSpc>
                <a:spcPct val="100000"/>
              </a:lnSpc>
              <a:spcBef>
                <a:spcPts val="0"/>
              </a:spcBef>
              <a:spcAft>
                <a:spcPts val="0"/>
              </a:spcAft>
              <a:buClr>
                <a:schemeClr val="lt1"/>
              </a:buClr>
              <a:buSzPts val="2400"/>
              <a:buFont typeface="Gill Sans"/>
              <a:buNone/>
            </a:pPr>
            <a:r>
              <a:rPr b="1" i="0" lang="en-US" sz="2400">
                <a:solidFill>
                  <a:schemeClr val="lt1"/>
                </a:solidFill>
                <a:latin typeface="Gill Sans"/>
                <a:ea typeface="Gill Sans"/>
                <a:cs typeface="Gill Sans"/>
                <a:sym typeface="Gill Sans"/>
              </a:rPr>
              <a:t>IODA: Host/SSD Co-design for Predictable Storage Stack</a:t>
            </a:r>
            <a:endParaRPr/>
          </a:p>
        </p:txBody>
      </p:sp>
      <p:sp>
        <p:nvSpPr>
          <p:cNvPr id="622" name="Google Shape;622;p17"/>
          <p:cNvSpPr/>
          <p:nvPr/>
        </p:nvSpPr>
        <p:spPr>
          <a:xfrm>
            <a:off x="327413" y="2999191"/>
            <a:ext cx="5920987" cy="823675"/>
          </a:xfrm>
          <a:prstGeom prst="roundRect">
            <a:avLst>
              <a:gd fmla="val 10000" name="adj"/>
            </a:avLst>
          </a:prstGeom>
          <a:solidFill>
            <a:srgbClr val="CBC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Badge 3 with solid fill" id="623" name="Google Shape;623;p17"/>
          <p:cNvSpPr/>
          <p:nvPr/>
        </p:nvSpPr>
        <p:spPr>
          <a:xfrm>
            <a:off x="576574" y="3184518"/>
            <a:ext cx="453464" cy="453021"/>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7"/>
          <p:cNvSpPr/>
          <p:nvPr/>
        </p:nvSpPr>
        <p:spPr>
          <a:xfrm>
            <a:off x="1279201" y="2999191"/>
            <a:ext cx="4940370" cy="823675"/>
          </a:xfrm>
          <a:custGeom>
            <a:rect b="b" l="l" r="r" t="t"/>
            <a:pathLst>
              <a:path extrusionOk="0" h="875155" w="4940370">
                <a:moveTo>
                  <a:pt x="0" y="0"/>
                </a:moveTo>
                <a:lnTo>
                  <a:pt x="4940370" y="0"/>
                </a:lnTo>
                <a:lnTo>
                  <a:pt x="4940370" y="875155"/>
                </a:lnTo>
                <a:lnTo>
                  <a:pt x="0" y="875155"/>
                </a:lnTo>
                <a:lnTo>
                  <a:pt x="0" y="0"/>
                </a:lnTo>
                <a:close/>
              </a:path>
            </a:pathLst>
          </a:custGeom>
          <a:noFill/>
          <a:ln>
            <a:noFill/>
          </a:ln>
        </p:spPr>
        <p:txBody>
          <a:bodyPr anchorCtr="0" anchor="ctr" bIns="92600" lIns="92600" spcFirstLastPara="1" rIns="92600" wrap="square" tIns="92600">
            <a:noAutofit/>
          </a:bodyPr>
          <a:lstStyle/>
          <a:p>
            <a:pPr indent="0" lvl="0" marL="0" marR="0" rtl="0" algn="l">
              <a:lnSpc>
                <a:spcPct val="100000"/>
              </a:lnSpc>
              <a:spcBef>
                <a:spcPts val="0"/>
              </a:spcBef>
              <a:spcAft>
                <a:spcPts val="0"/>
              </a:spcAft>
              <a:buClr>
                <a:schemeClr val="dk1"/>
              </a:buClr>
              <a:buSzPts val="2400"/>
              <a:buFont typeface="Gill Sans"/>
              <a:buNone/>
            </a:pPr>
            <a:r>
              <a:rPr b="1" i="0" lang="en-US" sz="2400">
                <a:solidFill>
                  <a:schemeClr val="dk1"/>
                </a:solidFill>
                <a:latin typeface="Gill Sans"/>
                <a:ea typeface="Gill Sans"/>
                <a:cs typeface="Gill Sans"/>
                <a:sym typeface="Gill Sans"/>
              </a:rPr>
              <a:t>LeapIO: Host/ARM Co-design for Cost-Efficient Storage Stack</a:t>
            </a:r>
            <a:endParaRPr/>
          </a:p>
        </p:txBody>
      </p:sp>
      <p:sp>
        <p:nvSpPr>
          <p:cNvPr id="625" name="Google Shape;625;p17"/>
          <p:cNvSpPr/>
          <p:nvPr/>
        </p:nvSpPr>
        <p:spPr>
          <a:xfrm>
            <a:off x="327413" y="4093135"/>
            <a:ext cx="5920987" cy="823675"/>
          </a:xfrm>
          <a:prstGeom prst="roundRect">
            <a:avLst>
              <a:gd fmla="val 10000" name="adj"/>
            </a:avLst>
          </a:prstGeom>
          <a:solidFill>
            <a:srgbClr val="CBC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Badge 4 with solid fill" id="626" name="Google Shape;626;p17"/>
          <p:cNvSpPr/>
          <p:nvPr/>
        </p:nvSpPr>
        <p:spPr>
          <a:xfrm>
            <a:off x="576574" y="4278462"/>
            <a:ext cx="453464" cy="453021"/>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7"/>
          <p:cNvSpPr/>
          <p:nvPr/>
        </p:nvSpPr>
        <p:spPr>
          <a:xfrm>
            <a:off x="1279201" y="4093135"/>
            <a:ext cx="4940370" cy="875155"/>
          </a:xfrm>
          <a:custGeom>
            <a:rect b="b" l="l" r="r" t="t"/>
            <a:pathLst>
              <a:path extrusionOk="0" h="875155" w="4940370">
                <a:moveTo>
                  <a:pt x="0" y="0"/>
                </a:moveTo>
                <a:lnTo>
                  <a:pt x="4940370" y="0"/>
                </a:lnTo>
                <a:lnTo>
                  <a:pt x="4940370" y="875155"/>
                </a:lnTo>
                <a:lnTo>
                  <a:pt x="0" y="875155"/>
                </a:lnTo>
                <a:lnTo>
                  <a:pt x="0" y="0"/>
                </a:lnTo>
                <a:close/>
              </a:path>
            </a:pathLst>
          </a:custGeom>
          <a:noFill/>
          <a:ln>
            <a:noFill/>
          </a:ln>
        </p:spPr>
        <p:txBody>
          <a:bodyPr anchorCtr="0" anchor="ctr" bIns="92600" lIns="92600" spcFirstLastPara="1" rIns="92600" wrap="square" tIns="92600">
            <a:noAutofit/>
          </a:bodyPr>
          <a:lstStyle/>
          <a:p>
            <a:pPr indent="0" lvl="0" marL="0" marR="0" rtl="0" algn="l">
              <a:lnSpc>
                <a:spcPct val="100000"/>
              </a:lnSpc>
              <a:spcBef>
                <a:spcPts val="0"/>
              </a:spcBef>
              <a:spcAft>
                <a:spcPts val="0"/>
              </a:spcAft>
              <a:buClr>
                <a:schemeClr val="dk1"/>
              </a:buClr>
              <a:buSzPts val="2400"/>
              <a:buFont typeface="Gill Sans"/>
              <a:buNone/>
            </a:pPr>
            <a:r>
              <a:rPr b="1" i="0" lang="en-US" sz="2400">
                <a:solidFill>
                  <a:schemeClr val="dk1"/>
                </a:solidFill>
                <a:latin typeface="Gill Sans"/>
                <a:ea typeface="Gill Sans"/>
                <a:cs typeface="Gill Sans"/>
                <a:sym typeface="Gill Sans"/>
              </a:rPr>
              <a:t>Future Work</a:t>
            </a:r>
            <a:endParaRPr/>
          </a:p>
        </p:txBody>
      </p:sp>
      <p:sp>
        <p:nvSpPr>
          <p:cNvPr id="628" name="Google Shape;628;p17"/>
          <p:cNvSpPr/>
          <p:nvPr/>
        </p:nvSpPr>
        <p:spPr>
          <a:xfrm>
            <a:off x="6324601" y="1733550"/>
            <a:ext cx="1750188" cy="1219199"/>
          </a:xfrm>
          <a:prstGeom prst="leftArrow">
            <a:avLst>
              <a:gd fmla="val 50000" name="adj1"/>
              <a:gd fmla="val 50000" name="adj2"/>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629" name="Google Shape;629;p17"/>
          <p:cNvSpPr txBox="1"/>
          <p:nvPr/>
        </p:nvSpPr>
        <p:spPr>
          <a:xfrm>
            <a:off x="6524364" y="2078971"/>
            <a:ext cx="155042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Gill Sans"/>
                <a:ea typeface="Gill Sans"/>
                <a:cs typeface="Gill Sans"/>
                <a:sym typeface="Gill Sans"/>
              </a:rPr>
              <a:t>SOSP’21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cxnSp>
        <p:nvCxnSpPr>
          <p:cNvPr id="635" name="Google Shape;635;p18"/>
          <p:cNvCxnSpPr/>
          <p:nvPr/>
        </p:nvCxnSpPr>
        <p:spPr>
          <a:xfrm rot="10800000">
            <a:off x="2971800" y="590550"/>
            <a:ext cx="0" cy="4267200"/>
          </a:xfrm>
          <a:prstGeom prst="straightConnector1">
            <a:avLst/>
          </a:prstGeom>
          <a:noFill/>
          <a:ln cap="flat" cmpd="sng" w="50800">
            <a:solidFill>
              <a:srgbClr val="7F7F7F"/>
            </a:solidFill>
            <a:prstDash val="dash"/>
            <a:round/>
            <a:headEnd len="sm" w="sm" type="none"/>
            <a:tailEnd len="sm" w="sm" type="none"/>
          </a:ln>
        </p:spPr>
      </p:cxnSp>
      <p:grpSp>
        <p:nvGrpSpPr>
          <p:cNvPr id="636" name="Google Shape;636;p18"/>
          <p:cNvGrpSpPr/>
          <p:nvPr/>
        </p:nvGrpSpPr>
        <p:grpSpPr>
          <a:xfrm>
            <a:off x="457200" y="514350"/>
            <a:ext cx="7949208" cy="3565876"/>
            <a:chOff x="457200" y="514350"/>
            <a:chExt cx="7949208" cy="3565876"/>
          </a:xfrm>
        </p:grpSpPr>
        <p:sp>
          <p:nvSpPr>
            <p:cNvPr id="637" name="Google Shape;637;p18"/>
            <p:cNvSpPr/>
            <p:nvPr/>
          </p:nvSpPr>
          <p:spPr>
            <a:xfrm>
              <a:off x="3657600" y="1132775"/>
              <a:ext cx="4748808" cy="2947451"/>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638" name="Google Shape;638;p18"/>
            <p:cNvSpPr/>
            <p:nvPr/>
          </p:nvSpPr>
          <p:spPr>
            <a:xfrm>
              <a:off x="457200" y="1132775"/>
              <a:ext cx="1828800" cy="2947451"/>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639" name="Google Shape;639;p18"/>
            <p:cNvSpPr/>
            <p:nvPr/>
          </p:nvSpPr>
          <p:spPr>
            <a:xfrm>
              <a:off x="2283070" y="2401077"/>
              <a:ext cx="1363290" cy="738488"/>
            </a:xfrm>
            <a:prstGeom prst="leftRightArrow">
              <a:avLst>
                <a:gd fmla="val 50000" name="adj1"/>
                <a:gd fmla="val 50000" name="adj2"/>
              </a:avLst>
            </a:prstGeom>
            <a:solidFill>
              <a:schemeClr val="dk1"/>
            </a:solidFill>
            <a:ln cap="flat" cmpd="sng" w="107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Helvetica Neue"/>
                  <a:ea typeface="Helvetica Neue"/>
                  <a:cs typeface="Helvetica Neue"/>
                  <a:sym typeface="Helvetica Neue"/>
                </a:rPr>
                <a:t>PCIe</a:t>
              </a:r>
              <a:endParaRPr/>
            </a:p>
          </p:txBody>
        </p:sp>
        <p:sp>
          <p:nvSpPr>
            <p:cNvPr id="640" name="Google Shape;640;p18"/>
            <p:cNvSpPr txBox="1"/>
            <p:nvPr/>
          </p:nvSpPr>
          <p:spPr>
            <a:xfrm>
              <a:off x="1090033" y="526144"/>
              <a:ext cx="82266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dk1"/>
                  </a:solidFill>
                  <a:latin typeface="Gill Sans"/>
                  <a:ea typeface="Gill Sans"/>
                  <a:cs typeface="Gill Sans"/>
                  <a:sym typeface="Gill Sans"/>
                </a:rPr>
                <a:t>Host</a:t>
              </a:r>
              <a:endParaRPr i="1" sz="1800">
                <a:solidFill>
                  <a:schemeClr val="dk1"/>
                </a:solidFill>
                <a:latin typeface="Gill Sans"/>
                <a:ea typeface="Gill Sans"/>
                <a:cs typeface="Gill Sans"/>
                <a:sym typeface="Gill Sans"/>
              </a:endParaRPr>
            </a:p>
          </p:txBody>
        </p:sp>
        <p:sp>
          <p:nvSpPr>
            <p:cNvPr id="641" name="Google Shape;641;p18"/>
            <p:cNvSpPr txBox="1"/>
            <p:nvPr/>
          </p:nvSpPr>
          <p:spPr>
            <a:xfrm>
              <a:off x="5715000" y="514350"/>
              <a:ext cx="75052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dk1"/>
                  </a:solidFill>
                  <a:latin typeface="Gill Sans"/>
                  <a:ea typeface="Gill Sans"/>
                  <a:cs typeface="Gill Sans"/>
                  <a:sym typeface="Gill Sans"/>
                </a:rPr>
                <a:t>SSD</a:t>
              </a:r>
              <a:endParaRPr i="1" sz="1800">
                <a:solidFill>
                  <a:schemeClr val="dk1"/>
                </a:solidFill>
                <a:latin typeface="Gill Sans"/>
                <a:ea typeface="Gill Sans"/>
                <a:cs typeface="Gill Sans"/>
                <a:sym typeface="Gill Sans"/>
              </a:endParaRPr>
            </a:p>
          </p:txBody>
        </p:sp>
      </p:grpSp>
      <p:sp>
        <p:nvSpPr>
          <p:cNvPr id="642" name="Google Shape;642;p18"/>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Unpredictability in SSDs</a:t>
            </a:r>
            <a:endParaRPr/>
          </a:p>
        </p:txBody>
      </p:sp>
      <p:cxnSp>
        <p:nvCxnSpPr>
          <p:cNvPr id="643" name="Google Shape;643;p18"/>
          <p:cNvCxnSpPr/>
          <p:nvPr/>
        </p:nvCxnSpPr>
        <p:spPr>
          <a:xfrm>
            <a:off x="2819400" y="5399412"/>
            <a:ext cx="1371600" cy="0"/>
          </a:xfrm>
          <a:prstGeom prst="straightConnector1">
            <a:avLst/>
          </a:prstGeom>
          <a:noFill/>
          <a:ln cap="flat" cmpd="sng" w="38100">
            <a:solidFill>
              <a:schemeClr val="dk1"/>
            </a:solidFill>
            <a:prstDash val="solid"/>
            <a:round/>
            <a:headEnd len="sm" w="sm" type="none"/>
            <a:tailEnd len="sm" w="sm" type="none"/>
          </a:ln>
        </p:spPr>
      </p:cxnSp>
      <p:cxnSp>
        <p:nvCxnSpPr>
          <p:cNvPr id="644" name="Google Shape;644;p18"/>
          <p:cNvCxnSpPr/>
          <p:nvPr/>
        </p:nvCxnSpPr>
        <p:spPr>
          <a:xfrm>
            <a:off x="2819400" y="5540618"/>
            <a:ext cx="1371600" cy="0"/>
          </a:xfrm>
          <a:prstGeom prst="straightConnector1">
            <a:avLst/>
          </a:prstGeom>
          <a:noFill/>
          <a:ln cap="flat" cmpd="sng" w="38100">
            <a:solidFill>
              <a:schemeClr val="dk1"/>
            </a:solidFill>
            <a:prstDash val="solid"/>
            <a:round/>
            <a:headEnd len="sm" w="sm" type="none"/>
            <a:tailEnd len="sm" w="sm" type="none"/>
          </a:ln>
        </p:spPr>
      </p:cxnSp>
      <p:grpSp>
        <p:nvGrpSpPr>
          <p:cNvPr id="645" name="Google Shape;645;p18"/>
          <p:cNvGrpSpPr/>
          <p:nvPr/>
        </p:nvGrpSpPr>
        <p:grpSpPr>
          <a:xfrm>
            <a:off x="-942076" y="5371899"/>
            <a:ext cx="685800" cy="441516"/>
            <a:chOff x="4875914" y="1276350"/>
            <a:chExt cx="685800" cy="441516"/>
          </a:xfrm>
        </p:grpSpPr>
        <p:sp>
          <p:nvSpPr>
            <p:cNvPr id="646" name="Google Shape;646;p18"/>
            <p:cNvSpPr/>
            <p:nvPr/>
          </p:nvSpPr>
          <p:spPr>
            <a:xfrm>
              <a:off x="4875914" y="1276350"/>
              <a:ext cx="685800" cy="304800"/>
            </a:xfrm>
            <a:prstGeom prst="rect">
              <a:avLst/>
            </a:prstGeom>
            <a:no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Gill Sans"/>
                  <a:ea typeface="Gill Sans"/>
                  <a:cs typeface="Gill Sans"/>
                  <a:sym typeface="Gill Sans"/>
                </a:rPr>
                <a:t>Flash</a:t>
              </a:r>
              <a:endParaRPr/>
            </a:p>
          </p:txBody>
        </p:sp>
        <p:cxnSp>
          <p:nvCxnSpPr>
            <p:cNvPr id="647" name="Google Shape;647;p18"/>
            <p:cNvCxnSpPr/>
            <p:nvPr/>
          </p:nvCxnSpPr>
          <p:spPr>
            <a:xfrm rot="10800000">
              <a:off x="5197549" y="1580706"/>
              <a:ext cx="0" cy="137160"/>
            </a:xfrm>
            <a:prstGeom prst="straightConnector1">
              <a:avLst/>
            </a:prstGeom>
            <a:noFill/>
            <a:ln cap="flat" cmpd="sng" w="9525">
              <a:solidFill>
                <a:schemeClr val="dk1"/>
              </a:solidFill>
              <a:prstDash val="solid"/>
              <a:round/>
              <a:headEnd len="sm" w="sm" type="none"/>
              <a:tailEnd len="sm" w="sm" type="none"/>
            </a:ln>
          </p:spPr>
        </p:cxnSp>
      </p:grpSp>
      <p:grpSp>
        <p:nvGrpSpPr>
          <p:cNvPr id="648" name="Google Shape;648;p18"/>
          <p:cNvGrpSpPr/>
          <p:nvPr/>
        </p:nvGrpSpPr>
        <p:grpSpPr>
          <a:xfrm>
            <a:off x="1154794" y="4815656"/>
            <a:ext cx="902606" cy="830997"/>
            <a:chOff x="6324600" y="837997"/>
            <a:chExt cx="902606" cy="830997"/>
          </a:xfrm>
        </p:grpSpPr>
        <p:sp>
          <p:nvSpPr>
            <p:cNvPr id="649" name="Google Shape;649;p18"/>
            <p:cNvSpPr txBox="1"/>
            <p:nvPr/>
          </p:nvSpPr>
          <p:spPr>
            <a:xfrm>
              <a:off x="6324600" y="837997"/>
              <a:ext cx="31931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Gill Sans"/>
                  <a:ea typeface="Gill Sans"/>
                  <a:cs typeface="Gill Sans"/>
                  <a:sym typeface="Gill Sans"/>
                </a:rPr>
                <a:t>.</a:t>
              </a:r>
              <a:endParaRPr/>
            </a:p>
          </p:txBody>
        </p:sp>
        <p:sp>
          <p:nvSpPr>
            <p:cNvPr id="650" name="Google Shape;650;p18"/>
            <p:cNvSpPr txBox="1"/>
            <p:nvPr/>
          </p:nvSpPr>
          <p:spPr>
            <a:xfrm>
              <a:off x="6456585" y="837997"/>
              <a:ext cx="31931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Gill Sans"/>
                  <a:ea typeface="Gill Sans"/>
                  <a:cs typeface="Gill Sans"/>
                  <a:sym typeface="Gill Sans"/>
                </a:rPr>
                <a:t>.</a:t>
              </a:r>
              <a:endParaRPr/>
            </a:p>
          </p:txBody>
        </p:sp>
        <p:sp>
          <p:nvSpPr>
            <p:cNvPr id="651" name="Google Shape;651;p18"/>
            <p:cNvSpPr txBox="1"/>
            <p:nvPr/>
          </p:nvSpPr>
          <p:spPr>
            <a:xfrm>
              <a:off x="6907888" y="837997"/>
              <a:ext cx="31931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Gill Sans"/>
                  <a:ea typeface="Gill Sans"/>
                  <a:cs typeface="Gill Sans"/>
                  <a:sym typeface="Gill Sans"/>
                </a:rPr>
                <a:t>.</a:t>
              </a:r>
              <a:endParaRPr/>
            </a:p>
          </p:txBody>
        </p:sp>
      </p:grpSp>
      <p:grpSp>
        <p:nvGrpSpPr>
          <p:cNvPr id="652" name="Google Shape;652;p18"/>
          <p:cNvGrpSpPr/>
          <p:nvPr/>
        </p:nvGrpSpPr>
        <p:grpSpPr>
          <a:xfrm>
            <a:off x="-201653" y="5371899"/>
            <a:ext cx="673582" cy="411284"/>
            <a:chOff x="4776138" y="3287787"/>
            <a:chExt cx="673582" cy="411284"/>
          </a:xfrm>
        </p:grpSpPr>
        <p:grpSp>
          <p:nvGrpSpPr>
            <p:cNvPr id="653" name="Google Shape;653;p18"/>
            <p:cNvGrpSpPr/>
            <p:nvPr/>
          </p:nvGrpSpPr>
          <p:grpSpPr>
            <a:xfrm>
              <a:off x="4776138" y="3287787"/>
              <a:ext cx="673582" cy="338554"/>
              <a:chOff x="5052020" y="2730877"/>
              <a:chExt cx="673582" cy="338554"/>
            </a:xfrm>
          </p:grpSpPr>
          <p:sp>
            <p:nvSpPr>
              <p:cNvPr id="654" name="Google Shape;654;p18"/>
              <p:cNvSpPr txBox="1"/>
              <p:nvPr/>
            </p:nvSpPr>
            <p:spPr>
              <a:xfrm>
                <a:off x="5052020" y="2730877"/>
                <a:ext cx="67358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Gill Sans"/>
                    <a:ea typeface="Gill Sans"/>
                    <a:cs typeface="Gill Sans"/>
                    <a:sym typeface="Gill Sans"/>
                  </a:rPr>
                  <a:t>Flash</a:t>
                </a:r>
                <a:endParaRPr i="1" sz="1600">
                  <a:solidFill>
                    <a:schemeClr val="dk1"/>
                  </a:solidFill>
                  <a:latin typeface="Gill Sans"/>
                  <a:ea typeface="Gill Sans"/>
                  <a:cs typeface="Gill Sans"/>
                  <a:sym typeface="Gill Sans"/>
                </a:endParaRPr>
              </a:p>
            </p:txBody>
          </p:sp>
          <p:sp>
            <p:nvSpPr>
              <p:cNvPr id="655" name="Google Shape;655;p18"/>
              <p:cNvSpPr/>
              <p:nvPr/>
            </p:nvSpPr>
            <p:spPr>
              <a:xfrm>
                <a:off x="5109369" y="2776401"/>
                <a:ext cx="430433" cy="228600"/>
              </a:xfrm>
              <a:prstGeom prst="rect">
                <a:avLst/>
              </a:prstGeom>
              <a:no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Helvetica Neue"/>
                  <a:ea typeface="Helvetica Neue"/>
                  <a:cs typeface="Helvetica Neue"/>
                  <a:sym typeface="Helvetica Neue"/>
                </a:endParaRPr>
              </a:p>
            </p:txBody>
          </p:sp>
        </p:grpSp>
        <p:cxnSp>
          <p:nvCxnSpPr>
            <p:cNvPr id="656" name="Google Shape;656;p18"/>
            <p:cNvCxnSpPr/>
            <p:nvPr/>
          </p:nvCxnSpPr>
          <p:spPr>
            <a:xfrm rot="10800000">
              <a:off x="5029200" y="3561911"/>
              <a:ext cx="0" cy="137160"/>
            </a:xfrm>
            <a:prstGeom prst="straightConnector1">
              <a:avLst/>
            </a:prstGeom>
            <a:noFill/>
            <a:ln cap="flat" cmpd="sng" w="9525">
              <a:solidFill>
                <a:schemeClr val="dk1"/>
              </a:solidFill>
              <a:prstDash val="solid"/>
              <a:round/>
              <a:headEnd len="sm" w="sm" type="none"/>
              <a:tailEnd len="sm" w="sm" type="none"/>
            </a:ln>
          </p:spPr>
        </p:cxnSp>
      </p:grpSp>
      <p:grpSp>
        <p:nvGrpSpPr>
          <p:cNvPr id="657" name="Google Shape;657;p18"/>
          <p:cNvGrpSpPr/>
          <p:nvPr/>
        </p:nvGrpSpPr>
        <p:grpSpPr>
          <a:xfrm>
            <a:off x="3844087" y="1282581"/>
            <a:ext cx="2404313" cy="2492849"/>
            <a:chOff x="2362199" y="2340399"/>
            <a:chExt cx="3205751" cy="3323798"/>
          </a:xfrm>
        </p:grpSpPr>
        <p:sp>
          <p:nvSpPr>
            <p:cNvPr id="658" name="Google Shape;658;p18"/>
            <p:cNvSpPr/>
            <p:nvPr/>
          </p:nvSpPr>
          <p:spPr>
            <a:xfrm>
              <a:off x="2362199" y="3057452"/>
              <a:ext cx="3205751" cy="2606745"/>
            </a:xfrm>
            <a:prstGeom prst="rect">
              <a:avLst/>
            </a:prstGeom>
            <a:noFill/>
            <a:ln cap="sq"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659" name="Google Shape;659;p18"/>
            <p:cNvSpPr txBox="1"/>
            <p:nvPr/>
          </p:nvSpPr>
          <p:spPr>
            <a:xfrm>
              <a:off x="3027950" y="2340399"/>
              <a:ext cx="1911550"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chemeClr val="lt1"/>
                  </a:solidFill>
                  <a:latin typeface="Gill Sans"/>
                  <a:ea typeface="Gill Sans"/>
                  <a:cs typeface="Gill Sans"/>
                  <a:sym typeface="Gill Sans"/>
                </a:rPr>
                <a:t>Controller</a:t>
              </a:r>
              <a:endParaRPr b="1" i="1" sz="2000">
                <a:solidFill>
                  <a:schemeClr val="lt1"/>
                </a:solidFill>
                <a:latin typeface="Gill Sans"/>
                <a:ea typeface="Gill Sans"/>
                <a:cs typeface="Gill Sans"/>
                <a:sym typeface="Gill Sans"/>
              </a:endParaRPr>
            </a:p>
          </p:txBody>
        </p:sp>
      </p:grpSp>
      <p:sp>
        <p:nvSpPr>
          <p:cNvPr id="660" name="Google Shape;660;p18"/>
          <p:cNvSpPr txBox="1"/>
          <p:nvPr/>
        </p:nvSpPr>
        <p:spPr>
          <a:xfrm>
            <a:off x="3956854" y="1972624"/>
            <a:ext cx="1358577" cy="461665"/>
          </a:xfrm>
          <a:prstGeom prst="rect">
            <a:avLst/>
          </a:prstGeom>
          <a:noFill/>
          <a:ln cap="flat" cmpd="sng" w="127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chemeClr val="lt1"/>
                </a:solidFill>
                <a:latin typeface="Gill Sans"/>
                <a:ea typeface="Gill Sans"/>
                <a:cs typeface="Gill Sans"/>
                <a:sym typeface="Gill Sans"/>
              </a:rPr>
              <a:t>Firmware</a:t>
            </a:r>
            <a:endParaRPr b="1" i="1" sz="2000">
              <a:solidFill>
                <a:schemeClr val="lt1"/>
              </a:solidFill>
              <a:latin typeface="Gill Sans"/>
              <a:ea typeface="Gill Sans"/>
              <a:cs typeface="Gill Sans"/>
              <a:sym typeface="Gill Sans"/>
            </a:endParaRPr>
          </a:p>
        </p:txBody>
      </p:sp>
      <p:grpSp>
        <p:nvGrpSpPr>
          <p:cNvPr id="661" name="Google Shape;661;p18"/>
          <p:cNvGrpSpPr/>
          <p:nvPr/>
        </p:nvGrpSpPr>
        <p:grpSpPr>
          <a:xfrm>
            <a:off x="4127487" y="2431646"/>
            <a:ext cx="1604822" cy="1066290"/>
            <a:chOff x="2771135" y="2151791"/>
            <a:chExt cx="1604822" cy="1066290"/>
          </a:xfrm>
        </p:grpSpPr>
        <p:sp>
          <p:nvSpPr>
            <p:cNvPr id="662" name="Google Shape;662;p18"/>
            <p:cNvSpPr txBox="1"/>
            <p:nvPr/>
          </p:nvSpPr>
          <p:spPr>
            <a:xfrm>
              <a:off x="3107661" y="2571750"/>
              <a:ext cx="1268296" cy="646331"/>
            </a:xfrm>
            <a:prstGeom prst="rect">
              <a:avLst/>
            </a:prstGeom>
            <a:noFill/>
            <a:ln cap="flat" cmpd="sng" w="127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FF0000"/>
                  </a:solidFill>
                  <a:latin typeface="Gill Sans"/>
                  <a:ea typeface="Gill Sans"/>
                  <a:cs typeface="Gill Sans"/>
                  <a:sym typeface="Gill Sans"/>
                </a:rPr>
                <a:t>Garbage</a:t>
              </a:r>
              <a:endParaRPr/>
            </a:p>
            <a:p>
              <a:pPr indent="0" lvl="0" marL="0" marR="0" rtl="0" algn="l">
                <a:spcBef>
                  <a:spcPts val="0"/>
                </a:spcBef>
                <a:spcAft>
                  <a:spcPts val="0"/>
                </a:spcAft>
                <a:buNone/>
              </a:pPr>
              <a:r>
                <a:rPr i="1" lang="en-US" sz="1800">
                  <a:solidFill>
                    <a:srgbClr val="FF0000"/>
                  </a:solidFill>
                  <a:latin typeface="Gill Sans"/>
                  <a:ea typeface="Gill Sans"/>
                  <a:cs typeface="Gill Sans"/>
                  <a:sym typeface="Gill Sans"/>
                </a:rPr>
                <a:t>Collection    </a:t>
              </a:r>
              <a:endParaRPr/>
            </a:p>
          </p:txBody>
        </p:sp>
        <p:grpSp>
          <p:nvGrpSpPr>
            <p:cNvPr id="663" name="Google Shape;663;p18"/>
            <p:cNvGrpSpPr/>
            <p:nvPr/>
          </p:nvGrpSpPr>
          <p:grpSpPr>
            <a:xfrm>
              <a:off x="2771135" y="2151791"/>
              <a:ext cx="338328" cy="781315"/>
              <a:chOff x="1910586" y="1040463"/>
              <a:chExt cx="338328" cy="781315"/>
            </a:xfrm>
          </p:grpSpPr>
          <p:cxnSp>
            <p:nvCxnSpPr>
              <p:cNvPr id="664" name="Google Shape;664;p18"/>
              <p:cNvCxnSpPr/>
              <p:nvPr/>
            </p:nvCxnSpPr>
            <p:spPr>
              <a:xfrm>
                <a:off x="1925331" y="1040463"/>
                <a:ext cx="0" cy="781315"/>
              </a:xfrm>
              <a:prstGeom prst="straightConnector1">
                <a:avLst/>
              </a:prstGeom>
              <a:noFill/>
              <a:ln cap="flat" cmpd="sng" w="76200">
                <a:solidFill>
                  <a:schemeClr val="lt1"/>
                </a:solidFill>
                <a:prstDash val="solid"/>
                <a:round/>
                <a:headEnd len="sm" w="sm" type="none"/>
                <a:tailEnd len="sm" w="sm" type="none"/>
              </a:ln>
            </p:spPr>
          </p:cxnSp>
          <p:cxnSp>
            <p:nvCxnSpPr>
              <p:cNvPr id="665" name="Google Shape;665;p18"/>
              <p:cNvCxnSpPr/>
              <p:nvPr/>
            </p:nvCxnSpPr>
            <p:spPr>
              <a:xfrm>
                <a:off x="1910586" y="1788546"/>
                <a:ext cx="338328" cy="0"/>
              </a:xfrm>
              <a:prstGeom prst="straightConnector1">
                <a:avLst/>
              </a:prstGeom>
              <a:noFill/>
              <a:ln cap="flat" cmpd="sng" w="76200">
                <a:solidFill>
                  <a:schemeClr val="lt1"/>
                </a:solidFill>
                <a:prstDash val="solid"/>
                <a:round/>
                <a:headEnd len="sm" w="sm" type="none"/>
                <a:tailEnd len="sm" w="sm" type="none"/>
              </a:ln>
            </p:spPr>
          </p:cxnSp>
        </p:grpSp>
      </p:grpSp>
      <p:grpSp>
        <p:nvGrpSpPr>
          <p:cNvPr id="666" name="Google Shape;666;p18"/>
          <p:cNvGrpSpPr/>
          <p:nvPr/>
        </p:nvGrpSpPr>
        <p:grpSpPr>
          <a:xfrm>
            <a:off x="6520624" y="1825501"/>
            <a:ext cx="673582" cy="411284"/>
            <a:chOff x="4776138" y="3287787"/>
            <a:chExt cx="673582" cy="411284"/>
          </a:xfrm>
        </p:grpSpPr>
        <p:grpSp>
          <p:nvGrpSpPr>
            <p:cNvPr id="667" name="Google Shape;667;p18"/>
            <p:cNvGrpSpPr/>
            <p:nvPr/>
          </p:nvGrpSpPr>
          <p:grpSpPr>
            <a:xfrm>
              <a:off x="4776138" y="3287787"/>
              <a:ext cx="673582" cy="338554"/>
              <a:chOff x="5052020" y="2730877"/>
              <a:chExt cx="673582" cy="338554"/>
            </a:xfrm>
          </p:grpSpPr>
          <p:sp>
            <p:nvSpPr>
              <p:cNvPr id="668" name="Google Shape;668;p18"/>
              <p:cNvSpPr txBox="1"/>
              <p:nvPr/>
            </p:nvSpPr>
            <p:spPr>
              <a:xfrm>
                <a:off x="5052020" y="2730877"/>
                <a:ext cx="67358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lt1"/>
                    </a:solidFill>
                    <a:latin typeface="Gill Sans"/>
                    <a:ea typeface="Gill Sans"/>
                    <a:cs typeface="Gill Sans"/>
                    <a:sym typeface="Gill Sans"/>
                  </a:rPr>
                  <a:t>Flash</a:t>
                </a:r>
                <a:endParaRPr i="1" sz="1600">
                  <a:solidFill>
                    <a:schemeClr val="lt1"/>
                  </a:solidFill>
                  <a:latin typeface="Gill Sans"/>
                  <a:ea typeface="Gill Sans"/>
                  <a:cs typeface="Gill Sans"/>
                  <a:sym typeface="Gill Sans"/>
                </a:endParaRPr>
              </a:p>
            </p:txBody>
          </p:sp>
          <p:sp>
            <p:nvSpPr>
              <p:cNvPr id="669" name="Google Shape;669;p18"/>
              <p:cNvSpPr/>
              <p:nvPr/>
            </p:nvSpPr>
            <p:spPr>
              <a:xfrm>
                <a:off x="5109369" y="2776401"/>
                <a:ext cx="430433" cy="228600"/>
              </a:xfrm>
              <a:prstGeom prst="rect">
                <a:avLst/>
              </a:prstGeom>
              <a:noFill/>
              <a:ln cap="sq"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Helvetica Neue"/>
                  <a:ea typeface="Helvetica Neue"/>
                  <a:cs typeface="Helvetica Neue"/>
                  <a:sym typeface="Helvetica Neue"/>
                </a:endParaRPr>
              </a:p>
            </p:txBody>
          </p:sp>
        </p:grpSp>
        <p:cxnSp>
          <p:nvCxnSpPr>
            <p:cNvPr id="670" name="Google Shape;670;p18"/>
            <p:cNvCxnSpPr/>
            <p:nvPr/>
          </p:nvCxnSpPr>
          <p:spPr>
            <a:xfrm rot="10800000">
              <a:off x="5029200" y="3561911"/>
              <a:ext cx="0" cy="137160"/>
            </a:xfrm>
            <a:prstGeom prst="straightConnector1">
              <a:avLst/>
            </a:prstGeom>
            <a:noFill/>
            <a:ln cap="flat" cmpd="sng" w="9525">
              <a:solidFill>
                <a:schemeClr val="lt1"/>
              </a:solidFill>
              <a:prstDash val="solid"/>
              <a:round/>
              <a:headEnd len="sm" w="sm" type="none"/>
              <a:tailEnd len="sm" w="sm" type="none"/>
            </a:ln>
          </p:spPr>
        </p:cxnSp>
      </p:grpSp>
      <p:grpSp>
        <p:nvGrpSpPr>
          <p:cNvPr id="671" name="Google Shape;671;p18"/>
          <p:cNvGrpSpPr/>
          <p:nvPr/>
        </p:nvGrpSpPr>
        <p:grpSpPr>
          <a:xfrm>
            <a:off x="6263234" y="2005307"/>
            <a:ext cx="2224918" cy="789015"/>
            <a:chOff x="6263234" y="2249424"/>
            <a:chExt cx="2224918" cy="789015"/>
          </a:xfrm>
        </p:grpSpPr>
        <p:cxnSp>
          <p:nvCxnSpPr>
            <p:cNvPr id="672" name="Google Shape;672;p18"/>
            <p:cNvCxnSpPr/>
            <p:nvPr/>
          </p:nvCxnSpPr>
          <p:spPr>
            <a:xfrm>
              <a:off x="6263234" y="3034240"/>
              <a:ext cx="2103526" cy="0"/>
            </a:xfrm>
            <a:prstGeom prst="straightConnector1">
              <a:avLst/>
            </a:prstGeom>
            <a:noFill/>
            <a:ln cap="flat" cmpd="sng" w="38100">
              <a:solidFill>
                <a:schemeClr val="lt1"/>
              </a:solidFill>
              <a:prstDash val="solid"/>
              <a:round/>
              <a:headEnd len="sm" w="sm" type="none"/>
              <a:tailEnd len="sm" w="sm" type="none"/>
            </a:ln>
          </p:spPr>
        </p:cxnSp>
        <p:grpSp>
          <p:nvGrpSpPr>
            <p:cNvPr id="673" name="Google Shape;673;p18"/>
            <p:cNvGrpSpPr/>
            <p:nvPr/>
          </p:nvGrpSpPr>
          <p:grpSpPr>
            <a:xfrm>
              <a:off x="6520624" y="2627155"/>
              <a:ext cx="673582" cy="411284"/>
              <a:chOff x="4776138" y="3287787"/>
              <a:chExt cx="673582" cy="411284"/>
            </a:xfrm>
          </p:grpSpPr>
          <p:grpSp>
            <p:nvGrpSpPr>
              <p:cNvPr id="674" name="Google Shape;674;p18"/>
              <p:cNvGrpSpPr/>
              <p:nvPr/>
            </p:nvGrpSpPr>
            <p:grpSpPr>
              <a:xfrm>
                <a:off x="4776138" y="3287787"/>
                <a:ext cx="673582" cy="338554"/>
                <a:chOff x="5052020" y="2730877"/>
                <a:chExt cx="673582" cy="338554"/>
              </a:xfrm>
            </p:grpSpPr>
            <p:sp>
              <p:nvSpPr>
                <p:cNvPr id="675" name="Google Shape;675;p18"/>
                <p:cNvSpPr txBox="1"/>
                <p:nvPr/>
              </p:nvSpPr>
              <p:spPr>
                <a:xfrm>
                  <a:off x="5052020" y="2730877"/>
                  <a:ext cx="67358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lt1"/>
                      </a:solidFill>
                      <a:latin typeface="Gill Sans"/>
                      <a:ea typeface="Gill Sans"/>
                      <a:cs typeface="Gill Sans"/>
                      <a:sym typeface="Gill Sans"/>
                    </a:rPr>
                    <a:t>Flash</a:t>
                  </a:r>
                  <a:endParaRPr i="1" sz="1600">
                    <a:solidFill>
                      <a:schemeClr val="lt1"/>
                    </a:solidFill>
                    <a:latin typeface="Gill Sans"/>
                    <a:ea typeface="Gill Sans"/>
                    <a:cs typeface="Gill Sans"/>
                    <a:sym typeface="Gill Sans"/>
                  </a:endParaRPr>
                </a:p>
              </p:txBody>
            </p:sp>
            <p:sp>
              <p:nvSpPr>
                <p:cNvPr id="676" name="Google Shape;676;p18"/>
                <p:cNvSpPr/>
                <p:nvPr/>
              </p:nvSpPr>
              <p:spPr>
                <a:xfrm>
                  <a:off x="5109369" y="2776401"/>
                  <a:ext cx="430433" cy="228600"/>
                </a:xfrm>
                <a:prstGeom prst="rect">
                  <a:avLst/>
                </a:prstGeom>
                <a:noFill/>
                <a:ln cap="sq"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Helvetica Neue"/>
                    <a:ea typeface="Helvetica Neue"/>
                    <a:cs typeface="Helvetica Neue"/>
                    <a:sym typeface="Helvetica Neue"/>
                  </a:endParaRPr>
                </a:p>
              </p:txBody>
            </p:sp>
          </p:grpSp>
          <p:cxnSp>
            <p:nvCxnSpPr>
              <p:cNvPr id="677" name="Google Shape;677;p18"/>
              <p:cNvCxnSpPr/>
              <p:nvPr/>
            </p:nvCxnSpPr>
            <p:spPr>
              <a:xfrm rot="10800000">
                <a:off x="5029200" y="3561911"/>
                <a:ext cx="0" cy="137160"/>
              </a:xfrm>
              <a:prstGeom prst="straightConnector1">
                <a:avLst/>
              </a:prstGeom>
              <a:noFill/>
              <a:ln cap="flat" cmpd="sng" w="9525">
                <a:solidFill>
                  <a:schemeClr val="lt1"/>
                </a:solidFill>
                <a:prstDash val="solid"/>
                <a:round/>
                <a:headEnd len="sm" w="sm" type="none"/>
                <a:tailEnd len="sm" w="sm" type="none"/>
              </a:ln>
            </p:spPr>
          </p:cxnSp>
        </p:grpSp>
        <p:grpSp>
          <p:nvGrpSpPr>
            <p:cNvPr id="678" name="Google Shape;678;p18"/>
            <p:cNvGrpSpPr/>
            <p:nvPr/>
          </p:nvGrpSpPr>
          <p:grpSpPr>
            <a:xfrm>
              <a:off x="7008406" y="2627155"/>
              <a:ext cx="673582" cy="411284"/>
              <a:chOff x="4776138" y="3287787"/>
              <a:chExt cx="673582" cy="411284"/>
            </a:xfrm>
          </p:grpSpPr>
          <p:grpSp>
            <p:nvGrpSpPr>
              <p:cNvPr id="679" name="Google Shape;679;p18"/>
              <p:cNvGrpSpPr/>
              <p:nvPr/>
            </p:nvGrpSpPr>
            <p:grpSpPr>
              <a:xfrm>
                <a:off x="4776138" y="3287787"/>
                <a:ext cx="673582" cy="338554"/>
                <a:chOff x="5052020" y="2730877"/>
                <a:chExt cx="673582" cy="338554"/>
              </a:xfrm>
            </p:grpSpPr>
            <p:sp>
              <p:nvSpPr>
                <p:cNvPr id="680" name="Google Shape;680;p18"/>
                <p:cNvSpPr txBox="1"/>
                <p:nvPr/>
              </p:nvSpPr>
              <p:spPr>
                <a:xfrm>
                  <a:off x="5052020" y="2730877"/>
                  <a:ext cx="67358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lt1"/>
                      </a:solidFill>
                      <a:latin typeface="Gill Sans"/>
                      <a:ea typeface="Gill Sans"/>
                      <a:cs typeface="Gill Sans"/>
                      <a:sym typeface="Gill Sans"/>
                    </a:rPr>
                    <a:t>Flash</a:t>
                  </a:r>
                  <a:endParaRPr i="1" sz="1600">
                    <a:solidFill>
                      <a:schemeClr val="lt1"/>
                    </a:solidFill>
                    <a:latin typeface="Gill Sans"/>
                    <a:ea typeface="Gill Sans"/>
                    <a:cs typeface="Gill Sans"/>
                    <a:sym typeface="Gill Sans"/>
                  </a:endParaRPr>
                </a:p>
              </p:txBody>
            </p:sp>
            <p:sp>
              <p:nvSpPr>
                <p:cNvPr id="681" name="Google Shape;681;p18"/>
                <p:cNvSpPr/>
                <p:nvPr/>
              </p:nvSpPr>
              <p:spPr>
                <a:xfrm>
                  <a:off x="5109369" y="2776401"/>
                  <a:ext cx="430433" cy="228600"/>
                </a:xfrm>
                <a:prstGeom prst="rect">
                  <a:avLst/>
                </a:prstGeom>
                <a:noFill/>
                <a:ln cap="sq"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Helvetica Neue"/>
                    <a:ea typeface="Helvetica Neue"/>
                    <a:cs typeface="Helvetica Neue"/>
                    <a:sym typeface="Helvetica Neue"/>
                  </a:endParaRPr>
                </a:p>
              </p:txBody>
            </p:sp>
          </p:grpSp>
          <p:cxnSp>
            <p:nvCxnSpPr>
              <p:cNvPr id="682" name="Google Shape;682;p18"/>
              <p:cNvCxnSpPr/>
              <p:nvPr/>
            </p:nvCxnSpPr>
            <p:spPr>
              <a:xfrm rot="10800000">
                <a:off x="5029200" y="3561911"/>
                <a:ext cx="0" cy="137160"/>
              </a:xfrm>
              <a:prstGeom prst="straightConnector1">
                <a:avLst/>
              </a:prstGeom>
              <a:noFill/>
              <a:ln cap="flat" cmpd="sng" w="9525">
                <a:solidFill>
                  <a:schemeClr val="lt1"/>
                </a:solidFill>
                <a:prstDash val="solid"/>
                <a:round/>
                <a:headEnd len="sm" w="sm" type="none"/>
                <a:tailEnd len="sm" w="sm" type="none"/>
              </a:ln>
            </p:spPr>
          </p:cxnSp>
        </p:grpSp>
        <p:grpSp>
          <p:nvGrpSpPr>
            <p:cNvPr id="683" name="Google Shape;683;p18"/>
            <p:cNvGrpSpPr/>
            <p:nvPr/>
          </p:nvGrpSpPr>
          <p:grpSpPr>
            <a:xfrm>
              <a:off x="7814570" y="2622026"/>
              <a:ext cx="673582" cy="411284"/>
              <a:chOff x="4776138" y="3287787"/>
              <a:chExt cx="673582" cy="411284"/>
            </a:xfrm>
          </p:grpSpPr>
          <p:grpSp>
            <p:nvGrpSpPr>
              <p:cNvPr id="684" name="Google Shape;684;p18"/>
              <p:cNvGrpSpPr/>
              <p:nvPr/>
            </p:nvGrpSpPr>
            <p:grpSpPr>
              <a:xfrm>
                <a:off x="4776138" y="3287787"/>
                <a:ext cx="673582" cy="338554"/>
                <a:chOff x="5052020" y="2730877"/>
                <a:chExt cx="673582" cy="338554"/>
              </a:xfrm>
            </p:grpSpPr>
            <p:sp>
              <p:nvSpPr>
                <p:cNvPr id="685" name="Google Shape;685;p18"/>
                <p:cNvSpPr txBox="1"/>
                <p:nvPr/>
              </p:nvSpPr>
              <p:spPr>
                <a:xfrm>
                  <a:off x="5052020" y="2730877"/>
                  <a:ext cx="67358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lt1"/>
                      </a:solidFill>
                      <a:latin typeface="Gill Sans"/>
                      <a:ea typeface="Gill Sans"/>
                      <a:cs typeface="Gill Sans"/>
                      <a:sym typeface="Gill Sans"/>
                    </a:rPr>
                    <a:t>Flash</a:t>
                  </a:r>
                  <a:endParaRPr i="1" sz="1600">
                    <a:solidFill>
                      <a:schemeClr val="lt1"/>
                    </a:solidFill>
                    <a:latin typeface="Gill Sans"/>
                    <a:ea typeface="Gill Sans"/>
                    <a:cs typeface="Gill Sans"/>
                    <a:sym typeface="Gill Sans"/>
                  </a:endParaRPr>
                </a:p>
              </p:txBody>
            </p:sp>
            <p:sp>
              <p:nvSpPr>
                <p:cNvPr id="686" name="Google Shape;686;p18"/>
                <p:cNvSpPr/>
                <p:nvPr/>
              </p:nvSpPr>
              <p:spPr>
                <a:xfrm>
                  <a:off x="5109369" y="2776401"/>
                  <a:ext cx="430433" cy="228600"/>
                </a:xfrm>
                <a:prstGeom prst="rect">
                  <a:avLst/>
                </a:prstGeom>
                <a:noFill/>
                <a:ln cap="sq"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Helvetica Neue"/>
                    <a:ea typeface="Helvetica Neue"/>
                    <a:cs typeface="Helvetica Neue"/>
                    <a:sym typeface="Helvetica Neue"/>
                  </a:endParaRPr>
                </a:p>
              </p:txBody>
            </p:sp>
          </p:grpSp>
          <p:cxnSp>
            <p:nvCxnSpPr>
              <p:cNvPr id="687" name="Google Shape;687;p18"/>
              <p:cNvCxnSpPr/>
              <p:nvPr/>
            </p:nvCxnSpPr>
            <p:spPr>
              <a:xfrm rot="10800000">
                <a:off x="5029200" y="3561911"/>
                <a:ext cx="0" cy="137160"/>
              </a:xfrm>
              <a:prstGeom prst="straightConnector1">
                <a:avLst/>
              </a:prstGeom>
              <a:noFill/>
              <a:ln cap="flat" cmpd="sng" w="9525">
                <a:solidFill>
                  <a:schemeClr val="lt1"/>
                </a:solidFill>
                <a:prstDash val="solid"/>
                <a:round/>
                <a:headEnd len="sm" w="sm" type="none"/>
                <a:tailEnd len="sm" w="sm" type="none"/>
              </a:ln>
            </p:spPr>
          </p:cxnSp>
        </p:grpSp>
        <p:grpSp>
          <p:nvGrpSpPr>
            <p:cNvPr id="688" name="Google Shape;688;p18"/>
            <p:cNvGrpSpPr/>
            <p:nvPr/>
          </p:nvGrpSpPr>
          <p:grpSpPr>
            <a:xfrm>
              <a:off x="7443821" y="2249424"/>
              <a:ext cx="511654" cy="772291"/>
              <a:chOff x="6397915" y="835145"/>
              <a:chExt cx="511654" cy="772291"/>
            </a:xfrm>
          </p:grpSpPr>
          <p:sp>
            <p:nvSpPr>
              <p:cNvPr id="689" name="Google Shape;689;p18"/>
              <p:cNvSpPr txBox="1"/>
              <p:nvPr/>
            </p:nvSpPr>
            <p:spPr>
              <a:xfrm>
                <a:off x="6397915" y="837995"/>
                <a:ext cx="308098"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Gill Sans"/>
                    <a:ea typeface="Gill Sans"/>
                    <a:cs typeface="Gill Sans"/>
                    <a:sym typeface="Gill Sans"/>
                  </a:rPr>
                  <a:t>.</a:t>
                </a:r>
                <a:endParaRPr/>
              </a:p>
            </p:txBody>
          </p:sp>
          <p:sp>
            <p:nvSpPr>
              <p:cNvPr id="690" name="Google Shape;690;p18"/>
              <p:cNvSpPr txBox="1"/>
              <p:nvPr/>
            </p:nvSpPr>
            <p:spPr>
              <a:xfrm>
                <a:off x="6496929" y="837995"/>
                <a:ext cx="308098"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Gill Sans"/>
                    <a:ea typeface="Gill Sans"/>
                    <a:cs typeface="Gill Sans"/>
                    <a:sym typeface="Gill Sans"/>
                  </a:rPr>
                  <a:t>.</a:t>
                </a:r>
                <a:endParaRPr/>
              </a:p>
            </p:txBody>
          </p:sp>
          <p:sp>
            <p:nvSpPr>
              <p:cNvPr id="691" name="Google Shape;691;p18"/>
              <p:cNvSpPr txBox="1"/>
              <p:nvPr/>
            </p:nvSpPr>
            <p:spPr>
              <a:xfrm>
                <a:off x="6601471" y="835145"/>
                <a:ext cx="308098"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Gill Sans"/>
                    <a:ea typeface="Gill Sans"/>
                    <a:cs typeface="Gill Sans"/>
                    <a:sym typeface="Gill Sans"/>
                  </a:rPr>
                  <a:t>.</a:t>
                </a:r>
                <a:endParaRPr/>
              </a:p>
            </p:txBody>
          </p:sp>
        </p:grpSp>
      </p:grpSp>
      <p:grpSp>
        <p:nvGrpSpPr>
          <p:cNvPr id="692" name="Google Shape;692;p18"/>
          <p:cNvGrpSpPr/>
          <p:nvPr/>
        </p:nvGrpSpPr>
        <p:grpSpPr>
          <a:xfrm>
            <a:off x="6263234" y="2770321"/>
            <a:ext cx="2230725" cy="810338"/>
            <a:chOff x="6263234" y="3014438"/>
            <a:chExt cx="2230725" cy="810338"/>
          </a:xfrm>
        </p:grpSpPr>
        <p:grpSp>
          <p:nvGrpSpPr>
            <p:cNvPr id="693" name="Google Shape;693;p18"/>
            <p:cNvGrpSpPr/>
            <p:nvPr/>
          </p:nvGrpSpPr>
          <p:grpSpPr>
            <a:xfrm>
              <a:off x="6263234" y="3035808"/>
              <a:ext cx="2230725" cy="788968"/>
              <a:chOff x="6257427" y="2249471"/>
              <a:chExt cx="2230725" cy="788968"/>
            </a:xfrm>
          </p:grpSpPr>
          <p:cxnSp>
            <p:nvCxnSpPr>
              <p:cNvPr id="694" name="Google Shape;694;p18"/>
              <p:cNvCxnSpPr/>
              <p:nvPr/>
            </p:nvCxnSpPr>
            <p:spPr>
              <a:xfrm>
                <a:off x="6257427" y="3034240"/>
                <a:ext cx="2109333" cy="0"/>
              </a:xfrm>
              <a:prstGeom prst="straightConnector1">
                <a:avLst/>
              </a:prstGeom>
              <a:noFill/>
              <a:ln cap="flat" cmpd="sng" w="38100">
                <a:solidFill>
                  <a:schemeClr val="lt1"/>
                </a:solidFill>
                <a:prstDash val="solid"/>
                <a:round/>
                <a:headEnd len="sm" w="sm" type="none"/>
                <a:tailEnd len="sm" w="sm" type="none"/>
              </a:ln>
            </p:spPr>
          </p:cxnSp>
          <p:grpSp>
            <p:nvGrpSpPr>
              <p:cNvPr id="695" name="Google Shape;695;p18"/>
              <p:cNvGrpSpPr/>
              <p:nvPr/>
            </p:nvGrpSpPr>
            <p:grpSpPr>
              <a:xfrm>
                <a:off x="6520624" y="2627155"/>
                <a:ext cx="673582" cy="411284"/>
                <a:chOff x="4776138" y="3287787"/>
                <a:chExt cx="673582" cy="411284"/>
              </a:xfrm>
            </p:grpSpPr>
            <p:grpSp>
              <p:nvGrpSpPr>
                <p:cNvPr id="696" name="Google Shape;696;p18"/>
                <p:cNvGrpSpPr/>
                <p:nvPr/>
              </p:nvGrpSpPr>
              <p:grpSpPr>
                <a:xfrm>
                  <a:off x="4776138" y="3287787"/>
                  <a:ext cx="673582" cy="338554"/>
                  <a:chOff x="5052020" y="2730877"/>
                  <a:chExt cx="673582" cy="338554"/>
                </a:xfrm>
              </p:grpSpPr>
              <p:sp>
                <p:nvSpPr>
                  <p:cNvPr id="697" name="Google Shape;697;p18"/>
                  <p:cNvSpPr txBox="1"/>
                  <p:nvPr/>
                </p:nvSpPr>
                <p:spPr>
                  <a:xfrm>
                    <a:off x="5052020" y="2730877"/>
                    <a:ext cx="67358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lt1"/>
                        </a:solidFill>
                        <a:latin typeface="Gill Sans"/>
                        <a:ea typeface="Gill Sans"/>
                        <a:cs typeface="Gill Sans"/>
                        <a:sym typeface="Gill Sans"/>
                      </a:rPr>
                      <a:t>Flash</a:t>
                    </a:r>
                    <a:endParaRPr i="1" sz="1600">
                      <a:solidFill>
                        <a:schemeClr val="lt1"/>
                      </a:solidFill>
                      <a:latin typeface="Gill Sans"/>
                      <a:ea typeface="Gill Sans"/>
                      <a:cs typeface="Gill Sans"/>
                      <a:sym typeface="Gill Sans"/>
                    </a:endParaRPr>
                  </a:p>
                </p:txBody>
              </p:sp>
              <p:sp>
                <p:nvSpPr>
                  <p:cNvPr id="698" name="Google Shape;698;p18"/>
                  <p:cNvSpPr/>
                  <p:nvPr/>
                </p:nvSpPr>
                <p:spPr>
                  <a:xfrm>
                    <a:off x="5109369" y="2776401"/>
                    <a:ext cx="430433" cy="228600"/>
                  </a:xfrm>
                  <a:prstGeom prst="rect">
                    <a:avLst/>
                  </a:prstGeom>
                  <a:noFill/>
                  <a:ln cap="sq"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Helvetica Neue"/>
                      <a:ea typeface="Helvetica Neue"/>
                      <a:cs typeface="Helvetica Neue"/>
                      <a:sym typeface="Helvetica Neue"/>
                    </a:endParaRPr>
                  </a:p>
                </p:txBody>
              </p:sp>
            </p:grpSp>
            <p:cxnSp>
              <p:nvCxnSpPr>
                <p:cNvPr id="699" name="Google Shape;699;p18"/>
                <p:cNvCxnSpPr/>
                <p:nvPr/>
              </p:nvCxnSpPr>
              <p:spPr>
                <a:xfrm rot="10800000">
                  <a:off x="5029200" y="3561911"/>
                  <a:ext cx="0" cy="137160"/>
                </a:xfrm>
                <a:prstGeom prst="straightConnector1">
                  <a:avLst/>
                </a:prstGeom>
                <a:noFill/>
                <a:ln cap="flat" cmpd="sng" w="9525">
                  <a:solidFill>
                    <a:schemeClr val="lt1"/>
                  </a:solidFill>
                  <a:prstDash val="solid"/>
                  <a:round/>
                  <a:headEnd len="sm" w="sm" type="none"/>
                  <a:tailEnd len="sm" w="sm" type="none"/>
                </a:ln>
              </p:spPr>
            </p:cxnSp>
          </p:grpSp>
          <p:grpSp>
            <p:nvGrpSpPr>
              <p:cNvPr id="700" name="Google Shape;700;p18"/>
              <p:cNvGrpSpPr/>
              <p:nvPr/>
            </p:nvGrpSpPr>
            <p:grpSpPr>
              <a:xfrm>
                <a:off x="7008406" y="2627155"/>
                <a:ext cx="673582" cy="411284"/>
                <a:chOff x="4776138" y="3287787"/>
                <a:chExt cx="673582" cy="411284"/>
              </a:xfrm>
            </p:grpSpPr>
            <p:grpSp>
              <p:nvGrpSpPr>
                <p:cNvPr id="701" name="Google Shape;701;p18"/>
                <p:cNvGrpSpPr/>
                <p:nvPr/>
              </p:nvGrpSpPr>
              <p:grpSpPr>
                <a:xfrm>
                  <a:off x="4776138" y="3287787"/>
                  <a:ext cx="673582" cy="338554"/>
                  <a:chOff x="5052020" y="2730877"/>
                  <a:chExt cx="673582" cy="338554"/>
                </a:xfrm>
              </p:grpSpPr>
              <p:sp>
                <p:nvSpPr>
                  <p:cNvPr id="702" name="Google Shape;702;p18"/>
                  <p:cNvSpPr txBox="1"/>
                  <p:nvPr/>
                </p:nvSpPr>
                <p:spPr>
                  <a:xfrm>
                    <a:off x="5052020" y="2730877"/>
                    <a:ext cx="67358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lt1"/>
                        </a:solidFill>
                        <a:latin typeface="Gill Sans"/>
                        <a:ea typeface="Gill Sans"/>
                        <a:cs typeface="Gill Sans"/>
                        <a:sym typeface="Gill Sans"/>
                      </a:rPr>
                      <a:t>Flash</a:t>
                    </a:r>
                    <a:endParaRPr i="1" sz="1600">
                      <a:solidFill>
                        <a:schemeClr val="lt1"/>
                      </a:solidFill>
                      <a:latin typeface="Gill Sans"/>
                      <a:ea typeface="Gill Sans"/>
                      <a:cs typeface="Gill Sans"/>
                      <a:sym typeface="Gill Sans"/>
                    </a:endParaRPr>
                  </a:p>
                </p:txBody>
              </p:sp>
              <p:sp>
                <p:nvSpPr>
                  <p:cNvPr id="703" name="Google Shape;703;p18"/>
                  <p:cNvSpPr/>
                  <p:nvPr/>
                </p:nvSpPr>
                <p:spPr>
                  <a:xfrm>
                    <a:off x="5109369" y="2776401"/>
                    <a:ext cx="430433" cy="228600"/>
                  </a:xfrm>
                  <a:prstGeom prst="rect">
                    <a:avLst/>
                  </a:prstGeom>
                  <a:noFill/>
                  <a:ln cap="sq"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Helvetica Neue"/>
                      <a:ea typeface="Helvetica Neue"/>
                      <a:cs typeface="Helvetica Neue"/>
                      <a:sym typeface="Helvetica Neue"/>
                    </a:endParaRPr>
                  </a:p>
                </p:txBody>
              </p:sp>
            </p:grpSp>
            <p:cxnSp>
              <p:nvCxnSpPr>
                <p:cNvPr id="704" name="Google Shape;704;p18"/>
                <p:cNvCxnSpPr/>
                <p:nvPr/>
              </p:nvCxnSpPr>
              <p:spPr>
                <a:xfrm rot="10800000">
                  <a:off x="5029200" y="3561911"/>
                  <a:ext cx="0" cy="137160"/>
                </a:xfrm>
                <a:prstGeom prst="straightConnector1">
                  <a:avLst/>
                </a:prstGeom>
                <a:noFill/>
                <a:ln cap="flat" cmpd="sng" w="9525">
                  <a:solidFill>
                    <a:schemeClr val="lt1"/>
                  </a:solidFill>
                  <a:prstDash val="solid"/>
                  <a:round/>
                  <a:headEnd len="sm" w="sm" type="none"/>
                  <a:tailEnd len="sm" w="sm" type="none"/>
                </a:ln>
              </p:spPr>
            </p:cxnSp>
          </p:grpSp>
          <p:grpSp>
            <p:nvGrpSpPr>
              <p:cNvPr id="705" name="Google Shape;705;p18"/>
              <p:cNvGrpSpPr/>
              <p:nvPr/>
            </p:nvGrpSpPr>
            <p:grpSpPr>
              <a:xfrm>
                <a:off x="7814570" y="2622026"/>
                <a:ext cx="673582" cy="411284"/>
                <a:chOff x="4776138" y="3287787"/>
                <a:chExt cx="673582" cy="411284"/>
              </a:xfrm>
            </p:grpSpPr>
            <p:grpSp>
              <p:nvGrpSpPr>
                <p:cNvPr id="706" name="Google Shape;706;p18"/>
                <p:cNvGrpSpPr/>
                <p:nvPr/>
              </p:nvGrpSpPr>
              <p:grpSpPr>
                <a:xfrm>
                  <a:off x="4776138" y="3287787"/>
                  <a:ext cx="673582" cy="338554"/>
                  <a:chOff x="5052020" y="2730877"/>
                  <a:chExt cx="673582" cy="338554"/>
                </a:xfrm>
              </p:grpSpPr>
              <p:sp>
                <p:nvSpPr>
                  <p:cNvPr id="707" name="Google Shape;707;p18"/>
                  <p:cNvSpPr txBox="1"/>
                  <p:nvPr/>
                </p:nvSpPr>
                <p:spPr>
                  <a:xfrm>
                    <a:off x="5052020" y="2730877"/>
                    <a:ext cx="67358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lt1"/>
                        </a:solidFill>
                        <a:latin typeface="Gill Sans"/>
                        <a:ea typeface="Gill Sans"/>
                        <a:cs typeface="Gill Sans"/>
                        <a:sym typeface="Gill Sans"/>
                      </a:rPr>
                      <a:t>Flash</a:t>
                    </a:r>
                    <a:endParaRPr i="1" sz="1600">
                      <a:solidFill>
                        <a:schemeClr val="lt1"/>
                      </a:solidFill>
                      <a:latin typeface="Gill Sans"/>
                      <a:ea typeface="Gill Sans"/>
                      <a:cs typeface="Gill Sans"/>
                      <a:sym typeface="Gill Sans"/>
                    </a:endParaRPr>
                  </a:p>
                </p:txBody>
              </p:sp>
              <p:sp>
                <p:nvSpPr>
                  <p:cNvPr id="708" name="Google Shape;708;p18"/>
                  <p:cNvSpPr/>
                  <p:nvPr/>
                </p:nvSpPr>
                <p:spPr>
                  <a:xfrm>
                    <a:off x="5109369" y="2776401"/>
                    <a:ext cx="430433" cy="228600"/>
                  </a:xfrm>
                  <a:prstGeom prst="rect">
                    <a:avLst/>
                  </a:prstGeom>
                  <a:noFill/>
                  <a:ln cap="sq"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Helvetica Neue"/>
                      <a:ea typeface="Helvetica Neue"/>
                      <a:cs typeface="Helvetica Neue"/>
                      <a:sym typeface="Helvetica Neue"/>
                    </a:endParaRPr>
                  </a:p>
                </p:txBody>
              </p:sp>
            </p:grpSp>
            <p:cxnSp>
              <p:nvCxnSpPr>
                <p:cNvPr id="709" name="Google Shape;709;p18"/>
                <p:cNvCxnSpPr/>
                <p:nvPr/>
              </p:nvCxnSpPr>
              <p:spPr>
                <a:xfrm rot="10800000">
                  <a:off x="5029200" y="3561911"/>
                  <a:ext cx="0" cy="137160"/>
                </a:xfrm>
                <a:prstGeom prst="straightConnector1">
                  <a:avLst/>
                </a:prstGeom>
                <a:noFill/>
                <a:ln cap="flat" cmpd="sng" w="9525">
                  <a:solidFill>
                    <a:schemeClr val="lt1"/>
                  </a:solidFill>
                  <a:prstDash val="solid"/>
                  <a:round/>
                  <a:headEnd len="sm" w="sm" type="none"/>
                  <a:tailEnd len="sm" w="sm" type="none"/>
                </a:ln>
              </p:spPr>
            </p:cxnSp>
          </p:grpSp>
          <p:grpSp>
            <p:nvGrpSpPr>
              <p:cNvPr id="710" name="Google Shape;710;p18"/>
              <p:cNvGrpSpPr/>
              <p:nvPr/>
            </p:nvGrpSpPr>
            <p:grpSpPr>
              <a:xfrm>
                <a:off x="7443821" y="2249471"/>
                <a:ext cx="511654" cy="772244"/>
                <a:chOff x="6397915" y="835192"/>
                <a:chExt cx="511654" cy="772244"/>
              </a:xfrm>
            </p:grpSpPr>
            <p:sp>
              <p:nvSpPr>
                <p:cNvPr id="711" name="Google Shape;711;p18"/>
                <p:cNvSpPr txBox="1"/>
                <p:nvPr/>
              </p:nvSpPr>
              <p:spPr>
                <a:xfrm>
                  <a:off x="6397915" y="837995"/>
                  <a:ext cx="308098"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Gill Sans"/>
                      <a:ea typeface="Gill Sans"/>
                      <a:cs typeface="Gill Sans"/>
                      <a:sym typeface="Gill Sans"/>
                    </a:rPr>
                    <a:t>.</a:t>
                  </a:r>
                  <a:endParaRPr/>
                </a:p>
              </p:txBody>
            </p:sp>
            <p:sp>
              <p:nvSpPr>
                <p:cNvPr id="712" name="Google Shape;712;p18"/>
                <p:cNvSpPr txBox="1"/>
                <p:nvPr/>
              </p:nvSpPr>
              <p:spPr>
                <a:xfrm>
                  <a:off x="6496929" y="837995"/>
                  <a:ext cx="308098"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Gill Sans"/>
                      <a:ea typeface="Gill Sans"/>
                      <a:cs typeface="Gill Sans"/>
                      <a:sym typeface="Gill Sans"/>
                    </a:rPr>
                    <a:t>.</a:t>
                  </a:r>
                  <a:endParaRPr/>
                </a:p>
              </p:txBody>
            </p:sp>
            <p:sp>
              <p:nvSpPr>
                <p:cNvPr id="713" name="Google Shape;713;p18"/>
                <p:cNvSpPr txBox="1"/>
                <p:nvPr/>
              </p:nvSpPr>
              <p:spPr>
                <a:xfrm>
                  <a:off x="6601471" y="835192"/>
                  <a:ext cx="308098"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Gill Sans"/>
                      <a:ea typeface="Gill Sans"/>
                      <a:cs typeface="Gill Sans"/>
                      <a:sym typeface="Gill Sans"/>
                    </a:rPr>
                    <a:t>.</a:t>
                  </a:r>
                  <a:endParaRPr/>
                </a:p>
              </p:txBody>
            </p:sp>
          </p:grpSp>
        </p:grpSp>
        <p:grpSp>
          <p:nvGrpSpPr>
            <p:cNvPr id="714" name="Google Shape;714;p18"/>
            <p:cNvGrpSpPr/>
            <p:nvPr/>
          </p:nvGrpSpPr>
          <p:grpSpPr>
            <a:xfrm>
              <a:off x="6657516" y="3014438"/>
              <a:ext cx="1748892" cy="498262"/>
              <a:chOff x="6657516" y="3014438"/>
              <a:chExt cx="1748892" cy="498262"/>
            </a:xfrm>
          </p:grpSpPr>
          <p:sp>
            <p:nvSpPr>
              <p:cNvPr id="715" name="Google Shape;715;p18"/>
              <p:cNvSpPr txBox="1"/>
              <p:nvPr/>
            </p:nvSpPr>
            <p:spPr>
              <a:xfrm rot="5400000">
                <a:off x="6642127" y="3035646"/>
                <a:ext cx="492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Gill Sans"/>
                    <a:ea typeface="Gill Sans"/>
                    <a:cs typeface="Gill Sans"/>
                    <a:sym typeface="Gill Sans"/>
                  </a:rPr>
                  <a:t>…</a:t>
                </a:r>
                <a:endParaRPr/>
              </a:p>
            </p:txBody>
          </p:sp>
          <p:sp>
            <p:nvSpPr>
              <p:cNvPr id="716" name="Google Shape;716;p18"/>
              <p:cNvSpPr txBox="1"/>
              <p:nvPr/>
            </p:nvSpPr>
            <p:spPr>
              <a:xfrm rot="5400000">
                <a:off x="7120816" y="3030870"/>
                <a:ext cx="492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Gill Sans"/>
                    <a:ea typeface="Gill Sans"/>
                    <a:cs typeface="Gill Sans"/>
                    <a:sym typeface="Gill Sans"/>
                  </a:rPr>
                  <a:t>…</a:t>
                </a:r>
                <a:endParaRPr/>
              </a:p>
            </p:txBody>
          </p:sp>
          <p:sp>
            <p:nvSpPr>
              <p:cNvPr id="717" name="Google Shape;717;p18"/>
              <p:cNvSpPr txBox="1"/>
              <p:nvPr/>
            </p:nvSpPr>
            <p:spPr>
              <a:xfrm rot="5400000">
                <a:off x="7929354" y="3029827"/>
                <a:ext cx="492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Gill Sans"/>
                    <a:ea typeface="Gill Sans"/>
                    <a:cs typeface="Gill Sans"/>
                    <a:sym typeface="Gill Sans"/>
                  </a:rPr>
                  <a:t>…</a:t>
                </a:r>
                <a:endParaRPr/>
              </a:p>
            </p:txBody>
          </p:sp>
        </p:grpSp>
      </p:grpSp>
      <p:grpSp>
        <p:nvGrpSpPr>
          <p:cNvPr id="718" name="Google Shape;718;p18"/>
          <p:cNvGrpSpPr/>
          <p:nvPr/>
        </p:nvGrpSpPr>
        <p:grpSpPr>
          <a:xfrm>
            <a:off x="893795" y="2907792"/>
            <a:ext cx="7716805" cy="1052516"/>
            <a:chOff x="893795" y="3170665"/>
            <a:chExt cx="7716805" cy="1052516"/>
          </a:xfrm>
        </p:grpSpPr>
        <p:cxnSp>
          <p:nvCxnSpPr>
            <p:cNvPr id="719" name="Google Shape;719;p18"/>
            <p:cNvCxnSpPr/>
            <p:nvPr/>
          </p:nvCxnSpPr>
          <p:spPr>
            <a:xfrm>
              <a:off x="2151985" y="3790950"/>
              <a:ext cx="1656087" cy="0"/>
            </a:xfrm>
            <a:prstGeom prst="straightConnector1">
              <a:avLst/>
            </a:prstGeom>
            <a:noFill/>
            <a:ln cap="flat" cmpd="sng" w="101600">
              <a:solidFill>
                <a:srgbClr val="FF0000"/>
              </a:solidFill>
              <a:prstDash val="solid"/>
              <a:round/>
              <a:headEnd len="sm" w="sm" type="none"/>
              <a:tailEnd len="med" w="med" type="triangle"/>
            </a:ln>
          </p:spPr>
        </p:cxnSp>
        <p:sp>
          <p:nvSpPr>
            <p:cNvPr id="720" name="Google Shape;720;p18"/>
            <p:cNvSpPr txBox="1"/>
            <p:nvPr/>
          </p:nvSpPr>
          <p:spPr>
            <a:xfrm>
              <a:off x="1248755" y="3614114"/>
              <a:ext cx="7745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Helvetica Neue"/>
                  <a:ea typeface="Helvetica Neue"/>
                  <a:cs typeface="Helvetica Neue"/>
                  <a:sym typeface="Helvetica Neue"/>
                </a:rPr>
                <a:t>10ms</a:t>
              </a:r>
              <a:endParaRPr/>
            </a:p>
          </p:txBody>
        </p:sp>
        <p:sp>
          <p:nvSpPr>
            <p:cNvPr id="721" name="Google Shape;721;p18"/>
            <p:cNvSpPr/>
            <p:nvPr/>
          </p:nvSpPr>
          <p:spPr>
            <a:xfrm>
              <a:off x="7531199" y="3170665"/>
              <a:ext cx="1079401" cy="1052516"/>
            </a:xfrm>
            <a:prstGeom prst="irregularSeal2">
              <a:avLst/>
            </a:prstGeom>
            <a:solidFill>
              <a:srgbClr val="FF0000">
                <a:alpha val="80000"/>
              </a:srgbClr>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rgbClr val="C00000"/>
                </a:solidFill>
                <a:latin typeface="Gill Sans"/>
                <a:ea typeface="Gill Sans"/>
                <a:cs typeface="Gill Sans"/>
                <a:sym typeface="Gill Sans"/>
              </a:endParaRPr>
            </a:p>
          </p:txBody>
        </p:sp>
        <p:cxnSp>
          <p:nvCxnSpPr>
            <p:cNvPr id="722" name="Google Shape;722;p18"/>
            <p:cNvCxnSpPr/>
            <p:nvPr/>
          </p:nvCxnSpPr>
          <p:spPr>
            <a:xfrm>
              <a:off x="6263234" y="3842181"/>
              <a:ext cx="1285408" cy="0"/>
            </a:xfrm>
            <a:prstGeom prst="straightConnector1">
              <a:avLst/>
            </a:prstGeom>
            <a:noFill/>
            <a:ln cap="flat" cmpd="sng" w="101600">
              <a:solidFill>
                <a:srgbClr val="FF0000"/>
              </a:solidFill>
              <a:prstDash val="solid"/>
              <a:round/>
              <a:headEnd len="sm" w="sm" type="none"/>
              <a:tailEnd len="med" w="med" type="triangle"/>
            </a:ln>
          </p:spPr>
        </p:cxnSp>
        <p:grpSp>
          <p:nvGrpSpPr>
            <p:cNvPr id="723" name="Google Shape;723;p18"/>
            <p:cNvGrpSpPr/>
            <p:nvPr/>
          </p:nvGrpSpPr>
          <p:grpSpPr>
            <a:xfrm>
              <a:off x="893795" y="3600201"/>
              <a:ext cx="372632" cy="372632"/>
              <a:chOff x="-782427" y="2000244"/>
              <a:chExt cx="532497" cy="532497"/>
            </a:xfrm>
          </p:grpSpPr>
          <p:sp>
            <p:nvSpPr>
              <p:cNvPr id="724" name="Google Shape;724;p18"/>
              <p:cNvSpPr/>
              <p:nvPr/>
            </p:nvSpPr>
            <p:spPr>
              <a:xfrm>
                <a:off x="-782427" y="2000244"/>
                <a:ext cx="532497" cy="532497"/>
              </a:xfrm>
              <a:prstGeom prst="ellipse">
                <a:avLst/>
              </a:prstGeom>
              <a:solidFill>
                <a:srgbClr val="FF0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725" name="Google Shape;725;p18"/>
              <p:cNvSpPr/>
              <p:nvPr/>
            </p:nvSpPr>
            <p:spPr>
              <a:xfrm>
                <a:off x="-629219" y="2088590"/>
                <a:ext cx="67985" cy="1210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726" name="Google Shape;726;p18"/>
              <p:cNvSpPr/>
              <p:nvPr/>
            </p:nvSpPr>
            <p:spPr>
              <a:xfrm>
                <a:off x="-478566" y="2088590"/>
                <a:ext cx="67985" cy="1210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727" name="Google Shape;727;p18"/>
              <p:cNvSpPr/>
              <p:nvPr/>
            </p:nvSpPr>
            <p:spPr>
              <a:xfrm>
                <a:off x="-634772" y="2326694"/>
                <a:ext cx="243537" cy="114572"/>
              </a:xfrm>
              <a:custGeom>
                <a:rect b="b" l="l" r="r" t="t"/>
                <a:pathLst>
                  <a:path extrusionOk="0" h="304808" w="647918">
                    <a:moveTo>
                      <a:pt x="0" y="304808"/>
                    </a:moveTo>
                    <a:cubicBezTo>
                      <a:pt x="74145" y="-23073"/>
                      <a:pt x="542866" y="-169469"/>
                      <a:pt x="647918" y="295391"/>
                    </a:cubicBezTo>
                    <a:cubicBezTo>
                      <a:pt x="426144" y="-37536"/>
                      <a:pt x="212008" y="24626"/>
                      <a:pt x="0" y="30480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grpSp>
        <p:nvGrpSpPr>
          <p:cNvPr id="728" name="Google Shape;728;p18"/>
          <p:cNvGrpSpPr/>
          <p:nvPr/>
        </p:nvGrpSpPr>
        <p:grpSpPr>
          <a:xfrm>
            <a:off x="5486400" y="2420585"/>
            <a:ext cx="2842745" cy="1173007"/>
            <a:chOff x="5486400" y="2664702"/>
            <a:chExt cx="2842745" cy="1173007"/>
          </a:xfrm>
        </p:grpSpPr>
        <p:sp>
          <p:nvSpPr>
            <p:cNvPr id="729" name="Google Shape;729;p18"/>
            <p:cNvSpPr/>
            <p:nvPr/>
          </p:nvSpPr>
          <p:spPr>
            <a:xfrm>
              <a:off x="7855337" y="2664702"/>
              <a:ext cx="458255" cy="258854"/>
            </a:xfrm>
            <a:prstGeom prst="rect">
              <a:avLst/>
            </a:prstGeom>
            <a:solidFill>
              <a:srgbClr val="FF0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730" name="Google Shape;730;p18"/>
            <p:cNvSpPr/>
            <p:nvPr/>
          </p:nvSpPr>
          <p:spPr>
            <a:xfrm>
              <a:off x="7870147" y="3448020"/>
              <a:ext cx="458998" cy="260801"/>
            </a:xfrm>
            <a:prstGeom prst="rect">
              <a:avLst/>
            </a:prstGeom>
            <a:solidFill>
              <a:srgbClr val="FF0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grpSp>
          <p:nvGrpSpPr>
            <p:cNvPr id="731" name="Google Shape;731;p18"/>
            <p:cNvGrpSpPr/>
            <p:nvPr/>
          </p:nvGrpSpPr>
          <p:grpSpPr>
            <a:xfrm>
              <a:off x="5486400" y="2898648"/>
              <a:ext cx="2609559" cy="939061"/>
              <a:chOff x="5486400" y="2898648"/>
              <a:chExt cx="2609559" cy="939061"/>
            </a:xfrm>
          </p:grpSpPr>
          <p:cxnSp>
            <p:nvCxnSpPr>
              <p:cNvPr id="732" name="Google Shape;732;p18"/>
              <p:cNvCxnSpPr/>
              <p:nvPr/>
            </p:nvCxnSpPr>
            <p:spPr>
              <a:xfrm>
                <a:off x="5486400" y="3819647"/>
                <a:ext cx="2609559" cy="0"/>
              </a:xfrm>
              <a:prstGeom prst="straightConnector1">
                <a:avLst/>
              </a:prstGeom>
              <a:noFill/>
              <a:ln cap="flat" cmpd="sng" w="38100">
                <a:solidFill>
                  <a:srgbClr val="FF0000">
                    <a:alpha val="69803"/>
                  </a:srgbClr>
                </a:solidFill>
                <a:prstDash val="solid"/>
                <a:round/>
                <a:headEnd len="sm" w="sm" type="none"/>
                <a:tailEnd len="sm" w="sm" type="none"/>
              </a:ln>
            </p:spPr>
          </p:cxnSp>
          <p:cxnSp>
            <p:nvCxnSpPr>
              <p:cNvPr id="733" name="Google Shape;733;p18"/>
              <p:cNvCxnSpPr/>
              <p:nvPr/>
            </p:nvCxnSpPr>
            <p:spPr>
              <a:xfrm>
                <a:off x="5486400" y="3028950"/>
                <a:ext cx="2579424" cy="0"/>
              </a:xfrm>
              <a:prstGeom prst="straightConnector1">
                <a:avLst/>
              </a:prstGeom>
              <a:noFill/>
              <a:ln cap="flat" cmpd="sng" w="38100">
                <a:solidFill>
                  <a:srgbClr val="FF0000">
                    <a:alpha val="69803"/>
                  </a:srgbClr>
                </a:solidFill>
                <a:prstDash val="solid"/>
                <a:round/>
                <a:headEnd len="med" w="med" type="triangle"/>
                <a:tailEnd len="sm" w="sm" type="none"/>
              </a:ln>
            </p:spPr>
          </p:cxnSp>
          <p:cxnSp>
            <p:nvCxnSpPr>
              <p:cNvPr id="734" name="Google Shape;734;p18"/>
              <p:cNvCxnSpPr/>
              <p:nvPr/>
            </p:nvCxnSpPr>
            <p:spPr>
              <a:xfrm>
                <a:off x="5486400" y="3015194"/>
                <a:ext cx="0" cy="804453"/>
              </a:xfrm>
              <a:prstGeom prst="straightConnector1">
                <a:avLst/>
              </a:prstGeom>
              <a:noFill/>
              <a:ln cap="flat" cmpd="sng" w="38100">
                <a:solidFill>
                  <a:srgbClr val="FF0000">
                    <a:alpha val="69803"/>
                  </a:srgbClr>
                </a:solidFill>
                <a:prstDash val="solid"/>
                <a:round/>
                <a:headEnd len="sm" w="sm" type="none"/>
                <a:tailEnd len="med" w="med" type="triangle"/>
              </a:ln>
            </p:spPr>
          </p:cxnSp>
          <p:cxnSp>
            <p:nvCxnSpPr>
              <p:cNvPr id="735" name="Google Shape;735;p18"/>
              <p:cNvCxnSpPr/>
              <p:nvPr/>
            </p:nvCxnSpPr>
            <p:spPr>
              <a:xfrm rot="10800000">
                <a:off x="8061247" y="2898648"/>
                <a:ext cx="0" cy="155448"/>
              </a:xfrm>
              <a:prstGeom prst="straightConnector1">
                <a:avLst/>
              </a:prstGeom>
              <a:noFill/>
              <a:ln cap="flat" cmpd="sng" w="38100">
                <a:solidFill>
                  <a:srgbClr val="FF0000">
                    <a:alpha val="69803"/>
                  </a:srgbClr>
                </a:solidFill>
                <a:prstDash val="solid"/>
                <a:round/>
                <a:headEnd len="sm" w="sm" type="none"/>
                <a:tailEnd len="sm" w="sm" type="none"/>
              </a:ln>
            </p:spPr>
          </p:cxnSp>
          <p:cxnSp>
            <p:nvCxnSpPr>
              <p:cNvPr id="736" name="Google Shape;736;p18"/>
              <p:cNvCxnSpPr/>
              <p:nvPr/>
            </p:nvCxnSpPr>
            <p:spPr>
              <a:xfrm rot="10800000">
                <a:off x="8074152" y="3636541"/>
                <a:ext cx="0" cy="201168"/>
              </a:xfrm>
              <a:prstGeom prst="straightConnector1">
                <a:avLst/>
              </a:prstGeom>
              <a:noFill/>
              <a:ln cap="flat" cmpd="sng" w="38100">
                <a:solidFill>
                  <a:srgbClr val="FF0000">
                    <a:alpha val="69803"/>
                  </a:srgbClr>
                </a:solidFill>
                <a:prstDash val="solid"/>
                <a:round/>
                <a:headEnd len="sm" w="sm" type="none"/>
                <a:tailEnd len="med" w="med" type="triangle"/>
              </a:ln>
            </p:spPr>
          </p:cxnSp>
        </p:grpSp>
      </p:grpSp>
      <p:grpSp>
        <p:nvGrpSpPr>
          <p:cNvPr id="737" name="Google Shape;737;p18"/>
          <p:cNvGrpSpPr/>
          <p:nvPr/>
        </p:nvGrpSpPr>
        <p:grpSpPr>
          <a:xfrm>
            <a:off x="6263234" y="1434016"/>
            <a:ext cx="2224918" cy="798570"/>
            <a:chOff x="6263234" y="1678133"/>
            <a:chExt cx="2224918" cy="798570"/>
          </a:xfrm>
        </p:grpSpPr>
        <p:cxnSp>
          <p:nvCxnSpPr>
            <p:cNvPr id="738" name="Google Shape;738;p18"/>
            <p:cNvCxnSpPr/>
            <p:nvPr/>
          </p:nvCxnSpPr>
          <p:spPr>
            <a:xfrm>
              <a:off x="6263234" y="2476703"/>
              <a:ext cx="2103526" cy="0"/>
            </a:xfrm>
            <a:prstGeom prst="straightConnector1">
              <a:avLst/>
            </a:prstGeom>
            <a:noFill/>
            <a:ln cap="flat" cmpd="sng" w="38100">
              <a:solidFill>
                <a:schemeClr val="lt1"/>
              </a:solidFill>
              <a:prstDash val="solid"/>
              <a:round/>
              <a:headEnd len="sm" w="sm" type="none"/>
              <a:tailEnd len="sm" w="sm" type="none"/>
            </a:ln>
          </p:spPr>
        </p:cxnSp>
        <p:grpSp>
          <p:nvGrpSpPr>
            <p:cNvPr id="739" name="Google Shape;739;p18"/>
            <p:cNvGrpSpPr/>
            <p:nvPr/>
          </p:nvGrpSpPr>
          <p:grpSpPr>
            <a:xfrm>
              <a:off x="7014695" y="2063364"/>
              <a:ext cx="673582" cy="411284"/>
              <a:chOff x="4776138" y="3287787"/>
              <a:chExt cx="673582" cy="411284"/>
            </a:xfrm>
          </p:grpSpPr>
          <p:grpSp>
            <p:nvGrpSpPr>
              <p:cNvPr id="740" name="Google Shape;740;p18"/>
              <p:cNvGrpSpPr/>
              <p:nvPr/>
            </p:nvGrpSpPr>
            <p:grpSpPr>
              <a:xfrm>
                <a:off x="4776138" y="3287787"/>
                <a:ext cx="673582" cy="338554"/>
                <a:chOff x="5052020" y="2730877"/>
                <a:chExt cx="673582" cy="338554"/>
              </a:xfrm>
            </p:grpSpPr>
            <p:sp>
              <p:nvSpPr>
                <p:cNvPr id="741" name="Google Shape;741;p18"/>
                <p:cNvSpPr txBox="1"/>
                <p:nvPr/>
              </p:nvSpPr>
              <p:spPr>
                <a:xfrm>
                  <a:off x="5052020" y="2730877"/>
                  <a:ext cx="67358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lt1"/>
                      </a:solidFill>
                      <a:latin typeface="Gill Sans"/>
                      <a:ea typeface="Gill Sans"/>
                      <a:cs typeface="Gill Sans"/>
                      <a:sym typeface="Gill Sans"/>
                    </a:rPr>
                    <a:t>Flash</a:t>
                  </a:r>
                  <a:endParaRPr i="1" sz="1600">
                    <a:solidFill>
                      <a:schemeClr val="lt1"/>
                    </a:solidFill>
                    <a:latin typeface="Gill Sans"/>
                    <a:ea typeface="Gill Sans"/>
                    <a:cs typeface="Gill Sans"/>
                    <a:sym typeface="Gill Sans"/>
                  </a:endParaRPr>
                </a:p>
              </p:txBody>
            </p:sp>
            <p:sp>
              <p:nvSpPr>
                <p:cNvPr id="742" name="Google Shape;742;p18"/>
                <p:cNvSpPr/>
                <p:nvPr/>
              </p:nvSpPr>
              <p:spPr>
                <a:xfrm>
                  <a:off x="5109369" y="2776401"/>
                  <a:ext cx="430433" cy="228600"/>
                </a:xfrm>
                <a:prstGeom prst="rect">
                  <a:avLst/>
                </a:prstGeom>
                <a:noFill/>
                <a:ln cap="sq"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Helvetica Neue"/>
                    <a:ea typeface="Helvetica Neue"/>
                    <a:cs typeface="Helvetica Neue"/>
                    <a:sym typeface="Helvetica Neue"/>
                  </a:endParaRPr>
                </a:p>
              </p:txBody>
            </p:sp>
          </p:grpSp>
          <p:cxnSp>
            <p:nvCxnSpPr>
              <p:cNvPr id="743" name="Google Shape;743;p18"/>
              <p:cNvCxnSpPr/>
              <p:nvPr/>
            </p:nvCxnSpPr>
            <p:spPr>
              <a:xfrm rot="10800000">
                <a:off x="5029200" y="3561911"/>
                <a:ext cx="0" cy="137160"/>
              </a:xfrm>
              <a:prstGeom prst="straightConnector1">
                <a:avLst/>
              </a:prstGeom>
              <a:noFill/>
              <a:ln cap="flat" cmpd="sng" w="9525">
                <a:solidFill>
                  <a:schemeClr val="lt1"/>
                </a:solidFill>
                <a:prstDash val="solid"/>
                <a:round/>
                <a:headEnd len="sm" w="sm" type="none"/>
                <a:tailEnd len="sm" w="sm" type="none"/>
              </a:ln>
            </p:spPr>
          </p:cxnSp>
        </p:grpSp>
        <p:grpSp>
          <p:nvGrpSpPr>
            <p:cNvPr id="744" name="Google Shape;744;p18"/>
            <p:cNvGrpSpPr/>
            <p:nvPr/>
          </p:nvGrpSpPr>
          <p:grpSpPr>
            <a:xfrm>
              <a:off x="7814570" y="2064489"/>
              <a:ext cx="673582" cy="411284"/>
              <a:chOff x="4776138" y="3287787"/>
              <a:chExt cx="673582" cy="411284"/>
            </a:xfrm>
          </p:grpSpPr>
          <p:grpSp>
            <p:nvGrpSpPr>
              <p:cNvPr id="745" name="Google Shape;745;p18"/>
              <p:cNvGrpSpPr/>
              <p:nvPr/>
            </p:nvGrpSpPr>
            <p:grpSpPr>
              <a:xfrm>
                <a:off x="4776138" y="3287787"/>
                <a:ext cx="673582" cy="338554"/>
                <a:chOff x="5052020" y="2730877"/>
                <a:chExt cx="673582" cy="338554"/>
              </a:xfrm>
            </p:grpSpPr>
            <p:sp>
              <p:nvSpPr>
                <p:cNvPr id="746" name="Google Shape;746;p18"/>
                <p:cNvSpPr txBox="1"/>
                <p:nvPr/>
              </p:nvSpPr>
              <p:spPr>
                <a:xfrm>
                  <a:off x="5052020" y="2730877"/>
                  <a:ext cx="67358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lt1"/>
                      </a:solidFill>
                      <a:latin typeface="Gill Sans"/>
                      <a:ea typeface="Gill Sans"/>
                      <a:cs typeface="Gill Sans"/>
                      <a:sym typeface="Gill Sans"/>
                    </a:rPr>
                    <a:t>Flash</a:t>
                  </a:r>
                  <a:endParaRPr i="1" sz="1600">
                    <a:solidFill>
                      <a:schemeClr val="lt1"/>
                    </a:solidFill>
                    <a:latin typeface="Gill Sans"/>
                    <a:ea typeface="Gill Sans"/>
                    <a:cs typeface="Gill Sans"/>
                    <a:sym typeface="Gill Sans"/>
                  </a:endParaRPr>
                </a:p>
              </p:txBody>
            </p:sp>
            <p:sp>
              <p:nvSpPr>
                <p:cNvPr id="747" name="Google Shape;747;p18"/>
                <p:cNvSpPr/>
                <p:nvPr/>
              </p:nvSpPr>
              <p:spPr>
                <a:xfrm>
                  <a:off x="5109369" y="2776401"/>
                  <a:ext cx="430433" cy="228600"/>
                </a:xfrm>
                <a:prstGeom prst="rect">
                  <a:avLst/>
                </a:prstGeom>
                <a:noFill/>
                <a:ln cap="sq"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Helvetica Neue"/>
                    <a:ea typeface="Helvetica Neue"/>
                    <a:cs typeface="Helvetica Neue"/>
                    <a:sym typeface="Helvetica Neue"/>
                  </a:endParaRPr>
                </a:p>
              </p:txBody>
            </p:sp>
          </p:grpSp>
          <p:cxnSp>
            <p:nvCxnSpPr>
              <p:cNvPr id="748" name="Google Shape;748;p18"/>
              <p:cNvCxnSpPr/>
              <p:nvPr/>
            </p:nvCxnSpPr>
            <p:spPr>
              <a:xfrm rot="10800000">
                <a:off x="5029200" y="3561911"/>
                <a:ext cx="0" cy="137160"/>
              </a:xfrm>
              <a:prstGeom prst="straightConnector1">
                <a:avLst/>
              </a:prstGeom>
              <a:noFill/>
              <a:ln cap="flat" cmpd="sng" w="9525">
                <a:solidFill>
                  <a:schemeClr val="lt1"/>
                </a:solidFill>
                <a:prstDash val="solid"/>
                <a:round/>
                <a:headEnd len="sm" w="sm" type="none"/>
                <a:tailEnd len="sm" w="sm" type="none"/>
              </a:ln>
            </p:spPr>
          </p:cxnSp>
        </p:grpSp>
        <p:grpSp>
          <p:nvGrpSpPr>
            <p:cNvPr id="749" name="Google Shape;749;p18"/>
            <p:cNvGrpSpPr/>
            <p:nvPr/>
          </p:nvGrpSpPr>
          <p:grpSpPr>
            <a:xfrm>
              <a:off x="7441485" y="1678133"/>
              <a:ext cx="509586" cy="777654"/>
              <a:chOff x="7632841" y="1141977"/>
              <a:chExt cx="509586" cy="777654"/>
            </a:xfrm>
          </p:grpSpPr>
          <p:grpSp>
            <p:nvGrpSpPr>
              <p:cNvPr id="750" name="Google Shape;750;p18"/>
              <p:cNvGrpSpPr/>
              <p:nvPr/>
            </p:nvGrpSpPr>
            <p:grpSpPr>
              <a:xfrm>
                <a:off x="7632841" y="1141977"/>
                <a:ext cx="407112" cy="769441"/>
                <a:chOff x="6397915" y="837995"/>
                <a:chExt cx="407112" cy="769441"/>
              </a:xfrm>
            </p:grpSpPr>
            <p:sp>
              <p:nvSpPr>
                <p:cNvPr id="751" name="Google Shape;751;p18"/>
                <p:cNvSpPr txBox="1"/>
                <p:nvPr/>
              </p:nvSpPr>
              <p:spPr>
                <a:xfrm>
                  <a:off x="6397915" y="837995"/>
                  <a:ext cx="308098"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Gill Sans"/>
                      <a:ea typeface="Gill Sans"/>
                      <a:cs typeface="Gill Sans"/>
                      <a:sym typeface="Gill Sans"/>
                    </a:rPr>
                    <a:t>.</a:t>
                  </a:r>
                  <a:endParaRPr/>
                </a:p>
              </p:txBody>
            </p:sp>
            <p:sp>
              <p:nvSpPr>
                <p:cNvPr id="752" name="Google Shape;752;p18"/>
                <p:cNvSpPr txBox="1"/>
                <p:nvPr/>
              </p:nvSpPr>
              <p:spPr>
                <a:xfrm>
                  <a:off x="6496929" y="837995"/>
                  <a:ext cx="308098"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Gill Sans"/>
                      <a:ea typeface="Gill Sans"/>
                      <a:cs typeface="Gill Sans"/>
                      <a:sym typeface="Gill Sans"/>
                    </a:rPr>
                    <a:t>.</a:t>
                  </a:r>
                  <a:endParaRPr/>
                </a:p>
              </p:txBody>
            </p:sp>
          </p:grpSp>
          <p:sp>
            <p:nvSpPr>
              <p:cNvPr id="753" name="Google Shape;753;p18"/>
              <p:cNvSpPr txBox="1"/>
              <p:nvPr/>
            </p:nvSpPr>
            <p:spPr>
              <a:xfrm>
                <a:off x="7834329" y="1150190"/>
                <a:ext cx="308098"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Gill Sans"/>
                    <a:ea typeface="Gill Sans"/>
                    <a:cs typeface="Gill Sans"/>
                    <a:sym typeface="Gill Sans"/>
                  </a:rPr>
                  <a:t>.</a:t>
                </a:r>
                <a:endParaRPr/>
              </a:p>
            </p:txBody>
          </p:sp>
        </p:grpSp>
      </p:grpSp>
      <p:grpSp>
        <p:nvGrpSpPr>
          <p:cNvPr id="754" name="Google Shape;754;p18"/>
          <p:cNvGrpSpPr/>
          <p:nvPr/>
        </p:nvGrpSpPr>
        <p:grpSpPr>
          <a:xfrm>
            <a:off x="893795" y="1854025"/>
            <a:ext cx="6625718" cy="549808"/>
            <a:chOff x="893795" y="2098142"/>
            <a:chExt cx="6625718" cy="549808"/>
          </a:xfrm>
        </p:grpSpPr>
        <p:sp>
          <p:nvSpPr>
            <p:cNvPr id="755" name="Google Shape;755;p18"/>
            <p:cNvSpPr txBox="1"/>
            <p:nvPr/>
          </p:nvSpPr>
          <p:spPr>
            <a:xfrm>
              <a:off x="1239556" y="2247840"/>
              <a:ext cx="91242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0096FF"/>
                  </a:solidFill>
                  <a:latin typeface="Helvetica Neue"/>
                  <a:ea typeface="Helvetica Neue"/>
                  <a:cs typeface="Helvetica Neue"/>
                  <a:sym typeface="Helvetica Neue"/>
                </a:rPr>
                <a:t>100us</a:t>
              </a:r>
              <a:endParaRPr/>
            </a:p>
          </p:txBody>
        </p:sp>
        <p:cxnSp>
          <p:nvCxnSpPr>
            <p:cNvPr id="756" name="Google Shape;756;p18"/>
            <p:cNvCxnSpPr>
              <a:stCxn id="755" idx="3"/>
            </p:cNvCxnSpPr>
            <p:nvPr/>
          </p:nvCxnSpPr>
          <p:spPr>
            <a:xfrm>
              <a:off x="2151985" y="2447895"/>
              <a:ext cx="1687800" cy="0"/>
            </a:xfrm>
            <a:prstGeom prst="straightConnector1">
              <a:avLst/>
            </a:prstGeom>
            <a:noFill/>
            <a:ln cap="flat" cmpd="sng" w="50800">
              <a:solidFill>
                <a:srgbClr val="0096FF"/>
              </a:solidFill>
              <a:prstDash val="solid"/>
              <a:round/>
              <a:headEnd len="sm" w="sm" type="none"/>
              <a:tailEnd len="med" w="med" type="triangle"/>
            </a:ln>
          </p:spPr>
        </p:cxnSp>
        <p:grpSp>
          <p:nvGrpSpPr>
            <p:cNvPr id="757" name="Google Shape;757;p18"/>
            <p:cNvGrpSpPr/>
            <p:nvPr/>
          </p:nvGrpSpPr>
          <p:grpSpPr>
            <a:xfrm>
              <a:off x="893795" y="2270761"/>
              <a:ext cx="372632" cy="370605"/>
              <a:chOff x="-783861" y="1325390"/>
              <a:chExt cx="532497" cy="529600"/>
            </a:xfrm>
          </p:grpSpPr>
          <p:sp>
            <p:nvSpPr>
              <p:cNvPr id="758" name="Google Shape;758;p18"/>
              <p:cNvSpPr/>
              <p:nvPr/>
            </p:nvSpPr>
            <p:spPr>
              <a:xfrm>
                <a:off x="-783861" y="1325390"/>
                <a:ext cx="532497" cy="529600"/>
              </a:xfrm>
              <a:prstGeom prst="ellipse">
                <a:avLst/>
              </a:prstGeom>
              <a:solidFill>
                <a:srgbClr val="0096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759" name="Google Shape;759;p18"/>
              <p:cNvSpPr/>
              <p:nvPr/>
            </p:nvSpPr>
            <p:spPr>
              <a:xfrm>
                <a:off x="-626478" y="1432038"/>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760" name="Google Shape;760;p18"/>
              <p:cNvSpPr/>
              <p:nvPr/>
            </p:nvSpPr>
            <p:spPr>
              <a:xfrm>
                <a:off x="-475825" y="1432038"/>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761" name="Google Shape;761;p18"/>
              <p:cNvSpPr/>
              <p:nvPr/>
            </p:nvSpPr>
            <p:spPr>
              <a:xfrm>
                <a:off x="-661987" y="1683035"/>
                <a:ext cx="300824" cy="101994"/>
              </a:xfrm>
              <a:custGeom>
                <a:rect b="b" l="l" r="r" t="t"/>
                <a:pathLst>
                  <a:path extrusionOk="0" h="272834" w="800325">
                    <a:moveTo>
                      <a:pt x="0" y="20097"/>
                    </a:moveTo>
                    <a:cubicBezTo>
                      <a:pt x="152893" y="390211"/>
                      <a:pt x="707722" y="328248"/>
                      <a:pt x="800325" y="0"/>
                    </a:cubicBezTo>
                    <a:cubicBezTo>
                      <a:pt x="592166" y="122256"/>
                      <a:pt x="414152" y="249534"/>
                      <a:pt x="0" y="200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nvGrpSpPr>
            <p:cNvPr id="762" name="Google Shape;762;p18"/>
            <p:cNvGrpSpPr/>
            <p:nvPr/>
          </p:nvGrpSpPr>
          <p:grpSpPr>
            <a:xfrm>
              <a:off x="6263234" y="2098142"/>
              <a:ext cx="1256279" cy="385226"/>
              <a:chOff x="6273650" y="1512693"/>
              <a:chExt cx="1256279" cy="385226"/>
            </a:xfrm>
          </p:grpSpPr>
          <p:sp>
            <p:nvSpPr>
              <p:cNvPr id="763" name="Google Shape;763;p18"/>
              <p:cNvSpPr/>
              <p:nvPr/>
            </p:nvSpPr>
            <p:spPr>
              <a:xfrm>
                <a:off x="7068052" y="1512693"/>
                <a:ext cx="461877" cy="249402"/>
              </a:xfrm>
              <a:prstGeom prst="rect">
                <a:avLst/>
              </a:prstGeom>
              <a:solidFill>
                <a:srgbClr val="0096FF">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grpSp>
            <p:nvGrpSpPr>
              <p:cNvPr id="764" name="Google Shape;764;p18"/>
              <p:cNvGrpSpPr/>
              <p:nvPr/>
            </p:nvGrpSpPr>
            <p:grpSpPr>
              <a:xfrm>
                <a:off x="6273650" y="1686167"/>
                <a:ext cx="1034418" cy="211752"/>
                <a:chOff x="6273650" y="2283798"/>
                <a:chExt cx="1034418" cy="211752"/>
              </a:xfrm>
            </p:grpSpPr>
            <p:cxnSp>
              <p:nvCxnSpPr>
                <p:cNvPr id="765" name="Google Shape;765;p18"/>
                <p:cNvCxnSpPr/>
                <p:nvPr/>
              </p:nvCxnSpPr>
              <p:spPr>
                <a:xfrm>
                  <a:off x="6273650" y="2486830"/>
                  <a:ext cx="1034418" cy="0"/>
                </a:xfrm>
                <a:prstGeom prst="straightConnector1">
                  <a:avLst/>
                </a:prstGeom>
                <a:noFill/>
                <a:ln cap="flat" cmpd="sng" w="50800">
                  <a:solidFill>
                    <a:srgbClr val="0096FF"/>
                  </a:solidFill>
                  <a:prstDash val="solid"/>
                  <a:round/>
                  <a:headEnd len="sm" w="sm" type="none"/>
                  <a:tailEnd len="sm" w="sm" type="none"/>
                </a:ln>
              </p:spPr>
            </p:cxnSp>
            <p:cxnSp>
              <p:nvCxnSpPr>
                <p:cNvPr id="766" name="Google Shape;766;p18"/>
                <p:cNvCxnSpPr/>
                <p:nvPr/>
              </p:nvCxnSpPr>
              <p:spPr>
                <a:xfrm rot="10800000">
                  <a:off x="7276181" y="2283798"/>
                  <a:ext cx="0" cy="211752"/>
                </a:xfrm>
                <a:prstGeom prst="straightConnector1">
                  <a:avLst/>
                </a:prstGeom>
                <a:noFill/>
                <a:ln cap="flat" cmpd="sng" w="50800">
                  <a:solidFill>
                    <a:srgbClr val="0096FF"/>
                  </a:solidFill>
                  <a:prstDash val="solid"/>
                  <a:round/>
                  <a:headEnd len="sm" w="sm" type="none"/>
                  <a:tailEnd len="med" w="med" type="triangle"/>
                </a:ln>
              </p:spPr>
            </p:cxnSp>
          </p:grpSp>
        </p:grpSp>
      </p:grpSp>
      <p:sp>
        <p:nvSpPr>
          <p:cNvPr id="767" name="Google Shape;767;p18"/>
          <p:cNvSpPr/>
          <p:nvPr/>
        </p:nvSpPr>
        <p:spPr>
          <a:xfrm>
            <a:off x="762000" y="3822028"/>
            <a:ext cx="1471149" cy="1111922"/>
          </a:xfrm>
          <a:custGeom>
            <a:rect b="b" l="l" r="r" t="t"/>
            <a:pathLst>
              <a:path extrusionOk="0" h="1099464" w="1933730">
                <a:moveTo>
                  <a:pt x="0" y="436225"/>
                </a:moveTo>
                <a:cubicBezTo>
                  <a:pt x="0" y="362964"/>
                  <a:pt x="59390" y="303574"/>
                  <a:pt x="132651" y="303574"/>
                </a:cubicBezTo>
                <a:lnTo>
                  <a:pt x="322288" y="303574"/>
                </a:lnTo>
                <a:lnTo>
                  <a:pt x="686988" y="0"/>
                </a:lnTo>
                <a:lnTo>
                  <a:pt x="480406" y="321158"/>
                </a:lnTo>
                <a:cubicBezTo>
                  <a:pt x="812192" y="321158"/>
                  <a:pt x="1469293" y="303574"/>
                  <a:pt x="1801079" y="303574"/>
                </a:cubicBezTo>
                <a:cubicBezTo>
                  <a:pt x="1874340" y="303574"/>
                  <a:pt x="1933730" y="362964"/>
                  <a:pt x="1933730" y="436225"/>
                </a:cubicBezTo>
                <a:lnTo>
                  <a:pt x="1933730" y="436222"/>
                </a:lnTo>
                <a:lnTo>
                  <a:pt x="1933730" y="436222"/>
                </a:lnTo>
                <a:lnTo>
                  <a:pt x="1933730" y="635195"/>
                </a:lnTo>
                <a:lnTo>
                  <a:pt x="1933730" y="966813"/>
                </a:lnTo>
                <a:cubicBezTo>
                  <a:pt x="1933730" y="1040074"/>
                  <a:pt x="1874340" y="1099464"/>
                  <a:pt x="1801079" y="1099464"/>
                </a:cubicBezTo>
                <a:lnTo>
                  <a:pt x="805721" y="1099464"/>
                </a:lnTo>
                <a:lnTo>
                  <a:pt x="322288" y="1099464"/>
                </a:lnTo>
                <a:lnTo>
                  <a:pt x="322288" y="1099464"/>
                </a:lnTo>
                <a:lnTo>
                  <a:pt x="132651" y="1099464"/>
                </a:lnTo>
                <a:cubicBezTo>
                  <a:pt x="59390" y="1099464"/>
                  <a:pt x="0" y="1040074"/>
                  <a:pt x="0" y="966813"/>
                </a:cubicBezTo>
                <a:lnTo>
                  <a:pt x="0" y="635195"/>
                </a:lnTo>
                <a:lnTo>
                  <a:pt x="0" y="436222"/>
                </a:lnTo>
                <a:lnTo>
                  <a:pt x="0" y="436222"/>
                </a:lnTo>
                <a:lnTo>
                  <a:pt x="0" y="436225"/>
                </a:lnTo>
                <a:close/>
              </a:path>
            </a:pathLst>
          </a:custGeom>
          <a:no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0000"/>
              </a:solidFill>
              <a:latin typeface="Helvetica Neue"/>
              <a:ea typeface="Helvetica Neue"/>
              <a:cs typeface="Helvetica Neue"/>
              <a:sym typeface="Helvetica Neue"/>
            </a:endParaRPr>
          </a:p>
          <a:p>
            <a:pPr indent="0" lvl="0" marL="0" marR="0" rtl="0" algn="ctr">
              <a:spcBef>
                <a:spcPts val="0"/>
              </a:spcBef>
              <a:spcAft>
                <a:spcPts val="0"/>
              </a:spcAft>
              <a:buNone/>
            </a:pPr>
            <a:r>
              <a:rPr i="1" lang="en-US" sz="2000">
                <a:solidFill>
                  <a:srgbClr val="FF0000"/>
                </a:solidFill>
                <a:latin typeface="Helvetica Neue"/>
                <a:ea typeface="Helvetica Neue"/>
                <a:cs typeface="Helvetica Neue"/>
                <a:sym typeface="Helvetica Neue"/>
              </a:rPr>
              <a:t>100x</a:t>
            </a:r>
            <a:r>
              <a:rPr i="1" lang="en-US" sz="2800">
                <a:solidFill>
                  <a:srgbClr val="FF0000"/>
                </a:solidFill>
                <a:latin typeface="Helvetica Neue"/>
                <a:ea typeface="Helvetica Neue"/>
                <a:cs typeface="Helvetica Neue"/>
                <a:sym typeface="Helvetica Neue"/>
              </a:rPr>
              <a:t> </a:t>
            </a:r>
            <a:r>
              <a:rPr i="1" lang="en-US" sz="2000">
                <a:solidFill>
                  <a:srgbClr val="FF0000"/>
                </a:solidFill>
                <a:latin typeface="Gill Sans"/>
                <a:ea typeface="Gill Sans"/>
                <a:cs typeface="Gill Sans"/>
                <a:sym typeface="Gill Sans"/>
              </a:rPr>
              <a:t>slower</a:t>
            </a:r>
            <a:r>
              <a:rPr i="1" lang="en-US" sz="2800">
                <a:solidFill>
                  <a:srgbClr val="FF0000"/>
                </a:solidFill>
                <a:latin typeface="Gill Sans"/>
                <a:ea typeface="Gill Sans"/>
                <a:cs typeface="Gill Sans"/>
                <a:sym typeface="Gill Sans"/>
              </a:rPr>
              <a:t> </a:t>
            </a:r>
            <a:endParaRPr/>
          </a:p>
          <a:p>
            <a:pPr indent="0" lvl="0" marL="0" marR="0" rtl="0" algn="ctr">
              <a:spcBef>
                <a:spcPts val="0"/>
              </a:spcBef>
              <a:spcAft>
                <a:spcPts val="0"/>
              </a:spcAft>
              <a:buNone/>
            </a:pPr>
            <a:r>
              <a:rPr i="1" lang="en-US" sz="2000">
                <a:solidFill>
                  <a:schemeClr val="dk1"/>
                </a:solidFill>
                <a:latin typeface="Gill Sans"/>
                <a:ea typeface="Gill Sans"/>
                <a:cs typeface="Gill Sans"/>
                <a:sym typeface="Gill Sans"/>
              </a:rPr>
              <a:t>due to </a:t>
            </a:r>
            <a:r>
              <a:rPr b="1" i="1" lang="en-US" sz="2000">
                <a:solidFill>
                  <a:srgbClr val="FF0000"/>
                </a:solidFill>
                <a:latin typeface="Gill Sans"/>
                <a:ea typeface="Gill Sans"/>
                <a:cs typeface="Gill Sans"/>
                <a:sym typeface="Gill Sans"/>
              </a:rPr>
              <a:t>GC</a:t>
            </a:r>
            <a:endParaRPr/>
          </a:p>
        </p:txBody>
      </p:sp>
      <p:sp>
        <p:nvSpPr>
          <p:cNvPr id="768" name="Google Shape;768;p18"/>
          <p:cNvSpPr/>
          <p:nvPr/>
        </p:nvSpPr>
        <p:spPr>
          <a:xfrm>
            <a:off x="4235193" y="4086097"/>
            <a:ext cx="3236341" cy="771653"/>
          </a:xfrm>
          <a:custGeom>
            <a:rect b="b" l="l" r="r" t="t"/>
            <a:pathLst>
              <a:path extrusionOk="0" h="791649" w="3613511">
                <a:moveTo>
                  <a:pt x="0" y="373513"/>
                </a:moveTo>
                <a:cubicBezTo>
                  <a:pt x="0" y="327326"/>
                  <a:pt x="37442" y="289884"/>
                  <a:pt x="83629" y="289884"/>
                </a:cubicBezTo>
                <a:lnTo>
                  <a:pt x="1129791" y="307468"/>
                </a:lnTo>
                <a:lnTo>
                  <a:pt x="1074408" y="0"/>
                </a:lnTo>
                <a:lnTo>
                  <a:pt x="1259445" y="305053"/>
                </a:lnTo>
                <a:lnTo>
                  <a:pt x="3529882" y="289884"/>
                </a:lnTo>
                <a:cubicBezTo>
                  <a:pt x="3576069" y="289884"/>
                  <a:pt x="3613511" y="327326"/>
                  <a:pt x="3613511" y="373513"/>
                </a:cubicBezTo>
                <a:lnTo>
                  <a:pt x="3613511" y="373512"/>
                </a:lnTo>
                <a:lnTo>
                  <a:pt x="3613511" y="373512"/>
                </a:lnTo>
                <a:lnTo>
                  <a:pt x="3613511" y="498953"/>
                </a:lnTo>
                <a:lnTo>
                  <a:pt x="3613511" y="708020"/>
                </a:lnTo>
                <a:cubicBezTo>
                  <a:pt x="3613511" y="754207"/>
                  <a:pt x="3576069" y="791649"/>
                  <a:pt x="3529882" y="791649"/>
                </a:cubicBezTo>
                <a:lnTo>
                  <a:pt x="1505630" y="791649"/>
                </a:lnTo>
                <a:lnTo>
                  <a:pt x="602252" y="791649"/>
                </a:lnTo>
                <a:lnTo>
                  <a:pt x="602252" y="791649"/>
                </a:lnTo>
                <a:lnTo>
                  <a:pt x="83629" y="791649"/>
                </a:lnTo>
                <a:cubicBezTo>
                  <a:pt x="37442" y="791649"/>
                  <a:pt x="0" y="754207"/>
                  <a:pt x="0" y="708020"/>
                </a:cubicBezTo>
                <a:lnTo>
                  <a:pt x="0" y="498953"/>
                </a:lnTo>
                <a:lnTo>
                  <a:pt x="0" y="373512"/>
                </a:lnTo>
                <a:lnTo>
                  <a:pt x="0" y="373512"/>
                </a:lnTo>
                <a:lnTo>
                  <a:pt x="0" y="373513"/>
                </a:lnTo>
                <a:close/>
              </a:path>
            </a:pathLst>
          </a:custGeom>
          <a:no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Gill Sans"/>
              <a:ea typeface="Gill Sans"/>
              <a:cs typeface="Gill Sans"/>
              <a:sym typeface="Gill Sans"/>
            </a:endParaRPr>
          </a:p>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GC is </a:t>
            </a:r>
            <a:r>
              <a:rPr b="1" i="1" lang="en-US" sz="2000">
                <a:solidFill>
                  <a:srgbClr val="FF0000"/>
                </a:solidFill>
                <a:latin typeface="Gill Sans"/>
                <a:ea typeface="Gill Sans"/>
                <a:cs typeface="Gill Sans"/>
                <a:sym typeface="Gill Sans"/>
              </a:rPr>
              <a:t>Invisible</a:t>
            </a:r>
            <a:r>
              <a:rPr lang="en-US" sz="2000">
                <a:solidFill>
                  <a:schemeClr val="dk1"/>
                </a:solidFill>
                <a:latin typeface="Gill Sans"/>
                <a:ea typeface="Gill Sans"/>
                <a:cs typeface="Gill Sans"/>
                <a:sym typeface="Gill Sans"/>
              </a:rPr>
              <a:t> to the Host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6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9"/>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Predictability Design Space</a:t>
            </a:r>
            <a:endParaRPr/>
          </a:p>
        </p:txBody>
      </p:sp>
      <p:sp>
        <p:nvSpPr>
          <p:cNvPr id="775" name="Google Shape;775;p19"/>
          <p:cNvSpPr txBox="1"/>
          <p:nvPr/>
        </p:nvSpPr>
        <p:spPr>
          <a:xfrm>
            <a:off x="990600" y="723760"/>
            <a:ext cx="253062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Gill Sans"/>
                <a:ea typeface="Gill Sans"/>
                <a:cs typeface="Gill Sans"/>
                <a:sym typeface="Gill Sans"/>
              </a:rPr>
              <a:t>State-of-the-Art</a:t>
            </a:r>
            <a:endParaRPr/>
          </a:p>
        </p:txBody>
      </p:sp>
      <p:sp>
        <p:nvSpPr>
          <p:cNvPr id="776" name="Google Shape;776;p19"/>
          <p:cNvSpPr txBox="1"/>
          <p:nvPr/>
        </p:nvSpPr>
        <p:spPr>
          <a:xfrm>
            <a:off x="613525" y="3831154"/>
            <a:ext cx="33220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dk1"/>
                </a:solidFill>
                <a:latin typeface="Gill Sans"/>
                <a:ea typeface="Gill Sans"/>
                <a:cs typeface="Gill Sans"/>
                <a:sym typeface="Gill Sans"/>
              </a:rPr>
              <a:t>An </a:t>
            </a:r>
            <a:r>
              <a:rPr b="1" i="1" lang="en-US" sz="2400">
                <a:solidFill>
                  <a:schemeClr val="dk1"/>
                </a:solidFill>
                <a:latin typeface="Gill Sans"/>
                <a:ea typeface="Gill Sans"/>
                <a:cs typeface="Gill Sans"/>
                <a:sym typeface="Gill Sans"/>
              </a:rPr>
              <a:t>ideal</a:t>
            </a:r>
            <a:r>
              <a:rPr i="1" lang="en-US" sz="2400">
                <a:solidFill>
                  <a:schemeClr val="dk1"/>
                </a:solidFill>
                <a:latin typeface="Gill Sans"/>
                <a:ea typeface="Gill Sans"/>
                <a:cs typeface="Gill Sans"/>
                <a:sym typeface="Gill Sans"/>
              </a:rPr>
              <a:t> controller design? </a:t>
            </a:r>
            <a:endParaRPr/>
          </a:p>
        </p:txBody>
      </p:sp>
      <p:sp>
        <p:nvSpPr>
          <p:cNvPr id="777" name="Google Shape;777;p19"/>
          <p:cNvSpPr txBox="1"/>
          <p:nvPr/>
        </p:nvSpPr>
        <p:spPr>
          <a:xfrm>
            <a:off x="663444" y="2536488"/>
            <a:ext cx="334309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dk1"/>
                </a:solidFill>
                <a:latin typeface="Gill Sans"/>
                <a:ea typeface="Gill Sans"/>
                <a:cs typeface="Gill Sans"/>
                <a:sym typeface="Gill Sans"/>
              </a:rPr>
              <a:t>Flash-</a:t>
            </a:r>
            <a:r>
              <a:rPr b="1" i="1" lang="en-US" sz="2400">
                <a:solidFill>
                  <a:schemeClr val="dk1"/>
                </a:solidFill>
                <a:latin typeface="Gill Sans"/>
                <a:ea typeface="Gill Sans"/>
                <a:cs typeface="Gill Sans"/>
                <a:sym typeface="Gill Sans"/>
              </a:rPr>
              <a:t>aware</a:t>
            </a:r>
            <a:r>
              <a:rPr i="1" lang="en-US" sz="2400">
                <a:solidFill>
                  <a:schemeClr val="dk1"/>
                </a:solidFill>
                <a:latin typeface="Gill Sans"/>
                <a:ea typeface="Gill Sans"/>
                <a:cs typeface="Gill Sans"/>
                <a:sym typeface="Gill Sans"/>
              </a:rPr>
              <a:t> optimizations?</a:t>
            </a:r>
            <a:endParaRPr/>
          </a:p>
        </p:txBody>
      </p:sp>
      <p:sp>
        <p:nvSpPr>
          <p:cNvPr id="778" name="Google Shape;778;p19"/>
          <p:cNvSpPr txBox="1"/>
          <p:nvPr/>
        </p:nvSpPr>
        <p:spPr>
          <a:xfrm>
            <a:off x="570918" y="1276350"/>
            <a:ext cx="328846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400">
                <a:solidFill>
                  <a:schemeClr val="dk1"/>
                </a:solidFill>
                <a:latin typeface="Gill Sans"/>
                <a:ea typeface="Gill Sans"/>
                <a:cs typeface="Gill Sans"/>
                <a:sym typeface="Gill Sans"/>
              </a:rPr>
              <a:t>Direct</a:t>
            </a:r>
            <a:r>
              <a:rPr i="1" lang="en-US" sz="2400">
                <a:solidFill>
                  <a:schemeClr val="dk1"/>
                </a:solidFill>
                <a:latin typeface="Gill Sans"/>
                <a:ea typeface="Gill Sans"/>
                <a:cs typeface="Gill Sans"/>
                <a:sym typeface="Gill Sans"/>
              </a:rPr>
              <a:t> flash management?</a:t>
            </a:r>
            <a:endParaRPr/>
          </a:p>
        </p:txBody>
      </p:sp>
      <p:sp>
        <p:nvSpPr>
          <p:cNvPr id="779" name="Google Shape;779;p19"/>
          <p:cNvSpPr txBox="1"/>
          <p:nvPr/>
        </p:nvSpPr>
        <p:spPr>
          <a:xfrm>
            <a:off x="812063" y="4324350"/>
            <a:ext cx="2981261" cy="400110"/>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lt1"/>
                </a:solidFill>
                <a:latin typeface="Gill Sans"/>
                <a:ea typeface="Gill Sans"/>
                <a:cs typeface="Gill Sans"/>
                <a:sym typeface="Gill Sans"/>
              </a:rPr>
              <a:t>Cannot eliminate GC impacts</a:t>
            </a:r>
            <a:endParaRPr/>
          </a:p>
        </p:txBody>
      </p:sp>
      <p:sp>
        <p:nvSpPr>
          <p:cNvPr id="780" name="Google Shape;780;p19"/>
          <p:cNvSpPr txBox="1"/>
          <p:nvPr/>
        </p:nvSpPr>
        <p:spPr>
          <a:xfrm>
            <a:off x="812064" y="3009840"/>
            <a:ext cx="2981260" cy="400110"/>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lt1"/>
                </a:solidFill>
                <a:latin typeface="Gill Sans"/>
                <a:ea typeface="Gill Sans"/>
                <a:cs typeface="Gill Sans"/>
                <a:sym typeface="Gill Sans"/>
              </a:rPr>
              <a:t>Not aware of SSD internals</a:t>
            </a:r>
            <a:endParaRPr/>
          </a:p>
        </p:txBody>
      </p:sp>
      <p:sp>
        <p:nvSpPr>
          <p:cNvPr id="781" name="Google Shape;781;p19"/>
          <p:cNvSpPr txBox="1"/>
          <p:nvPr/>
        </p:nvSpPr>
        <p:spPr>
          <a:xfrm>
            <a:off x="812063" y="1732697"/>
            <a:ext cx="2981261" cy="400110"/>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lt1"/>
                </a:solidFill>
                <a:latin typeface="Gill Sans"/>
                <a:ea typeface="Gill Sans"/>
                <a:cs typeface="Gill Sans"/>
                <a:sym typeface="Gill Sans"/>
              </a:rPr>
              <a:t>Non-trivial; Incompatible</a:t>
            </a:r>
            <a:endParaRPr/>
          </a:p>
        </p:txBody>
      </p:sp>
      <p:sp>
        <p:nvSpPr>
          <p:cNvPr id="782" name="Google Shape;782;p19"/>
          <p:cNvSpPr txBox="1"/>
          <p:nvPr/>
        </p:nvSpPr>
        <p:spPr>
          <a:xfrm>
            <a:off x="5349336" y="666750"/>
            <a:ext cx="32033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96FF"/>
                </a:solidFill>
                <a:latin typeface="Gill Sans"/>
                <a:ea typeface="Gill Sans"/>
                <a:cs typeface="Gill Sans"/>
                <a:sym typeface="Gill Sans"/>
              </a:rPr>
              <a:t>IODA: </a:t>
            </a:r>
            <a:r>
              <a:rPr i="1" lang="en-US" sz="2400">
                <a:solidFill>
                  <a:schemeClr val="dk1"/>
                </a:solidFill>
                <a:latin typeface="Gill Sans"/>
                <a:ea typeface="Gill Sans"/>
                <a:cs typeface="Gill Sans"/>
                <a:sym typeface="Gill Sans"/>
              </a:rPr>
              <a:t>OS/SSD co-design</a:t>
            </a:r>
            <a:endParaRPr/>
          </a:p>
        </p:txBody>
      </p:sp>
      <p:cxnSp>
        <p:nvCxnSpPr>
          <p:cNvPr id="783" name="Google Shape;783;p19"/>
          <p:cNvCxnSpPr/>
          <p:nvPr/>
        </p:nvCxnSpPr>
        <p:spPr>
          <a:xfrm rot="10800000">
            <a:off x="4419600" y="723760"/>
            <a:ext cx="0" cy="4210190"/>
          </a:xfrm>
          <a:prstGeom prst="straightConnector1">
            <a:avLst/>
          </a:prstGeom>
          <a:noFill/>
          <a:ln cap="flat" cmpd="sng" w="50800">
            <a:solidFill>
              <a:srgbClr val="0C0C0C"/>
            </a:solidFill>
            <a:prstDash val="dash"/>
            <a:round/>
            <a:headEnd len="sm" w="sm" type="none"/>
            <a:tailEnd len="sm" w="sm" type="none"/>
          </a:ln>
        </p:spPr>
      </p:cxnSp>
      <p:sp>
        <p:nvSpPr>
          <p:cNvPr id="784" name="Google Shape;784;p19"/>
          <p:cNvSpPr/>
          <p:nvPr/>
        </p:nvSpPr>
        <p:spPr>
          <a:xfrm>
            <a:off x="4800600" y="1657350"/>
            <a:ext cx="3837162" cy="461665"/>
          </a:xfrm>
          <a:prstGeom prst="roundRect">
            <a:avLst>
              <a:gd fmla="val 16667" name="adj"/>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Application transparency</a:t>
            </a:r>
            <a:endParaRPr/>
          </a:p>
        </p:txBody>
      </p:sp>
      <p:sp>
        <p:nvSpPr>
          <p:cNvPr id="785" name="Google Shape;785;p19"/>
          <p:cNvSpPr/>
          <p:nvPr/>
        </p:nvSpPr>
        <p:spPr>
          <a:xfrm>
            <a:off x="4811718" y="2530913"/>
            <a:ext cx="3837162" cy="457200"/>
          </a:xfrm>
          <a:prstGeom prst="roundRect">
            <a:avLst>
              <a:gd fmla="val 16667" name="adj"/>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OS-level policies for predictability</a:t>
            </a:r>
            <a:endParaRPr/>
          </a:p>
        </p:txBody>
      </p:sp>
      <p:sp>
        <p:nvSpPr>
          <p:cNvPr id="786" name="Google Shape;786;p19"/>
          <p:cNvSpPr/>
          <p:nvPr/>
        </p:nvSpPr>
        <p:spPr>
          <a:xfrm>
            <a:off x="4822716" y="3181350"/>
            <a:ext cx="3837162" cy="457200"/>
          </a:xfrm>
          <a:prstGeom prst="roundRect">
            <a:avLst>
              <a:gd fmla="val 16667" name="adj"/>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Small interface enhancement</a:t>
            </a:r>
            <a:endParaRPr/>
          </a:p>
        </p:txBody>
      </p:sp>
      <p:sp>
        <p:nvSpPr>
          <p:cNvPr id="787" name="Google Shape;787;p19"/>
          <p:cNvSpPr/>
          <p:nvPr/>
        </p:nvSpPr>
        <p:spPr>
          <a:xfrm>
            <a:off x="4829786" y="4248150"/>
            <a:ext cx="3837162" cy="457200"/>
          </a:xfrm>
          <a:prstGeom prst="roundRect">
            <a:avLst>
              <a:gd fmla="val 16667" name="adj"/>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No major firmware policy changes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id="793" name="Google Shape;793;p20"/>
          <p:cNvPicPr preferRelativeResize="0"/>
          <p:nvPr/>
        </p:nvPicPr>
        <p:blipFill rotWithShape="1">
          <a:blip r:embed="rId3">
            <a:alphaModFix/>
          </a:blip>
          <a:srcRect b="0" l="0" r="0" t="0"/>
          <a:stretch/>
        </p:blipFill>
        <p:spPr>
          <a:xfrm>
            <a:off x="5334000" y="133350"/>
            <a:ext cx="3877793" cy="4739525"/>
          </a:xfrm>
          <a:prstGeom prst="rect">
            <a:avLst/>
          </a:prstGeom>
          <a:noFill/>
          <a:ln>
            <a:noFill/>
          </a:ln>
        </p:spPr>
      </p:pic>
      <p:pic>
        <p:nvPicPr>
          <p:cNvPr id="794" name="Google Shape;794;p20"/>
          <p:cNvPicPr preferRelativeResize="0"/>
          <p:nvPr/>
        </p:nvPicPr>
        <p:blipFill rotWithShape="1">
          <a:blip r:embed="rId4">
            <a:alphaModFix/>
          </a:blip>
          <a:srcRect b="0" l="0" r="0" t="0"/>
          <a:stretch/>
        </p:blipFill>
        <p:spPr>
          <a:xfrm>
            <a:off x="5335135" y="137160"/>
            <a:ext cx="3876507" cy="4737953"/>
          </a:xfrm>
          <a:prstGeom prst="rect">
            <a:avLst/>
          </a:prstGeom>
          <a:noFill/>
          <a:ln>
            <a:noFill/>
          </a:ln>
        </p:spPr>
      </p:pic>
      <p:sp>
        <p:nvSpPr>
          <p:cNvPr id="795" name="Google Shape;795;p20"/>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Reality vs. Expectation</a:t>
            </a:r>
            <a:endParaRPr/>
          </a:p>
        </p:txBody>
      </p:sp>
      <p:sp>
        <p:nvSpPr>
          <p:cNvPr id="796" name="Google Shape;796;p20"/>
          <p:cNvSpPr txBox="1"/>
          <p:nvPr/>
        </p:nvSpPr>
        <p:spPr>
          <a:xfrm>
            <a:off x="8022482" y="1709107"/>
            <a:ext cx="67061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0000"/>
                </a:solidFill>
                <a:latin typeface="Gill Sans"/>
                <a:ea typeface="Gill Sans"/>
                <a:cs typeface="Gill Sans"/>
                <a:sym typeface="Gill Sans"/>
              </a:rPr>
              <a:t>GC</a:t>
            </a:r>
            <a:endParaRPr/>
          </a:p>
        </p:txBody>
      </p:sp>
      <p:sp>
        <p:nvSpPr>
          <p:cNvPr id="797" name="Google Shape;797;p20"/>
          <p:cNvSpPr txBox="1"/>
          <p:nvPr/>
        </p:nvSpPr>
        <p:spPr>
          <a:xfrm>
            <a:off x="7239000" y="895350"/>
            <a:ext cx="201354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A5A5A5"/>
                </a:solidFill>
                <a:latin typeface="Gill Sans"/>
                <a:ea typeface="Gill Sans"/>
                <a:cs typeface="Gill Sans"/>
                <a:sym typeface="Gill Sans"/>
              </a:rPr>
              <a:t>NoGC </a:t>
            </a:r>
            <a:r>
              <a:rPr b="1" i="1" lang="en-US" sz="1050">
                <a:solidFill>
                  <a:srgbClr val="A5A5A5"/>
                </a:solidFill>
                <a:latin typeface="Gill Sans"/>
                <a:ea typeface="Gill Sans"/>
                <a:cs typeface="Gill Sans"/>
                <a:sym typeface="Gill Sans"/>
              </a:rPr>
              <a:t>(Ideal)</a:t>
            </a:r>
            <a:endParaRPr/>
          </a:p>
        </p:txBody>
      </p:sp>
      <p:cxnSp>
        <p:nvCxnSpPr>
          <p:cNvPr id="798" name="Google Shape;798;p20"/>
          <p:cNvCxnSpPr/>
          <p:nvPr/>
        </p:nvCxnSpPr>
        <p:spPr>
          <a:xfrm>
            <a:off x="6468446" y="934904"/>
            <a:ext cx="0" cy="3084646"/>
          </a:xfrm>
          <a:prstGeom prst="straightConnector1">
            <a:avLst/>
          </a:prstGeom>
          <a:noFill/>
          <a:ln cap="flat" cmpd="sng" w="15875">
            <a:solidFill>
              <a:srgbClr val="C3CACA"/>
            </a:solidFill>
            <a:prstDash val="dash"/>
            <a:round/>
            <a:headEnd len="sm" w="sm" type="none"/>
            <a:tailEnd len="sm" w="sm" type="none"/>
          </a:ln>
        </p:spPr>
      </p:cxnSp>
      <p:sp>
        <p:nvSpPr>
          <p:cNvPr id="799" name="Google Shape;799;p20"/>
          <p:cNvSpPr txBox="1"/>
          <p:nvPr/>
        </p:nvSpPr>
        <p:spPr>
          <a:xfrm>
            <a:off x="718804" y="1504950"/>
            <a:ext cx="387650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Gill Sans"/>
                <a:ea typeface="Gill Sans"/>
                <a:cs typeface="Gill Sans"/>
                <a:sym typeface="Gill Sans"/>
              </a:rPr>
              <a:t>with</a:t>
            </a:r>
            <a:r>
              <a:rPr lang="en-US" sz="2400">
                <a:solidFill>
                  <a:schemeClr val="dk1"/>
                </a:solidFill>
                <a:latin typeface="Gill Sans"/>
                <a:ea typeface="Gill Sans"/>
                <a:cs typeface="Gill Sans"/>
                <a:sym typeface="Gill Sans"/>
              </a:rPr>
              <a:t> resource efficiency</a:t>
            </a:r>
            <a:endParaRPr sz="2000">
              <a:solidFill>
                <a:schemeClr val="dk1"/>
              </a:solidFill>
              <a:latin typeface="Gill Sans"/>
              <a:ea typeface="Gill Sans"/>
              <a:cs typeface="Gill Sans"/>
              <a:sym typeface="Gill Sans"/>
            </a:endParaRPr>
          </a:p>
        </p:txBody>
      </p:sp>
      <p:sp>
        <p:nvSpPr>
          <p:cNvPr id="800" name="Google Shape;800;p20"/>
          <p:cNvSpPr txBox="1"/>
          <p:nvPr/>
        </p:nvSpPr>
        <p:spPr>
          <a:xfrm>
            <a:off x="700213" y="658206"/>
            <a:ext cx="44764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96FF"/>
                </a:solidFill>
                <a:latin typeface="Gill Sans"/>
                <a:ea typeface="Gill Sans"/>
                <a:cs typeface="Gill Sans"/>
                <a:sym typeface="Gill Sans"/>
              </a:rPr>
              <a:t>Strong predictability guarantees</a:t>
            </a:r>
            <a:endParaRPr b="1" sz="2000">
              <a:solidFill>
                <a:srgbClr val="0096FF"/>
              </a:solidFill>
              <a:latin typeface="Gill Sans"/>
              <a:ea typeface="Gill Sans"/>
              <a:cs typeface="Gill Sans"/>
              <a:sym typeface="Gill Sans"/>
            </a:endParaRPr>
          </a:p>
        </p:txBody>
      </p:sp>
      <p:sp>
        <p:nvSpPr>
          <p:cNvPr id="801" name="Google Shape;801;p20"/>
          <p:cNvSpPr txBox="1"/>
          <p:nvPr/>
        </p:nvSpPr>
        <p:spPr>
          <a:xfrm>
            <a:off x="722047" y="1885950"/>
            <a:ext cx="37965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Gill Sans"/>
                <a:ea typeface="Gill Sans"/>
                <a:cs typeface="Gill Sans"/>
                <a:sym typeface="Gill Sans"/>
              </a:rPr>
              <a:t>without</a:t>
            </a:r>
            <a:r>
              <a:rPr lang="en-US" sz="2400">
                <a:solidFill>
                  <a:schemeClr val="dk1"/>
                </a:solidFill>
                <a:latin typeface="Gill Sans"/>
                <a:ea typeface="Gill Sans"/>
                <a:cs typeface="Gill Sans"/>
                <a:sym typeface="Gill Sans"/>
              </a:rPr>
              <a:t> sacrificing throughput</a:t>
            </a:r>
            <a:endParaRPr sz="2000">
              <a:solidFill>
                <a:schemeClr val="dk1"/>
              </a:solidFill>
              <a:latin typeface="Gill Sans"/>
              <a:ea typeface="Gill Sans"/>
              <a:cs typeface="Gill Sans"/>
              <a:sym typeface="Gill Sans"/>
            </a:endParaRPr>
          </a:p>
        </p:txBody>
      </p:sp>
      <p:grpSp>
        <p:nvGrpSpPr>
          <p:cNvPr id="802" name="Google Shape;802;p20"/>
          <p:cNvGrpSpPr/>
          <p:nvPr/>
        </p:nvGrpSpPr>
        <p:grpSpPr>
          <a:xfrm rot="-921589">
            <a:off x="6241305" y="682934"/>
            <a:ext cx="1742400" cy="1876764"/>
            <a:chOff x="3383733" y="1625862"/>
            <a:chExt cx="1742400" cy="1876764"/>
          </a:xfrm>
        </p:grpSpPr>
        <p:sp>
          <p:nvSpPr>
            <p:cNvPr id="803" name="Google Shape;803;p20"/>
            <p:cNvSpPr/>
            <p:nvPr/>
          </p:nvSpPr>
          <p:spPr>
            <a:xfrm rot="3594123">
              <a:off x="3500521" y="1994555"/>
              <a:ext cx="1508825" cy="1139378"/>
            </a:xfrm>
            <a:custGeom>
              <a:rect b="b" l="l" r="r" t="t"/>
              <a:pathLst>
                <a:path extrusionOk="0" h="1139378" w="1508825">
                  <a:moveTo>
                    <a:pt x="0" y="611741"/>
                  </a:moveTo>
                  <a:lnTo>
                    <a:pt x="523342" y="0"/>
                  </a:lnTo>
                  <a:lnTo>
                    <a:pt x="366935" y="322824"/>
                  </a:lnTo>
                  <a:lnTo>
                    <a:pt x="1508825" y="322824"/>
                  </a:lnTo>
                  <a:lnTo>
                    <a:pt x="1508825" y="885646"/>
                  </a:lnTo>
                  <a:lnTo>
                    <a:pt x="366935" y="885646"/>
                  </a:lnTo>
                  <a:lnTo>
                    <a:pt x="526346" y="1139378"/>
                  </a:lnTo>
                  <a:lnTo>
                    <a:pt x="0" y="611741"/>
                  </a:lnTo>
                  <a:close/>
                </a:path>
              </a:pathLst>
            </a:custGeom>
            <a:solidFill>
              <a:srgbClr val="E4E9EE"/>
            </a:solidFill>
            <a:ln cap="flat" cmpd="sng" w="10775">
              <a:solidFill>
                <a:srgbClr val="009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0096FF"/>
                </a:solidFill>
                <a:latin typeface="Gill Sans"/>
                <a:ea typeface="Gill Sans"/>
                <a:cs typeface="Gill Sans"/>
                <a:sym typeface="Gill Sans"/>
              </a:endParaRPr>
            </a:p>
          </p:txBody>
        </p:sp>
        <p:sp>
          <p:nvSpPr>
            <p:cNvPr id="804" name="Google Shape;804;p20"/>
            <p:cNvSpPr txBox="1"/>
            <p:nvPr/>
          </p:nvSpPr>
          <p:spPr>
            <a:xfrm rot="3630647">
              <a:off x="3538119" y="2254325"/>
              <a:ext cx="142961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rgbClr val="0096FF"/>
                  </a:solidFill>
                  <a:latin typeface="Gill Sans"/>
                  <a:ea typeface="Gill Sans"/>
                  <a:cs typeface="Gill Sans"/>
                  <a:sym typeface="Gill Sans"/>
                </a:rPr>
                <a:t>Room for </a:t>
              </a:r>
              <a:endParaRPr/>
            </a:p>
            <a:p>
              <a:pPr indent="0" lvl="0" marL="0" marR="0" rtl="0" algn="ctr">
                <a:spcBef>
                  <a:spcPts val="0"/>
                </a:spcBef>
                <a:spcAft>
                  <a:spcPts val="0"/>
                </a:spcAft>
                <a:buNone/>
              </a:pPr>
              <a:r>
                <a:rPr b="1" i="1" lang="en-US" sz="1800">
                  <a:solidFill>
                    <a:srgbClr val="0096FF"/>
                  </a:solidFill>
                  <a:latin typeface="Gill Sans"/>
                  <a:ea typeface="Gill Sans"/>
                  <a:cs typeface="Gill Sans"/>
                  <a:sym typeface="Gill Sans"/>
                </a:rPr>
                <a:t>improvement</a:t>
              </a:r>
              <a:endParaRPr/>
            </a:p>
          </p:txBody>
        </p:sp>
      </p:grpSp>
      <p:sp>
        <p:nvSpPr>
          <p:cNvPr id="805" name="Google Shape;805;p20"/>
          <p:cNvSpPr txBox="1"/>
          <p:nvPr/>
        </p:nvSpPr>
        <p:spPr>
          <a:xfrm>
            <a:off x="718804" y="1089930"/>
            <a:ext cx="44659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Gill Sans"/>
                <a:ea typeface="Gill Sans"/>
                <a:cs typeface="Gill Sans"/>
                <a:sym typeface="Gill Sans"/>
              </a:rPr>
              <a:t>with</a:t>
            </a:r>
            <a:r>
              <a:rPr lang="en-US" sz="2400">
                <a:solidFill>
                  <a:schemeClr val="dk1"/>
                </a:solidFill>
                <a:latin typeface="Gill Sans"/>
                <a:ea typeface="Gill Sans"/>
                <a:cs typeface="Gill Sans"/>
                <a:sym typeface="Gill Sans"/>
              </a:rPr>
              <a:t> </a:t>
            </a:r>
            <a:r>
              <a:rPr i="1" lang="en-US" sz="2400">
                <a:solidFill>
                  <a:schemeClr val="dk1"/>
                </a:solidFill>
                <a:latin typeface="Gill Sans"/>
                <a:ea typeface="Gill Sans"/>
                <a:cs typeface="Gill Sans"/>
                <a:sym typeface="Gill Sans"/>
              </a:rPr>
              <a:t>minimal</a:t>
            </a:r>
            <a:r>
              <a:rPr lang="en-US" sz="2400">
                <a:solidFill>
                  <a:schemeClr val="dk1"/>
                </a:solidFill>
                <a:latin typeface="Gill Sans"/>
                <a:ea typeface="Gill Sans"/>
                <a:cs typeface="Gill Sans"/>
                <a:sym typeface="Gill Sans"/>
              </a:rPr>
              <a:t> device-side changes</a:t>
            </a:r>
            <a:endParaRPr sz="2000">
              <a:solidFill>
                <a:schemeClr val="dk1"/>
              </a:solidFill>
              <a:latin typeface="Gill Sans"/>
              <a:ea typeface="Gill Sans"/>
              <a:cs typeface="Gill Sans"/>
              <a:sym typeface="Gill Sans"/>
            </a:endParaRPr>
          </a:p>
        </p:txBody>
      </p:sp>
      <p:grpSp>
        <p:nvGrpSpPr>
          <p:cNvPr id="806" name="Google Shape;806;p20"/>
          <p:cNvGrpSpPr/>
          <p:nvPr/>
        </p:nvGrpSpPr>
        <p:grpSpPr>
          <a:xfrm>
            <a:off x="-36937" y="2440778"/>
            <a:ext cx="5675737" cy="2515344"/>
            <a:chOff x="-36937" y="2440778"/>
            <a:chExt cx="5675737" cy="2515344"/>
          </a:xfrm>
        </p:grpSpPr>
        <p:pic>
          <p:nvPicPr>
            <p:cNvPr id="807" name="Google Shape;807;p20"/>
            <p:cNvPicPr preferRelativeResize="0"/>
            <p:nvPr/>
          </p:nvPicPr>
          <p:blipFill rotWithShape="1">
            <a:blip r:embed="rId5">
              <a:alphaModFix/>
            </a:blip>
            <a:srcRect b="0" l="0" r="0" t="0"/>
            <a:stretch/>
          </p:blipFill>
          <p:spPr>
            <a:xfrm>
              <a:off x="-36937" y="3196248"/>
              <a:ext cx="5675737" cy="1759874"/>
            </a:xfrm>
            <a:prstGeom prst="rect">
              <a:avLst/>
            </a:prstGeom>
            <a:noFill/>
            <a:ln>
              <a:noFill/>
            </a:ln>
          </p:spPr>
        </p:pic>
        <p:sp>
          <p:nvSpPr>
            <p:cNvPr id="808" name="Google Shape;808;p20"/>
            <p:cNvSpPr/>
            <p:nvPr/>
          </p:nvSpPr>
          <p:spPr>
            <a:xfrm>
              <a:off x="1295400" y="3445903"/>
              <a:ext cx="533400" cy="1464844"/>
            </a:xfrm>
            <a:prstGeom prst="rect">
              <a:avLst/>
            </a:prstGeom>
            <a:solidFill>
              <a:srgbClr val="0096FF">
                <a:alpha val="40000"/>
              </a:srgbClr>
            </a:solidFill>
            <a:ln cap="flat" cmpd="sng" w="38100">
              <a:solidFill>
                <a:srgbClr val="009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latin typeface="Gill Sans"/>
                <a:ea typeface="Gill Sans"/>
                <a:cs typeface="Gill Sans"/>
                <a:sym typeface="Gill Sans"/>
              </a:endParaRPr>
            </a:p>
          </p:txBody>
        </p:sp>
        <p:sp>
          <p:nvSpPr>
            <p:cNvPr id="809" name="Google Shape;809;p20"/>
            <p:cNvSpPr/>
            <p:nvPr/>
          </p:nvSpPr>
          <p:spPr>
            <a:xfrm>
              <a:off x="1145000" y="2440778"/>
              <a:ext cx="930072" cy="922740"/>
            </a:xfrm>
            <a:prstGeom prst="downArrow">
              <a:avLst>
                <a:gd fmla="val 50000" name="adj1"/>
                <a:gd fmla="val 50000" name="adj2"/>
              </a:avLst>
            </a:prstGeom>
            <a:solidFill>
              <a:srgbClr val="0096FF"/>
            </a:solidFill>
            <a:ln cap="flat" cmpd="sng" w="10775">
              <a:solidFill>
                <a:srgbClr val="009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21"/>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latin typeface="Gill Sans"/>
                <a:ea typeface="Gill Sans"/>
                <a:cs typeface="Gill Sans"/>
                <a:sym typeface="Gill Sans"/>
              </a:rPr>
              <a:t>Leverage Redundancy for Performance</a:t>
            </a:r>
            <a:endParaRPr/>
          </a:p>
        </p:txBody>
      </p:sp>
      <p:sp>
        <p:nvSpPr>
          <p:cNvPr id="816" name="Google Shape;816;p21"/>
          <p:cNvSpPr/>
          <p:nvPr/>
        </p:nvSpPr>
        <p:spPr>
          <a:xfrm>
            <a:off x="4292376" y="1181040"/>
            <a:ext cx="469922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400">
                <a:solidFill>
                  <a:schemeClr val="dk1"/>
                </a:solidFill>
                <a:latin typeface="Gill Sans"/>
                <a:ea typeface="Gill Sans"/>
                <a:cs typeface="Gill Sans"/>
                <a:sym typeface="Gill Sans"/>
              </a:rPr>
              <a:t>When to issue the parity reads?</a:t>
            </a:r>
            <a:endParaRPr/>
          </a:p>
        </p:txBody>
      </p:sp>
      <p:grpSp>
        <p:nvGrpSpPr>
          <p:cNvPr id="817" name="Google Shape;817;p21"/>
          <p:cNvGrpSpPr/>
          <p:nvPr/>
        </p:nvGrpSpPr>
        <p:grpSpPr>
          <a:xfrm>
            <a:off x="4407336" y="1581150"/>
            <a:ext cx="2962059" cy="628710"/>
            <a:chOff x="4922830" y="1564516"/>
            <a:chExt cx="2962059" cy="628710"/>
          </a:xfrm>
        </p:grpSpPr>
        <p:sp>
          <p:nvSpPr>
            <p:cNvPr id="818" name="Google Shape;818;p21"/>
            <p:cNvSpPr txBox="1"/>
            <p:nvPr/>
          </p:nvSpPr>
          <p:spPr>
            <a:xfrm>
              <a:off x="5557264" y="1793116"/>
              <a:ext cx="232762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(1) </a:t>
              </a:r>
              <a:r>
                <a:rPr b="1" i="1" lang="en-US" sz="2000">
                  <a:solidFill>
                    <a:srgbClr val="FF0000"/>
                  </a:solidFill>
                  <a:latin typeface="Gill Sans"/>
                  <a:ea typeface="Gill Sans"/>
                  <a:cs typeface="Gill Sans"/>
                  <a:sym typeface="Gill Sans"/>
                </a:rPr>
                <a:t>Wait</a:t>
              </a:r>
              <a:r>
                <a:rPr lang="en-US" sz="2000">
                  <a:solidFill>
                    <a:schemeClr val="dk1"/>
                  </a:solidFill>
                  <a:latin typeface="Gill Sans"/>
                  <a:ea typeface="Gill Sans"/>
                  <a:cs typeface="Gill Sans"/>
                  <a:sym typeface="Gill Sans"/>
                </a:rPr>
                <a:t> for timeout</a:t>
              </a:r>
              <a:endParaRPr sz="1800">
                <a:solidFill>
                  <a:schemeClr val="dk1"/>
                </a:solidFill>
                <a:latin typeface="Gill Sans"/>
                <a:ea typeface="Gill Sans"/>
                <a:cs typeface="Gill Sans"/>
                <a:sym typeface="Gill Sans"/>
              </a:endParaRPr>
            </a:p>
          </p:txBody>
        </p:sp>
        <p:cxnSp>
          <p:nvCxnSpPr>
            <p:cNvPr id="819" name="Google Shape;819;p21"/>
            <p:cNvCxnSpPr/>
            <p:nvPr/>
          </p:nvCxnSpPr>
          <p:spPr>
            <a:xfrm>
              <a:off x="4986166" y="1564516"/>
              <a:ext cx="0" cy="502552"/>
            </a:xfrm>
            <a:prstGeom prst="straightConnector1">
              <a:avLst/>
            </a:prstGeom>
            <a:noFill/>
            <a:ln cap="flat" cmpd="sng" w="127000">
              <a:solidFill>
                <a:srgbClr val="BFBFBF"/>
              </a:solidFill>
              <a:prstDash val="solid"/>
              <a:round/>
              <a:headEnd len="sm" w="sm" type="none"/>
              <a:tailEnd len="sm" w="sm" type="none"/>
            </a:ln>
          </p:spPr>
        </p:cxnSp>
        <p:cxnSp>
          <p:nvCxnSpPr>
            <p:cNvPr id="820" name="Google Shape;820;p21"/>
            <p:cNvCxnSpPr/>
            <p:nvPr/>
          </p:nvCxnSpPr>
          <p:spPr>
            <a:xfrm>
              <a:off x="4922830" y="2013150"/>
              <a:ext cx="657319" cy="0"/>
            </a:xfrm>
            <a:prstGeom prst="straightConnector1">
              <a:avLst/>
            </a:prstGeom>
            <a:noFill/>
            <a:ln cap="flat" cmpd="sng" w="127000">
              <a:solidFill>
                <a:srgbClr val="BFBFBF"/>
              </a:solidFill>
              <a:prstDash val="solid"/>
              <a:round/>
              <a:headEnd len="sm" w="sm" type="none"/>
              <a:tailEnd len="sm" w="sm" type="none"/>
            </a:ln>
          </p:spPr>
        </p:cxnSp>
      </p:grpSp>
      <p:grpSp>
        <p:nvGrpSpPr>
          <p:cNvPr id="821" name="Google Shape;821;p21"/>
          <p:cNvGrpSpPr/>
          <p:nvPr/>
        </p:nvGrpSpPr>
        <p:grpSpPr>
          <a:xfrm>
            <a:off x="4407336" y="1581912"/>
            <a:ext cx="4321725" cy="1751838"/>
            <a:chOff x="4867872" y="1045912"/>
            <a:chExt cx="4321725" cy="1751838"/>
          </a:xfrm>
        </p:grpSpPr>
        <p:sp>
          <p:nvSpPr>
            <p:cNvPr id="822" name="Google Shape;822;p21"/>
            <p:cNvSpPr txBox="1"/>
            <p:nvPr/>
          </p:nvSpPr>
          <p:spPr>
            <a:xfrm>
              <a:off x="5502306" y="2397640"/>
              <a:ext cx="368729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(2) </a:t>
              </a:r>
              <a:r>
                <a:rPr b="1" i="1" lang="en-US" sz="2000">
                  <a:solidFill>
                    <a:srgbClr val="FF0000"/>
                  </a:solidFill>
                  <a:latin typeface="Gill Sans"/>
                  <a:ea typeface="Gill Sans"/>
                  <a:cs typeface="Gill Sans"/>
                  <a:sym typeface="Gill Sans"/>
                </a:rPr>
                <a:t>Always</a:t>
              </a:r>
              <a:r>
                <a:rPr lang="en-US" sz="2000">
                  <a:solidFill>
                    <a:schemeClr val="dk1"/>
                  </a:solidFill>
                  <a:latin typeface="Gill Sans"/>
                  <a:ea typeface="Gill Sans"/>
                  <a:cs typeface="Gill Sans"/>
                  <a:sym typeface="Gill Sans"/>
                </a:rPr>
                <a:t> Proactive</a:t>
              </a:r>
              <a:r>
                <a:rPr lang="en-US" sz="1800">
                  <a:solidFill>
                    <a:schemeClr val="dk1"/>
                  </a:solidFill>
                  <a:latin typeface="Gill Sans"/>
                  <a:ea typeface="Gill Sans"/>
                  <a:cs typeface="Gill Sans"/>
                  <a:sym typeface="Gill Sans"/>
                </a:rPr>
                <a:t> </a:t>
              </a:r>
              <a:r>
                <a:rPr lang="en-US" sz="1400">
                  <a:solidFill>
                    <a:schemeClr val="dk1"/>
                  </a:solidFill>
                  <a:latin typeface="Gill Sans"/>
                  <a:ea typeface="Gill Sans"/>
                  <a:cs typeface="Gill Sans"/>
                  <a:sym typeface="Gill Sans"/>
                </a:rPr>
                <a:t>(always full-stripe)</a:t>
              </a:r>
              <a:endParaRPr sz="1800">
                <a:solidFill>
                  <a:schemeClr val="dk1"/>
                </a:solidFill>
                <a:latin typeface="Gill Sans"/>
                <a:ea typeface="Gill Sans"/>
                <a:cs typeface="Gill Sans"/>
                <a:sym typeface="Gill Sans"/>
              </a:endParaRPr>
            </a:p>
          </p:txBody>
        </p:sp>
        <p:cxnSp>
          <p:nvCxnSpPr>
            <p:cNvPr id="823" name="Google Shape;823;p21"/>
            <p:cNvCxnSpPr/>
            <p:nvPr/>
          </p:nvCxnSpPr>
          <p:spPr>
            <a:xfrm>
              <a:off x="4867872" y="2583795"/>
              <a:ext cx="658368" cy="0"/>
            </a:xfrm>
            <a:prstGeom prst="straightConnector1">
              <a:avLst/>
            </a:prstGeom>
            <a:noFill/>
            <a:ln cap="flat" cmpd="sng" w="127000">
              <a:solidFill>
                <a:srgbClr val="BFBFBF"/>
              </a:solidFill>
              <a:prstDash val="solid"/>
              <a:round/>
              <a:headEnd len="sm" w="sm" type="none"/>
              <a:tailEnd len="sm" w="sm" type="none"/>
            </a:ln>
          </p:spPr>
        </p:cxnSp>
        <p:cxnSp>
          <p:nvCxnSpPr>
            <p:cNvPr id="824" name="Google Shape;824;p21"/>
            <p:cNvCxnSpPr/>
            <p:nvPr/>
          </p:nvCxnSpPr>
          <p:spPr>
            <a:xfrm>
              <a:off x="4931952" y="1045912"/>
              <a:ext cx="0" cy="1551783"/>
            </a:xfrm>
            <a:prstGeom prst="straightConnector1">
              <a:avLst/>
            </a:prstGeom>
            <a:noFill/>
            <a:ln cap="flat" cmpd="sng" w="127000">
              <a:solidFill>
                <a:srgbClr val="BFBFBF"/>
              </a:solidFill>
              <a:prstDash val="solid"/>
              <a:round/>
              <a:headEnd len="sm" w="sm" type="none"/>
              <a:tailEnd len="sm" w="sm" type="none"/>
            </a:ln>
          </p:spPr>
        </p:cxnSp>
      </p:grpSp>
      <p:pic>
        <p:nvPicPr>
          <p:cNvPr descr="A black and white photo of a document&#10;&#10;Description automatically generated with medium confidence" id="825" name="Google Shape;825;p21"/>
          <p:cNvPicPr preferRelativeResize="0"/>
          <p:nvPr/>
        </p:nvPicPr>
        <p:blipFill rotWithShape="1">
          <a:blip r:embed="rId3">
            <a:alphaModFix/>
          </a:blip>
          <a:srcRect b="0" l="0" r="0" t="0"/>
          <a:stretch/>
        </p:blipFill>
        <p:spPr>
          <a:xfrm>
            <a:off x="457200" y="884627"/>
            <a:ext cx="2331720" cy="3017520"/>
          </a:xfrm>
          <a:prstGeom prst="rect">
            <a:avLst/>
          </a:prstGeom>
          <a:noFill/>
          <a:ln cap="flat" cmpd="sng" w="9525">
            <a:solidFill>
              <a:schemeClr val="dk1"/>
            </a:solidFill>
            <a:prstDash val="solid"/>
            <a:round/>
            <a:headEnd len="sm" w="sm" type="none"/>
            <a:tailEnd len="sm" w="sm" type="none"/>
          </a:ln>
        </p:spPr>
      </p:pic>
      <p:pic>
        <p:nvPicPr>
          <p:cNvPr descr="A picture containing text, newspaper&#10;&#10;Description automatically generated" id="826" name="Google Shape;826;p21"/>
          <p:cNvPicPr preferRelativeResize="0"/>
          <p:nvPr/>
        </p:nvPicPr>
        <p:blipFill rotWithShape="1">
          <a:blip r:embed="rId4">
            <a:alphaModFix/>
          </a:blip>
          <a:srcRect b="0" l="0" r="0" t="0"/>
          <a:stretch/>
        </p:blipFill>
        <p:spPr>
          <a:xfrm>
            <a:off x="563880" y="1414963"/>
            <a:ext cx="2331720" cy="3015285"/>
          </a:xfrm>
          <a:prstGeom prst="rect">
            <a:avLst/>
          </a:prstGeom>
          <a:noFill/>
          <a:ln cap="flat" cmpd="sng" w="9525">
            <a:solidFill>
              <a:schemeClr val="dk1"/>
            </a:solidFill>
            <a:prstDash val="solid"/>
            <a:round/>
            <a:headEnd len="sm" w="sm" type="none"/>
            <a:tailEnd len="sm" w="sm" type="none"/>
          </a:ln>
        </p:spPr>
      </p:pic>
      <p:pic>
        <p:nvPicPr>
          <p:cNvPr descr="A black and white photo of a document&#10;&#10;Description automatically generated with medium confidence" id="827" name="Google Shape;827;p21"/>
          <p:cNvPicPr preferRelativeResize="0"/>
          <p:nvPr/>
        </p:nvPicPr>
        <p:blipFill rotWithShape="1">
          <a:blip r:embed="rId5">
            <a:alphaModFix/>
          </a:blip>
          <a:srcRect b="0" l="0" r="0" t="0"/>
          <a:stretch/>
        </p:blipFill>
        <p:spPr>
          <a:xfrm>
            <a:off x="716280" y="1818101"/>
            <a:ext cx="2331720" cy="3017520"/>
          </a:xfrm>
          <a:prstGeom prst="rect">
            <a:avLst/>
          </a:prstGeom>
          <a:noFill/>
          <a:ln cap="flat" cmpd="sng" w="9525">
            <a:solidFill>
              <a:schemeClr val="dk1"/>
            </a:solidFill>
            <a:prstDash val="solid"/>
            <a:round/>
            <a:headEnd len="sm" w="sm" type="none"/>
            <a:tailEnd len="sm" w="sm" type="none"/>
          </a:ln>
        </p:spPr>
      </p:pic>
      <p:pic>
        <p:nvPicPr>
          <p:cNvPr descr="Text&#10;&#10;Description automatically generated" id="828" name="Google Shape;828;p21"/>
          <p:cNvPicPr preferRelativeResize="0"/>
          <p:nvPr/>
        </p:nvPicPr>
        <p:blipFill rotWithShape="1">
          <a:blip r:embed="rId6">
            <a:alphaModFix/>
          </a:blip>
          <a:srcRect b="0" l="0" r="0" t="0"/>
          <a:stretch/>
        </p:blipFill>
        <p:spPr>
          <a:xfrm>
            <a:off x="868680" y="2265631"/>
            <a:ext cx="2331720" cy="3017520"/>
          </a:xfrm>
          <a:prstGeom prst="rect">
            <a:avLst/>
          </a:prstGeom>
          <a:noFill/>
          <a:ln cap="flat" cmpd="sng" w="9525">
            <a:solidFill>
              <a:schemeClr val="dk1"/>
            </a:solidFill>
            <a:prstDash val="solid"/>
            <a:round/>
            <a:headEnd len="sm" w="sm" type="none"/>
            <a:tailEnd len="sm" w="sm" type="none"/>
          </a:ln>
        </p:spPr>
      </p:pic>
      <p:pic>
        <p:nvPicPr>
          <p:cNvPr descr="A black and white photo of a document&#10;&#10;Description automatically generated with low confidence" id="829" name="Google Shape;829;p21"/>
          <p:cNvPicPr preferRelativeResize="0"/>
          <p:nvPr/>
        </p:nvPicPr>
        <p:blipFill rotWithShape="1">
          <a:blip r:embed="rId7">
            <a:alphaModFix/>
          </a:blip>
          <a:srcRect b="0" l="0" r="0" t="0"/>
          <a:stretch/>
        </p:blipFill>
        <p:spPr>
          <a:xfrm>
            <a:off x="1021080" y="2719134"/>
            <a:ext cx="2331720" cy="3017520"/>
          </a:xfrm>
          <a:prstGeom prst="rect">
            <a:avLst/>
          </a:prstGeom>
          <a:noFill/>
          <a:ln cap="flat" cmpd="sng" w="9525">
            <a:solidFill>
              <a:schemeClr val="dk1"/>
            </a:solidFill>
            <a:prstDash val="solid"/>
            <a:round/>
            <a:headEnd len="sm" w="sm" type="none"/>
            <a:tailEnd len="sm" w="sm" type="none"/>
          </a:ln>
        </p:spPr>
      </p:pic>
      <p:pic>
        <p:nvPicPr>
          <p:cNvPr descr="Text&#10;&#10;Description automatically generated" id="830" name="Google Shape;830;p21"/>
          <p:cNvPicPr preferRelativeResize="0"/>
          <p:nvPr/>
        </p:nvPicPr>
        <p:blipFill rotWithShape="1">
          <a:blip r:embed="rId8">
            <a:alphaModFix/>
          </a:blip>
          <a:srcRect b="0" l="0" r="0" t="0"/>
          <a:stretch/>
        </p:blipFill>
        <p:spPr>
          <a:xfrm>
            <a:off x="1173480" y="3211830"/>
            <a:ext cx="2331720" cy="3017520"/>
          </a:xfrm>
          <a:prstGeom prst="rect">
            <a:avLst/>
          </a:prstGeom>
          <a:noFill/>
          <a:ln cap="flat" cmpd="sng" w="9525">
            <a:solidFill>
              <a:schemeClr val="dk1"/>
            </a:solidFill>
            <a:prstDash val="solid"/>
            <a:round/>
            <a:headEnd len="sm" w="sm" type="none"/>
            <a:tailEnd len="sm" w="sm" type="none"/>
          </a:ln>
        </p:spPr>
      </p:pic>
      <p:grpSp>
        <p:nvGrpSpPr>
          <p:cNvPr id="831" name="Google Shape;831;p21"/>
          <p:cNvGrpSpPr/>
          <p:nvPr/>
        </p:nvGrpSpPr>
        <p:grpSpPr>
          <a:xfrm>
            <a:off x="-72124" y="4223782"/>
            <a:ext cx="9301392" cy="710168"/>
            <a:chOff x="-72124" y="4846082"/>
            <a:chExt cx="9301392" cy="710168"/>
          </a:xfrm>
        </p:grpSpPr>
        <p:sp>
          <p:nvSpPr>
            <p:cNvPr id="832" name="Google Shape;832;p21"/>
            <p:cNvSpPr/>
            <p:nvPr/>
          </p:nvSpPr>
          <p:spPr>
            <a:xfrm>
              <a:off x="0" y="4846082"/>
              <a:ext cx="9144000" cy="71016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833" name="Google Shape;833;p21"/>
            <p:cNvSpPr txBox="1"/>
            <p:nvPr/>
          </p:nvSpPr>
          <p:spPr>
            <a:xfrm>
              <a:off x="-72124" y="4946650"/>
              <a:ext cx="93013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chemeClr val="lt1"/>
                  </a:solidFill>
                  <a:latin typeface="Gill Sans"/>
                  <a:ea typeface="Gill Sans"/>
                  <a:cs typeface="Gill Sans"/>
                  <a:sym typeface="Gill Sans"/>
                </a:rPr>
                <a:t>Semantic gap </a:t>
              </a:r>
              <a:r>
                <a:rPr lang="en-US" sz="2400">
                  <a:solidFill>
                    <a:schemeClr val="lt1"/>
                  </a:solidFill>
                  <a:latin typeface="Gill Sans"/>
                  <a:ea typeface="Gill Sans"/>
                  <a:cs typeface="Gill Sans"/>
                  <a:sym typeface="Gill Sans"/>
                </a:rPr>
                <a:t>between the Host and SSD to communicate the </a:t>
              </a:r>
              <a:r>
                <a:rPr i="1" lang="en-US" sz="2400">
                  <a:solidFill>
                    <a:schemeClr val="lt1"/>
                  </a:solidFill>
                  <a:latin typeface="Gill Sans"/>
                  <a:ea typeface="Gill Sans"/>
                  <a:cs typeface="Gill Sans"/>
                  <a:sym typeface="Gill Sans"/>
                </a:rPr>
                <a:t>“</a:t>
              </a:r>
              <a:r>
                <a:rPr b="1" i="1" lang="en-US" sz="2400">
                  <a:solidFill>
                    <a:schemeClr val="lt1"/>
                  </a:solidFill>
                  <a:latin typeface="Gill Sans"/>
                  <a:ea typeface="Gill Sans"/>
                  <a:cs typeface="Gill Sans"/>
                  <a:sym typeface="Gill Sans"/>
                </a:rPr>
                <a:t>busyness</a:t>
              </a:r>
              <a:r>
                <a:rPr i="1" lang="en-US" sz="2400">
                  <a:solidFill>
                    <a:schemeClr val="lt1"/>
                  </a:solidFill>
                  <a:latin typeface="Gill Sans"/>
                  <a:ea typeface="Gill Sans"/>
                  <a:cs typeface="Gill Sans"/>
                  <a:sym typeface="Gill Sans"/>
                </a:rPr>
                <a:t>”</a:t>
              </a:r>
              <a:endParaRPr i="1" sz="2400">
                <a:solidFill>
                  <a:schemeClr val="lt1"/>
                </a:solidFill>
                <a:latin typeface="Gill Sans"/>
                <a:ea typeface="Gill Sans"/>
                <a:cs typeface="Gill Sans"/>
                <a:sym typeface="Gill Sans"/>
              </a:endParaRPr>
            </a:p>
          </p:txBody>
        </p:sp>
      </p:grpSp>
      <p:grpSp>
        <p:nvGrpSpPr>
          <p:cNvPr id="834" name="Google Shape;834;p21"/>
          <p:cNvGrpSpPr/>
          <p:nvPr/>
        </p:nvGrpSpPr>
        <p:grpSpPr>
          <a:xfrm>
            <a:off x="559793" y="590550"/>
            <a:ext cx="3402607" cy="523220"/>
            <a:chOff x="683317" y="590550"/>
            <a:chExt cx="3402607" cy="523220"/>
          </a:xfrm>
        </p:grpSpPr>
        <p:sp>
          <p:nvSpPr>
            <p:cNvPr id="835" name="Google Shape;835;p21"/>
            <p:cNvSpPr/>
            <p:nvPr/>
          </p:nvSpPr>
          <p:spPr>
            <a:xfrm>
              <a:off x="712193" y="628651"/>
              <a:ext cx="3250207" cy="484321"/>
            </a:xfrm>
            <a:prstGeom prst="roundRect">
              <a:avLst>
                <a:gd fmla="val 16667" name="adj"/>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836" name="Google Shape;836;p21"/>
            <p:cNvSpPr txBox="1"/>
            <p:nvPr/>
          </p:nvSpPr>
          <p:spPr>
            <a:xfrm>
              <a:off x="683317" y="590550"/>
              <a:ext cx="340260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chemeClr val="lt1"/>
                  </a:solidFill>
                  <a:latin typeface="Gill Sans"/>
                  <a:ea typeface="Gill Sans"/>
                  <a:cs typeface="Gill Sans"/>
                  <a:sym typeface="Gill Sans"/>
                </a:rPr>
                <a:t>An old, effective idea;</a:t>
              </a:r>
              <a:endParaRPr/>
            </a:p>
          </p:txBody>
        </p:sp>
      </p:grpSp>
      <p:grpSp>
        <p:nvGrpSpPr>
          <p:cNvPr id="837" name="Google Shape;837;p21"/>
          <p:cNvGrpSpPr/>
          <p:nvPr/>
        </p:nvGrpSpPr>
        <p:grpSpPr>
          <a:xfrm>
            <a:off x="4293593" y="591329"/>
            <a:ext cx="4393207" cy="523220"/>
            <a:chOff x="3324040" y="1608241"/>
            <a:chExt cx="4393207" cy="523220"/>
          </a:xfrm>
        </p:grpSpPr>
        <p:sp>
          <p:nvSpPr>
            <p:cNvPr id="838" name="Google Shape;838;p21"/>
            <p:cNvSpPr/>
            <p:nvPr/>
          </p:nvSpPr>
          <p:spPr>
            <a:xfrm>
              <a:off x="3365691" y="1659629"/>
              <a:ext cx="3741956" cy="465689"/>
            </a:xfrm>
            <a:prstGeom prst="roundRect">
              <a:avLst>
                <a:gd fmla="val 16667"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839" name="Google Shape;839;p21"/>
            <p:cNvSpPr txBox="1"/>
            <p:nvPr/>
          </p:nvSpPr>
          <p:spPr>
            <a:xfrm>
              <a:off x="3324040" y="1608241"/>
              <a:ext cx="439320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chemeClr val="lt1"/>
                  </a:solidFill>
                  <a:latin typeface="Gill Sans"/>
                  <a:ea typeface="Gill Sans"/>
                  <a:cs typeface="Gill Sans"/>
                  <a:sym typeface="Gill Sans"/>
                </a:rPr>
                <a:t>Yet, still challenging</a:t>
              </a:r>
              <a:endParaRPr/>
            </a:p>
          </p:txBody>
        </p:sp>
      </p:grpSp>
      <p:grpSp>
        <p:nvGrpSpPr>
          <p:cNvPr id="840" name="Google Shape;840;p21"/>
          <p:cNvGrpSpPr/>
          <p:nvPr/>
        </p:nvGrpSpPr>
        <p:grpSpPr>
          <a:xfrm>
            <a:off x="4905154" y="2343150"/>
            <a:ext cx="2819765" cy="400110"/>
            <a:chOff x="4905154" y="2247840"/>
            <a:chExt cx="2819765" cy="400110"/>
          </a:xfrm>
        </p:grpSpPr>
        <p:sp>
          <p:nvSpPr>
            <p:cNvPr id="841" name="Google Shape;841;p21"/>
            <p:cNvSpPr txBox="1"/>
            <p:nvPr/>
          </p:nvSpPr>
          <p:spPr>
            <a:xfrm>
              <a:off x="5255973" y="2247840"/>
              <a:ext cx="24689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Best threshold? </a:t>
              </a:r>
              <a:r>
                <a:rPr b="1" i="1" lang="en-US" sz="2000">
                  <a:solidFill>
                    <a:srgbClr val="FF0000"/>
                  </a:solidFill>
                  <a:latin typeface="Gill Sans"/>
                  <a:ea typeface="Gill Sans"/>
                  <a:cs typeface="Gill Sans"/>
                  <a:sym typeface="Gill Sans"/>
                </a:rPr>
                <a:t>Tricky</a:t>
              </a:r>
              <a:endParaRPr b="1" i="1" sz="1800">
                <a:solidFill>
                  <a:srgbClr val="FF0000"/>
                </a:solidFill>
                <a:latin typeface="Gill Sans"/>
                <a:ea typeface="Gill Sans"/>
                <a:cs typeface="Gill Sans"/>
                <a:sym typeface="Gill Sans"/>
              </a:endParaRPr>
            </a:p>
          </p:txBody>
        </p:sp>
        <p:grpSp>
          <p:nvGrpSpPr>
            <p:cNvPr id="842" name="Google Shape;842;p21"/>
            <p:cNvGrpSpPr/>
            <p:nvPr/>
          </p:nvGrpSpPr>
          <p:grpSpPr>
            <a:xfrm>
              <a:off x="4905154" y="2274372"/>
              <a:ext cx="370225" cy="370225"/>
              <a:chOff x="-782427" y="2000244"/>
              <a:chExt cx="532497" cy="532497"/>
            </a:xfrm>
          </p:grpSpPr>
          <p:sp>
            <p:nvSpPr>
              <p:cNvPr id="843" name="Google Shape;843;p21"/>
              <p:cNvSpPr/>
              <p:nvPr/>
            </p:nvSpPr>
            <p:spPr>
              <a:xfrm>
                <a:off x="-782427" y="2000244"/>
                <a:ext cx="532497" cy="532497"/>
              </a:xfrm>
              <a:prstGeom prst="ellipse">
                <a:avLst/>
              </a:prstGeom>
              <a:solidFill>
                <a:srgbClr val="FF0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844" name="Google Shape;844;p21"/>
              <p:cNvSpPr/>
              <p:nvPr/>
            </p:nvSpPr>
            <p:spPr>
              <a:xfrm>
                <a:off x="-629219" y="2088590"/>
                <a:ext cx="67985" cy="1210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845" name="Google Shape;845;p21"/>
              <p:cNvSpPr/>
              <p:nvPr/>
            </p:nvSpPr>
            <p:spPr>
              <a:xfrm>
                <a:off x="-478566" y="2088590"/>
                <a:ext cx="67985" cy="1210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846" name="Google Shape;846;p21"/>
              <p:cNvSpPr/>
              <p:nvPr/>
            </p:nvSpPr>
            <p:spPr>
              <a:xfrm>
                <a:off x="-634772" y="2326694"/>
                <a:ext cx="243537" cy="114572"/>
              </a:xfrm>
              <a:custGeom>
                <a:rect b="b" l="l" r="r" t="t"/>
                <a:pathLst>
                  <a:path extrusionOk="0" h="304808" w="647918">
                    <a:moveTo>
                      <a:pt x="0" y="304808"/>
                    </a:moveTo>
                    <a:cubicBezTo>
                      <a:pt x="74145" y="-23073"/>
                      <a:pt x="542866" y="-169469"/>
                      <a:pt x="647918" y="295391"/>
                    </a:cubicBezTo>
                    <a:cubicBezTo>
                      <a:pt x="426144" y="-37536"/>
                      <a:pt x="212008" y="24626"/>
                      <a:pt x="0" y="30480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grpSp>
        <p:nvGrpSpPr>
          <p:cNvPr id="847" name="Google Shape;847;p21"/>
          <p:cNvGrpSpPr/>
          <p:nvPr/>
        </p:nvGrpSpPr>
        <p:grpSpPr>
          <a:xfrm>
            <a:off x="-717973" y="1943611"/>
            <a:ext cx="532497" cy="532497"/>
            <a:chOff x="-782427" y="2000244"/>
            <a:chExt cx="532497" cy="532497"/>
          </a:xfrm>
        </p:grpSpPr>
        <p:sp>
          <p:nvSpPr>
            <p:cNvPr id="848" name="Google Shape;848;p21"/>
            <p:cNvSpPr/>
            <p:nvPr/>
          </p:nvSpPr>
          <p:spPr>
            <a:xfrm>
              <a:off x="-782427" y="2000244"/>
              <a:ext cx="532497" cy="532497"/>
            </a:xfrm>
            <a:prstGeom prst="ellipse">
              <a:avLst/>
            </a:prstGeom>
            <a:solidFill>
              <a:srgbClr val="FF0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849" name="Google Shape;849;p21"/>
            <p:cNvSpPr/>
            <p:nvPr/>
          </p:nvSpPr>
          <p:spPr>
            <a:xfrm>
              <a:off x="-629219" y="2088590"/>
              <a:ext cx="67985" cy="1210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850" name="Google Shape;850;p21"/>
            <p:cNvSpPr/>
            <p:nvPr/>
          </p:nvSpPr>
          <p:spPr>
            <a:xfrm>
              <a:off x="-478566" y="2088590"/>
              <a:ext cx="67985" cy="1210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851" name="Google Shape;851;p21"/>
            <p:cNvSpPr/>
            <p:nvPr/>
          </p:nvSpPr>
          <p:spPr>
            <a:xfrm>
              <a:off x="-634772" y="2326694"/>
              <a:ext cx="243537" cy="114572"/>
            </a:xfrm>
            <a:custGeom>
              <a:rect b="b" l="l" r="r" t="t"/>
              <a:pathLst>
                <a:path extrusionOk="0" h="304808" w="647918">
                  <a:moveTo>
                    <a:pt x="0" y="304808"/>
                  </a:moveTo>
                  <a:cubicBezTo>
                    <a:pt x="74145" y="-23073"/>
                    <a:pt x="542866" y="-169469"/>
                    <a:pt x="647918" y="295391"/>
                  </a:cubicBezTo>
                  <a:cubicBezTo>
                    <a:pt x="426144" y="-37536"/>
                    <a:pt x="212008" y="24626"/>
                    <a:pt x="0" y="30480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nvGrpSpPr>
          <p:cNvPr id="852" name="Google Shape;852;p21"/>
          <p:cNvGrpSpPr/>
          <p:nvPr/>
        </p:nvGrpSpPr>
        <p:grpSpPr>
          <a:xfrm>
            <a:off x="4905153" y="3467040"/>
            <a:ext cx="3701985" cy="400110"/>
            <a:chOff x="4905153" y="3105150"/>
            <a:chExt cx="3701985" cy="400110"/>
          </a:xfrm>
        </p:grpSpPr>
        <p:grpSp>
          <p:nvGrpSpPr>
            <p:cNvPr id="853" name="Google Shape;853;p21"/>
            <p:cNvGrpSpPr/>
            <p:nvPr/>
          </p:nvGrpSpPr>
          <p:grpSpPr>
            <a:xfrm>
              <a:off x="5255258" y="3105150"/>
              <a:ext cx="3351880" cy="400110"/>
              <a:chOff x="5331793" y="2583418"/>
              <a:chExt cx="3351880" cy="400110"/>
            </a:xfrm>
          </p:grpSpPr>
          <p:sp>
            <p:nvSpPr>
              <p:cNvPr id="854" name="Google Shape;854;p21"/>
              <p:cNvSpPr txBox="1"/>
              <p:nvPr/>
            </p:nvSpPr>
            <p:spPr>
              <a:xfrm>
                <a:off x="5331793" y="2583418"/>
                <a:ext cx="33518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Increased loa</a:t>
                </a:r>
                <a:r>
                  <a:rPr lang="en-US" sz="1800">
                    <a:solidFill>
                      <a:schemeClr val="dk1"/>
                    </a:solidFill>
                    <a:latin typeface="Gill Sans"/>
                    <a:ea typeface="Gill Sans"/>
                    <a:cs typeface="Gill Sans"/>
                    <a:sym typeface="Gill Sans"/>
                  </a:rPr>
                  <a:t>d          </a:t>
                </a:r>
                <a:r>
                  <a:rPr b="1" i="1" lang="en-US" sz="2000">
                    <a:solidFill>
                      <a:srgbClr val="FF0000"/>
                    </a:solidFill>
                    <a:latin typeface="Gill Sans"/>
                    <a:ea typeface="Gill Sans"/>
                    <a:cs typeface="Gill Sans"/>
                    <a:sym typeface="Gill Sans"/>
                  </a:rPr>
                  <a:t>Inefficient</a:t>
                </a:r>
                <a:endParaRPr b="1" i="1" sz="1800">
                  <a:solidFill>
                    <a:srgbClr val="FF0000"/>
                  </a:solidFill>
                  <a:latin typeface="Gill Sans"/>
                  <a:ea typeface="Gill Sans"/>
                  <a:cs typeface="Gill Sans"/>
                  <a:sym typeface="Gill Sans"/>
                </a:endParaRPr>
              </a:p>
            </p:txBody>
          </p:sp>
          <p:cxnSp>
            <p:nvCxnSpPr>
              <p:cNvPr id="855" name="Google Shape;855;p21"/>
              <p:cNvCxnSpPr/>
              <p:nvPr/>
            </p:nvCxnSpPr>
            <p:spPr>
              <a:xfrm>
                <a:off x="7010735" y="2788396"/>
                <a:ext cx="393739" cy="0"/>
              </a:xfrm>
              <a:prstGeom prst="straightConnector1">
                <a:avLst/>
              </a:prstGeom>
              <a:noFill/>
              <a:ln cap="flat" cmpd="sng" w="63500">
                <a:solidFill>
                  <a:schemeClr val="dk1"/>
                </a:solidFill>
                <a:prstDash val="solid"/>
                <a:round/>
                <a:headEnd len="sm" w="sm" type="none"/>
                <a:tailEnd len="med" w="med" type="stealth"/>
              </a:ln>
            </p:spPr>
          </p:cxnSp>
        </p:grpSp>
        <p:grpSp>
          <p:nvGrpSpPr>
            <p:cNvPr id="856" name="Google Shape;856;p21"/>
            <p:cNvGrpSpPr/>
            <p:nvPr/>
          </p:nvGrpSpPr>
          <p:grpSpPr>
            <a:xfrm>
              <a:off x="4905153" y="3120552"/>
              <a:ext cx="370225" cy="370225"/>
              <a:chOff x="-782427" y="2000244"/>
              <a:chExt cx="532497" cy="532497"/>
            </a:xfrm>
          </p:grpSpPr>
          <p:sp>
            <p:nvSpPr>
              <p:cNvPr id="857" name="Google Shape;857;p21"/>
              <p:cNvSpPr/>
              <p:nvPr/>
            </p:nvSpPr>
            <p:spPr>
              <a:xfrm>
                <a:off x="-782427" y="2000244"/>
                <a:ext cx="532497" cy="532497"/>
              </a:xfrm>
              <a:prstGeom prst="ellipse">
                <a:avLst/>
              </a:prstGeom>
              <a:solidFill>
                <a:srgbClr val="FF0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858" name="Google Shape;858;p21"/>
              <p:cNvSpPr/>
              <p:nvPr/>
            </p:nvSpPr>
            <p:spPr>
              <a:xfrm>
                <a:off x="-629219" y="2088590"/>
                <a:ext cx="67985" cy="1210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859" name="Google Shape;859;p21"/>
              <p:cNvSpPr/>
              <p:nvPr/>
            </p:nvSpPr>
            <p:spPr>
              <a:xfrm>
                <a:off x="-478566" y="2088590"/>
                <a:ext cx="67985" cy="1210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860" name="Google Shape;860;p21"/>
              <p:cNvSpPr/>
              <p:nvPr/>
            </p:nvSpPr>
            <p:spPr>
              <a:xfrm>
                <a:off x="-634772" y="2326694"/>
                <a:ext cx="243537" cy="114572"/>
              </a:xfrm>
              <a:custGeom>
                <a:rect b="b" l="l" r="r" t="t"/>
                <a:pathLst>
                  <a:path extrusionOk="0" h="304808" w="647918">
                    <a:moveTo>
                      <a:pt x="0" y="304808"/>
                    </a:moveTo>
                    <a:cubicBezTo>
                      <a:pt x="74145" y="-23073"/>
                      <a:pt x="542866" y="-169469"/>
                      <a:pt x="647918" y="295391"/>
                    </a:cubicBezTo>
                    <a:cubicBezTo>
                      <a:pt x="426144" y="-37536"/>
                      <a:pt x="212008" y="24626"/>
                      <a:pt x="0" y="30480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500"/>
                                        <p:tgtEl>
                                          <p:spTgt spid="82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500"/>
                                        <p:tgtEl>
                                          <p:spTgt spid="82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500"/>
                                        <p:tgtEl>
                                          <p:spTgt spid="82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500"/>
                                        <p:tgtEl>
                                          <p:spTgt spid="82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500"/>
                                        <p:tgtEl>
                                          <p:spTgt spid="829"/>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500"/>
                                        <p:tgtEl>
                                          <p:spTgt spid="8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22"/>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A Fail-if-Slow Storage Interface</a:t>
            </a:r>
            <a:endParaRPr/>
          </a:p>
        </p:txBody>
      </p:sp>
      <p:sp>
        <p:nvSpPr>
          <p:cNvPr id="867" name="Google Shape;867;p22"/>
          <p:cNvSpPr txBox="1"/>
          <p:nvPr>
            <p:ph idx="4294967295" type="body"/>
          </p:nvPr>
        </p:nvSpPr>
        <p:spPr>
          <a:xfrm>
            <a:off x="838200" y="735012"/>
            <a:ext cx="7924800" cy="4651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b="1" i="1" lang="en-US" sz="2400">
                <a:solidFill>
                  <a:srgbClr val="0096FF"/>
                </a:solidFill>
                <a:latin typeface="Gill Sans"/>
                <a:ea typeface="Gill Sans"/>
                <a:cs typeface="Gill Sans"/>
                <a:sym typeface="Gill Sans"/>
              </a:rPr>
              <a:t>“Fail-if-Slow”: </a:t>
            </a:r>
            <a:r>
              <a:rPr lang="en-US" sz="2400"/>
              <a:t>SSDs should </a:t>
            </a:r>
            <a:r>
              <a:rPr b="1" i="1" lang="en-US" sz="2400">
                <a:solidFill>
                  <a:srgbClr val="0096FF"/>
                </a:solidFill>
              </a:rPr>
              <a:t>fast-fail</a:t>
            </a:r>
            <a:r>
              <a:rPr lang="en-US" sz="2400"/>
              <a:t> I/Os contending with </a:t>
            </a:r>
            <a:r>
              <a:rPr i="1" lang="en-US" sz="2400">
                <a:solidFill>
                  <a:srgbClr val="FF0000"/>
                </a:solidFill>
              </a:rPr>
              <a:t>GC</a:t>
            </a:r>
            <a:r>
              <a:rPr lang="en-US" sz="2400"/>
              <a:t> </a:t>
            </a:r>
            <a:endParaRPr/>
          </a:p>
        </p:txBody>
      </p:sp>
      <p:grpSp>
        <p:nvGrpSpPr>
          <p:cNvPr id="868" name="Google Shape;868;p22"/>
          <p:cNvGrpSpPr/>
          <p:nvPr/>
        </p:nvGrpSpPr>
        <p:grpSpPr>
          <a:xfrm>
            <a:off x="3724602" y="2324894"/>
            <a:ext cx="1092992" cy="780284"/>
            <a:chOff x="7772012" y="3163066"/>
            <a:chExt cx="1092992" cy="780284"/>
          </a:xfrm>
        </p:grpSpPr>
        <p:cxnSp>
          <p:nvCxnSpPr>
            <p:cNvPr id="869" name="Google Shape;869;p22"/>
            <p:cNvCxnSpPr/>
            <p:nvPr/>
          </p:nvCxnSpPr>
          <p:spPr>
            <a:xfrm rot="10800000">
              <a:off x="7772400" y="3163066"/>
              <a:ext cx="0" cy="780284"/>
            </a:xfrm>
            <a:prstGeom prst="straightConnector1">
              <a:avLst/>
            </a:prstGeom>
            <a:noFill/>
            <a:ln cap="flat" cmpd="sng" w="38100">
              <a:solidFill>
                <a:srgbClr val="0096FF"/>
              </a:solidFill>
              <a:prstDash val="solid"/>
              <a:round/>
              <a:headEnd len="sm" w="sm" type="none"/>
              <a:tailEnd len="med" w="med" type="triangle"/>
            </a:ln>
          </p:spPr>
        </p:cxnSp>
        <p:sp>
          <p:nvSpPr>
            <p:cNvPr id="870" name="Google Shape;870;p22"/>
            <p:cNvSpPr txBox="1"/>
            <p:nvPr/>
          </p:nvSpPr>
          <p:spPr>
            <a:xfrm>
              <a:off x="7772012" y="3400227"/>
              <a:ext cx="10929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rgbClr val="0096FF"/>
                  </a:solidFill>
                  <a:latin typeface="Gill Sans"/>
                  <a:ea typeface="Gill Sans"/>
                  <a:cs typeface="Gill Sans"/>
                  <a:sym typeface="Gill Sans"/>
                </a:rPr>
                <a:t>Fast-Fail</a:t>
              </a:r>
              <a:endParaRPr/>
            </a:p>
          </p:txBody>
        </p:sp>
      </p:grpSp>
      <p:grpSp>
        <p:nvGrpSpPr>
          <p:cNvPr id="871" name="Google Shape;871;p22"/>
          <p:cNvGrpSpPr/>
          <p:nvPr/>
        </p:nvGrpSpPr>
        <p:grpSpPr>
          <a:xfrm>
            <a:off x="381000" y="666750"/>
            <a:ext cx="424382" cy="441154"/>
            <a:chOff x="381000" y="733308"/>
            <a:chExt cx="424382" cy="441154"/>
          </a:xfrm>
        </p:grpSpPr>
        <p:sp>
          <p:nvSpPr>
            <p:cNvPr id="872" name="Google Shape;872;p22"/>
            <p:cNvSpPr/>
            <p:nvPr/>
          </p:nvSpPr>
          <p:spPr>
            <a:xfrm>
              <a:off x="574772" y="733308"/>
              <a:ext cx="20703" cy="73694"/>
            </a:xfrm>
            <a:custGeom>
              <a:rect b="b" l="l" r="r" t="t"/>
              <a:pathLst>
                <a:path extrusionOk="0" h="71335" w="20040">
                  <a:moveTo>
                    <a:pt x="10020" y="0"/>
                  </a:moveTo>
                  <a:cubicBezTo>
                    <a:pt x="15554" y="0"/>
                    <a:pt x="20040" y="4486"/>
                    <a:pt x="20040" y="10020"/>
                  </a:cubicBezTo>
                  <a:cubicBezTo>
                    <a:pt x="20040" y="27119"/>
                    <a:pt x="20040" y="44217"/>
                    <a:pt x="20040" y="61315"/>
                  </a:cubicBezTo>
                  <a:cubicBezTo>
                    <a:pt x="19226" y="66620"/>
                    <a:pt x="16167" y="70802"/>
                    <a:pt x="10020" y="71335"/>
                  </a:cubicBezTo>
                  <a:cubicBezTo>
                    <a:pt x="7169" y="70996"/>
                    <a:pt x="1670" y="71535"/>
                    <a:pt x="0" y="61315"/>
                  </a:cubicBezTo>
                  <a:lnTo>
                    <a:pt x="0" y="10020"/>
                  </a:lnTo>
                  <a:cubicBezTo>
                    <a:pt x="0" y="4486"/>
                    <a:pt x="4486" y="0"/>
                    <a:pt x="10020"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0096FF"/>
                </a:solidFill>
                <a:latin typeface="Arial"/>
                <a:ea typeface="Arial"/>
                <a:cs typeface="Arial"/>
                <a:sym typeface="Arial"/>
              </a:endParaRPr>
            </a:p>
          </p:txBody>
        </p:sp>
        <p:sp>
          <p:nvSpPr>
            <p:cNvPr id="873" name="Google Shape;873;p22"/>
            <p:cNvSpPr/>
            <p:nvPr/>
          </p:nvSpPr>
          <p:spPr>
            <a:xfrm>
              <a:off x="457738" y="767626"/>
              <a:ext cx="48575" cy="66172"/>
            </a:xfrm>
            <a:custGeom>
              <a:rect b="b" l="l" r="r" t="t"/>
              <a:pathLst>
                <a:path extrusionOk="0" h="64053" w="47021">
                  <a:moveTo>
                    <a:pt x="11085" y="32"/>
                  </a:moveTo>
                  <a:cubicBezTo>
                    <a:pt x="13536" y="241"/>
                    <a:pt x="16324" y="1543"/>
                    <a:pt x="19135" y="5030"/>
                  </a:cubicBezTo>
                  <a:lnTo>
                    <a:pt x="45532" y="48493"/>
                  </a:lnTo>
                  <a:cubicBezTo>
                    <a:pt x="48468" y="53327"/>
                    <a:pt x="46929" y="59627"/>
                    <a:pt x="42094" y="62564"/>
                  </a:cubicBezTo>
                  <a:cubicBezTo>
                    <a:pt x="37260" y="65500"/>
                    <a:pt x="30960" y="63961"/>
                    <a:pt x="28023" y="59126"/>
                  </a:cubicBezTo>
                  <a:lnTo>
                    <a:pt x="1626" y="15664"/>
                  </a:lnTo>
                  <a:cubicBezTo>
                    <a:pt x="-2481" y="9162"/>
                    <a:pt x="2146" y="3365"/>
                    <a:pt x="5064" y="1593"/>
                  </a:cubicBezTo>
                  <a:cubicBezTo>
                    <a:pt x="6523" y="707"/>
                    <a:pt x="8635" y="-177"/>
                    <a:pt x="11085" y="3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0096FF"/>
                </a:solidFill>
                <a:latin typeface="Arial"/>
                <a:ea typeface="Arial"/>
                <a:cs typeface="Arial"/>
                <a:sym typeface="Arial"/>
              </a:endParaRPr>
            </a:p>
          </p:txBody>
        </p:sp>
        <p:sp>
          <p:nvSpPr>
            <p:cNvPr id="874" name="Google Shape;874;p22"/>
            <p:cNvSpPr/>
            <p:nvPr/>
          </p:nvSpPr>
          <p:spPr>
            <a:xfrm>
              <a:off x="662521" y="767623"/>
              <a:ext cx="48588" cy="66111"/>
            </a:xfrm>
            <a:custGeom>
              <a:rect b="b" l="l" r="r" t="t"/>
              <a:pathLst>
                <a:path extrusionOk="0" h="63995" w="47033">
                  <a:moveTo>
                    <a:pt x="34168" y="299"/>
                  </a:moveTo>
                  <a:cubicBezTo>
                    <a:pt x="36753" y="-332"/>
                    <a:pt x="39578" y="22"/>
                    <a:pt x="42032" y="1513"/>
                  </a:cubicBezTo>
                  <a:cubicBezTo>
                    <a:pt x="46939" y="4493"/>
                    <a:pt x="48502" y="10887"/>
                    <a:pt x="45521" y="15795"/>
                  </a:cubicBezTo>
                  <a:lnTo>
                    <a:pt x="19284" y="58994"/>
                  </a:lnTo>
                  <a:cubicBezTo>
                    <a:pt x="16304" y="63902"/>
                    <a:pt x="9909" y="65464"/>
                    <a:pt x="5002" y="62483"/>
                  </a:cubicBezTo>
                  <a:cubicBezTo>
                    <a:pt x="94" y="59503"/>
                    <a:pt x="-1468" y="53108"/>
                    <a:pt x="1513" y="48201"/>
                  </a:cubicBezTo>
                  <a:lnTo>
                    <a:pt x="27750" y="5001"/>
                  </a:lnTo>
                  <a:cubicBezTo>
                    <a:pt x="29240" y="2548"/>
                    <a:pt x="31584" y="930"/>
                    <a:pt x="34168" y="299"/>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0096FF"/>
                </a:solidFill>
                <a:latin typeface="Arial"/>
                <a:ea typeface="Arial"/>
                <a:cs typeface="Arial"/>
                <a:sym typeface="Arial"/>
              </a:endParaRPr>
            </a:p>
          </p:txBody>
        </p:sp>
        <p:sp>
          <p:nvSpPr>
            <p:cNvPr id="875" name="Google Shape;875;p22"/>
            <p:cNvSpPr/>
            <p:nvPr/>
          </p:nvSpPr>
          <p:spPr>
            <a:xfrm>
              <a:off x="470028" y="847922"/>
              <a:ext cx="227878" cy="241034"/>
            </a:xfrm>
            <a:custGeom>
              <a:rect b="b" l="l" r="r" t="t"/>
              <a:pathLst>
                <a:path extrusionOk="0" h="233319" w="220584">
                  <a:moveTo>
                    <a:pt x="148196" y="100727"/>
                  </a:moveTo>
                  <a:cubicBezTo>
                    <a:pt x="146528" y="99132"/>
                    <a:pt x="142979" y="99227"/>
                    <a:pt x="139456" y="102643"/>
                  </a:cubicBezTo>
                  <a:cubicBezTo>
                    <a:pt x="130654" y="109347"/>
                    <a:pt x="121031" y="112275"/>
                    <a:pt x="111846" y="112165"/>
                  </a:cubicBezTo>
                  <a:cubicBezTo>
                    <a:pt x="105846" y="112808"/>
                    <a:pt x="93976" y="110134"/>
                    <a:pt x="83905" y="102910"/>
                  </a:cubicBezTo>
                  <a:cubicBezTo>
                    <a:pt x="71294" y="95750"/>
                    <a:pt x="71132" y="105075"/>
                    <a:pt x="78955" y="110817"/>
                  </a:cubicBezTo>
                  <a:cubicBezTo>
                    <a:pt x="97987" y="129977"/>
                    <a:pt x="107848" y="156107"/>
                    <a:pt x="106989" y="185136"/>
                  </a:cubicBezTo>
                  <a:cubicBezTo>
                    <a:pt x="107344" y="193481"/>
                    <a:pt x="113769" y="191379"/>
                    <a:pt x="113999" y="186579"/>
                  </a:cubicBezTo>
                  <a:cubicBezTo>
                    <a:pt x="117445" y="161891"/>
                    <a:pt x="124658" y="130909"/>
                    <a:pt x="145642" y="108951"/>
                  </a:cubicBezTo>
                  <a:cubicBezTo>
                    <a:pt x="149649" y="105607"/>
                    <a:pt x="149863" y="102322"/>
                    <a:pt x="148196" y="100727"/>
                  </a:cubicBezTo>
                  <a:close/>
                  <a:moveTo>
                    <a:pt x="113768" y="0"/>
                  </a:moveTo>
                  <a:cubicBezTo>
                    <a:pt x="214371" y="182"/>
                    <a:pt x="249363" y="112029"/>
                    <a:pt x="195210" y="176513"/>
                  </a:cubicBezTo>
                  <a:cubicBezTo>
                    <a:pt x="182059" y="195448"/>
                    <a:pt x="172353" y="207985"/>
                    <a:pt x="164616" y="233319"/>
                  </a:cubicBezTo>
                  <a:lnTo>
                    <a:pt x="56912" y="233319"/>
                  </a:lnTo>
                  <a:cubicBezTo>
                    <a:pt x="52968" y="210928"/>
                    <a:pt x="40165" y="192967"/>
                    <a:pt x="21456" y="167623"/>
                  </a:cubicBezTo>
                  <a:cubicBezTo>
                    <a:pt x="-27843" y="108939"/>
                    <a:pt x="9832" y="344"/>
                    <a:pt x="113768"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0096FF"/>
                </a:solidFill>
                <a:latin typeface="Arial"/>
                <a:ea typeface="Arial"/>
                <a:cs typeface="Arial"/>
                <a:sym typeface="Arial"/>
              </a:endParaRPr>
            </a:p>
          </p:txBody>
        </p:sp>
        <p:sp>
          <p:nvSpPr>
            <p:cNvPr id="876" name="Google Shape;876;p22"/>
            <p:cNvSpPr/>
            <p:nvPr/>
          </p:nvSpPr>
          <p:spPr>
            <a:xfrm>
              <a:off x="721202" y="856501"/>
              <a:ext cx="65439" cy="47488"/>
            </a:xfrm>
            <a:custGeom>
              <a:rect b="b" l="l" r="r" t="t"/>
              <a:pathLst>
                <a:path extrusionOk="0" h="45968" w="63344">
                  <a:moveTo>
                    <a:pt x="56475" y="240"/>
                  </a:moveTo>
                  <a:cubicBezTo>
                    <a:pt x="58696" y="764"/>
                    <a:pt x="60717" y="2135"/>
                    <a:pt x="62011" y="4229"/>
                  </a:cubicBezTo>
                  <a:cubicBezTo>
                    <a:pt x="64600" y="8417"/>
                    <a:pt x="63304" y="13911"/>
                    <a:pt x="59116" y="16500"/>
                  </a:cubicBezTo>
                  <a:lnTo>
                    <a:pt x="13606" y="44635"/>
                  </a:lnTo>
                  <a:cubicBezTo>
                    <a:pt x="9418" y="47224"/>
                    <a:pt x="3924" y="45928"/>
                    <a:pt x="1334" y="41740"/>
                  </a:cubicBezTo>
                  <a:cubicBezTo>
                    <a:pt x="-1255" y="37552"/>
                    <a:pt x="42" y="32058"/>
                    <a:pt x="4230" y="29468"/>
                  </a:cubicBezTo>
                  <a:lnTo>
                    <a:pt x="49740" y="1334"/>
                  </a:lnTo>
                  <a:cubicBezTo>
                    <a:pt x="51834" y="39"/>
                    <a:pt x="54254" y="-284"/>
                    <a:pt x="56475" y="24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0096FF"/>
                </a:solidFill>
                <a:latin typeface="Arial"/>
                <a:ea typeface="Arial"/>
                <a:cs typeface="Arial"/>
                <a:sym typeface="Arial"/>
              </a:endParaRPr>
            </a:p>
          </p:txBody>
        </p:sp>
        <p:sp>
          <p:nvSpPr>
            <p:cNvPr id="877" name="Google Shape;877;p22"/>
            <p:cNvSpPr/>
            <p:nvPr/>
          </p:nvSpPr>
          <p:spPr>
            <a:xfrm>
              <a:off x="381000" y="859527"/>
              <a:ext cx="65343" cy="47190"/>
            </a:xfrm>
            <a:custGeom>
              <a:rect b="b" l="l" r="r" t="t"/>
              <a:pathLst>
                <a:path extrusionOk="0" h="45680" w="63252">
                  <a:moveTo>
                    <a:pt x="6636" y="232"/>
                  </a:moveTo>
                  <a:cubicBezTo>
                    <a:pt x="8781" y="-274"/>
                    <a:pt x="11119" y="38"/>
                    <a:pt x="13142" y="1288"/>
                  </a:cubicBezTo>
                  <a:lnTo>
                    <a:pt x="59168" y="29742"/>
                  </a:lnTo>
                  <a:cubicBezTo>
                    <a:pt x="63214" y="32243"/>
                    <a:pt x="64466" y="37550"/>
                    <a:pt x="61965" y="41596"/>
                  </a:cubicBezTo>
                  <a:cubicBezTo>
                    <a:pt x="59463" y="45641"/>
                    <a:pt x="54156" y="46894"/>
                    <a:pt x="50111" y="44392"/>
                  </a:cubicBezTo>
                  <a:lnTo>
                    <a:pt x="4085" y="15939"/>
                  </a:lnTo>
                  <a:cubicBezTo>
                    <a:pt x="39" y="13438"/>
                    <a:pt x="-1213" y="8131"/>
                    <a:pt x="1288" y="4085"/>
                  </a:cubicBezTo>
                  <a:cubicBezTo>
                    <a:pt x="2539" y="2062"/>
                    <a:pt x="4491" y="738"/>
                    <a:pt x="6636" y="23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0096FF"/>
                </a:solidFill>
                <a:latin typeface="Arial"/>
                <a:ea typeface="Arial"/>
                <a:cs typeface="Arial"/>
                <a:sym typeface="Arial"/>
              </a:endParaRPr>
            </a:p>
          </p:txBody>
        </p:sp>
        <p:sp>
          <p:nvSpPr>
            <p:cNvPr id="878" name="Google Shape;878;p22"/>
            <p:cNvSpPr/>
            <p:nvPr/>
          </p:nvSpPr>
          <p:spPr>
            <a:xfrm>
              <a:off x="731966" y="963771"/>
              <a:ext cx="73416" cy="21066"/>
            </a:xfrm>
            <a:custGeom>
              <a:rect b="b" l="l" r="r" t="t"/>
              <a:pathLst>
                <a:path extrusionOk="0" h="20391" w="71066">
                  <a:moveTo>
                    <a:pt x="9927" y="0"/>
                  </a:moveTo>
                  <a:lnTo>
                    <a:pt x="60870" y="0"/>
                  </a:lnTo>
                  <a:cubicBezTo>
                    <a:pt x="66501" y="0"/>
                    <a:pt x="71066" y="4565"/>
                    <a:pt x="71066" y="10196"/>
                  </a:cubicBezTo>
                  <a:cubicBezTo>
                    <a:pt x="71066" y="15827"/>
                    <a:pt x="66501" y="20391"/>
                    <a:pt x="60870" y="20391"/>
                  </a:cubicBezTo>
                  <a:lnTo>
                    <a:pt x="9927" y="20391"/>
                  </a:lnTo>
                  <a:cubicBezTo>
                    <a:pt x="5703" y="20391"/>
                    <a:pt x="2080" y="17824"/>
                    <a:pt x="532" y="14164"/>
                  </a:cubicBezTo>
                  <a:cubicBezTo>
                    <a:pt x="-29" y="10676"/>
                    <a:pt x="-310" y="9434"/>
                    <a:pt x="532" y="6227"/>
                  </a:cubicBezTo>
                  <a:cubicBezTo>
                    <a:pt x="2080" y="2568"/>
                    <a:pt x="5703" y="0"/>
                    <a:pt x="9927"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0096FF"/>
                </a:solidFill>
                <a:latin typeface="Arial"/>
                <a:ea typeface="Arial"/>
                <a:cs typeface="Arial"/>
                <a:sym typeface="Arial"/>
              </a:endParaRPr>
            </a:p>
          </p:txBody>
        </p:sp>
        <p:sp>
          <p:nvSpPr>
            <p:cNvPr id="879" name="Google Shape;879;p22"/>
            <p:cNvSpPr/>
            <p:nvPr/>
          </p:nvSpPr>
          <p:spPr>
            <a:xfrm>
              <a:off x="719454" y="1051670"/>
              <a:ext cx="66871" cy="44152"/>
            </a:xfrm>
            <a:custGeom>
              <a:rect b="b" l="l" r="r" t="t"/>
              <a:pathLst>
                <a:path extrusionOk="0" h="42739" w="64730">
                  <a:moveTo>
                    <a:pt x="4775" y="752"/>
                  </a:moveTo>
                  <a:cubicBezTo>
                    <a:pt x="6845" y="-110"/>
                    <a:pt x="9593" y="-395"/>
                    <a:pt x="12566" y="789"/>
                  </a:cubicBezTo>
                  <a:lnTo>
                    <a:pt x="60305" y="26805"/>
                  </a:lnTo>
                  <a:cubicBezTo>
                    <a:pt x="64419" y="29047"/>
                    <a:pt x="65936" y="34199"/>
                    <a:pt x="63694" y="38314"/>
                  </a:cubicBezTo>
                  <a:cubicBezTo>
                    <a:pt x="61452" y="42428"/>
                    <a:pt x="56300" y="43945"/>
                    <a:pt x="52185" y="41703"/>
                  </a:cubicBezTo>
                  <a:lnTo>
                    <a:pt x="4446" y="15687"/>
                  </a:lnTo>
                  <a:cubicBezTo>
                    <a:pt x="135" y="13362"/>
                    <a:pt x="-1139" y="6942"/>
                    <a:pt x="1057" y="4178"/>
                  </a:cubicBezTo>
                  <a:cubicBezTo>
                    <a:pt x="1315" y="3054"/>
                    <a:pt x="2705" y="1615"/>
                    <a:pt x="4775" y="75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0096FF"/>
                </a:solidFill>
                <a:latin typeface="Arial"/>
                <a:ea typeface="Arial"/>
                <a:cs typeface="Arial"/>
                <a:sym typeface="Arial"/>
              </a:endParaRPr>
            </a:p>
          </p:txBody>
        </p:sp>
        <p:sp>
          <p:nvSpPr>
            <p:cNvPr id="880" name="Google Shape;880;p22"/>
            <p:cNvSpPr/>
            <p:nvPr/>
          </p:nvSpPr>
          <p:spPr>
            <a:xfrm>
              <a:off x="383607" y="1052953"/>
              <a:ext cx="67223" cy="46002"/>
            </a:xfrm>
            <a:custGeom>
              <a:rect b="b" l="l" r="r" t="t"/>
              <a:pathLst>
                <a:path extrusionOk="0" h="44530" w="65071">
                  <a:moveTo>
                    <a:pt x="57922" y="409"/>
                  </a:moveTo>
                  <a:cubicBezTo>
                    <a:pt x="60367" y="1129"/>
                    <a:pt x="62538" y="2782"/>
                    <a:pt x="63855" y="5198"/>
                  </a:cubicBezTo>
                  <a:cubicBezTo>
                    <a:pt x="66488" y="10029"/>
                    <a:pt x="64705" y="16080"/>
                    <a:pt x="59874" y="18713"/>
                  </a:cubicBezTo>
                  <a:lnTo>
                    <a:pt x="14732" y="43314"/>
                  </a:lnTo>
                  <a:cubicBezTo>
                    <a:pt x="9901" y="45947"/>
                    <a:pt x="3850" y="44164"/>
                    <a:pt x="1217" y="39333"/>
                  </a:cubicBezTo>
                  <a:cubicBezTo>
                    <a:pt x="-1416" y="34502"/>
                    <a:pt x="366" y="28451"/>
                    <a:pt x="5198" y="25818"/>
                  </a:cubicBezTo>
                  <a:lnTo>
                    <a:pt x="50340" y="1217"/>
                  </a:lnTo>
                  <a:cubicBezTo>
                    <a:pt x="52756" y="-99"/>
                    <a:pt x="55476" y="-312"/>
                    <a:pt x="57922" y="409"/>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0096FF"/>
                </a:solidFill>
                <a:latin typeface="Arial"/>
                <a:ea typeface="Arial"/>
                <a:cs typeface="Arial"/>
                <a:sym typeface="Arial"/>
              </a:endParaRPr>
            </a:p>
          </p:txBody>
        </p:sp>
        <p:sp>
          <p:nvSpPr>
            <p:cNvPr id="881" name="Google Shape;881;p22"/>
            <p:cNvSpPr/>
            <p:nvPr/>
          </p:nvSpPr>
          <p:spPr>
            <a:xfrm>
              <a:off x="521658" y="1104595"/>
              <a:ext cx="127978" cy="21489"/>
            </a:xfrm>
            <a:custGeom>
              <a:rect b="b" l="l" r="r" t="t"/>
              <a:pathLst>
                <a:path extrusionOk="0" h="20801" w="123882">
                  <a:moveTo>
                    <a:pt x="10401" y="0"/>
                  </a:moveTo>
                  <a:lnTo>
                    <a:pt x="113482" y="0"/>
                  </a:lnTo>
                  <a:cubicBezTo>
                    <a:pt x="119226" y="0"/>
                    <a:pt x="123882" y="4656"/>
                    <a:pt x="123882" y="10400"/>
                  </a:cubicBezTo>
                  <a:cubicBezTo>
                    <a:pt x="123882" y="16144"/>
                    <a:pt x="119226" y="20801"/>
                    <a:pt x="113482" y="20801"/>
                  </a:cubicBezTo>
                  <a:lnTo>
                    <a:pt x="10401" y="20801"/>
                  </a:lnTo>
                  <a:cubicBezTo>
                    <a:pt x="4657" y="20801"/>
                    <a:pt x="0" y="16144"/>
                    <a:pt x="0" y="10400"/>
                  </a:cubicBezTo>
                  <a:cubicBezTo>
                    <a:pt x="0" y="4656"/>
                    <a:pt x="4657" y="0"/>
                    <a:pt x="10401"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0096FF"/>
                </a:solidFill>
                <a:latin typeface="Arial"/>
                <a:ea typeface="Arial"/>
                <a:cs typeface="Arial"/>
                <a:sym typeface="Arial"/>
              </a:endParaRPr>
            </a:p>
          </p:txBody>
        </p:sp>
        <p:sp>
          <p:nvSpPr>
            <p:cNvPr id="882" name="Google Shape;882;p22"/>
            <p:cNvSpPr/>
            <p:nvPr/>
          </p:nvSpPr>
          <p:spPr>
            <a:xfrm>
              <a:off x="529375" y="1143183"/>
              <a:ext cx="111265" cy="31279"/>
            </a:xfrm>
            <a:custGeom>
              <a:rect b="b" l="l" r="r" t="t"/>
              <a:pathLst>
                <a:path extrusionOk="0" h="30278" w="107704">
                  <a:moveTo>
                    <a:pt x="10401" y="0"/>
                  </a:moveTo>
                  <a:lnTo>
                    <a:pt x="97303" y="0"/>
                  </a:lnTo>
                  <a:cubicBezTo>
                    <a:pt x="103047" y="0"/>
                    <a:pt x="107704" y="4657"/>
                    <a:pt x="107704" y="10401"/>
                  </a:cubicBezTo>
                  <a:cubicBezTo>
                    <a:pt x="107704" y="14709"/>
                    <a:pt x="105084" y="18405"/>
                    <a:pt x="101351" y="19984"/>
                  </a:cubicBezTo>
                  <a:lnTo>
                    <a:pt x="99383" y="20381"/>
                  </a:lnTo>
                  <a:lnTo>
                    <a:pt x="99383" y="22650"/>
                  </a:lnTo>
                  <a:cubicBezTo>
                    <a:pt x="99383" y="26863"/>
                    <a:pt x="95968" y="30278"/>
                    <a:pt x="91756" y="30278"/>
                  </a:cubicBezTo>
                  <a:lnTo>
                    <a:pt x="16410" y="30278"/>
                  </a:lnTo>
                  <a:cubicBezTo>
                    <a:pt x="12198" y="30278"/>
                    <a:pt x="8783" y="26863"/>
                    <a:pt x="8783" y="22650"/>
                  </a:cubicBezTo>
                  <a:lnTo>
                    <a:pt x="8783" y="20475"/>
                  </a:lnTo>
                  <a:lnTo>
                    <a:pt x="6352" y="19984"/>
                  </a:lnTo>
                  <a:cubicBezTo>
                    <a:pt x="2619" y="18405"/>
                    <a:pt x="0" y="14709"/>
                    <a:pt x="0" y="10401"/>
                  </a:cubicBezTo>
                  <a:cubicBezTo>
                    <a:pt x="0" y="4657"/>
                    <a:pt x="4657" y="0"/>
                    <a:pt x="10401"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0096FF"/>
                </a:solidFill>
                <a:latin typeface="Arial"/>
                <a:ea typeface="Arial"/>
                <a:cs typeface="Arial"/>
                <a:sym typeface="Arial"/>
              </a:endParaRPr>
            </a:p>
          </p:txBody>
        </p:sp>
      </p:grpSp>
      <p:grpSp>
        <p:nvGrpSpPr>
          <p:cNvPr id="883" name="Google Shape;883;p22"/>
          <p:cNvGrpSpPr/>
          <p:nvPr/>
        </p:nvGrpSpPr>
        <p:grpSpPr>
          <a:xfrm>
            <a:off x="1752600" y="2324893"/>
            <a:ext cx="1277927" cy="780285"/>
            <a:chOff x="5732466" y="3163065"/>
            <a:chExt cx="1277927" cy="780285"/>
          </a:xfrm>
        </p:grpSpPr>
        <p:cxnSp>
          <p:nvCxnSpPr>
            <p:cNvPr id="884" name="Google Shape;884;p22"/>
            <p:cNvCxnSpPr/>
            <p:nvPr/>
          </p:nvCxnSpPr>
          <p:spPr>
            <a:xfrm>
              <a:off x="6974700" y="3163065"/>
              <a:ext cx="0" cy="780285"/>
            </a:xfrm>
            <a:prstGeom prst="straightConnector1">
              <a:avLst/>
            </a:prstGeom>
            <a:noFill/>
            <a:ln cap="flat" cmpd="sng" w="38100">
              <a:solidFill>
                <a:schemeClr val="dk1"/>
              </a:solidFill>
              <a:prstDash val="solid"/>
              <a:round/>
              <a:headEnd len="sm" w="sm" type="none"/>
              <a:tailEnd len="med" w="med" type="triangle"/>
            </a:ln>
          </p:spPr>
        </p:cxnSp>
        <p:sp>
          <p:nvSpPr>
            <p:cNvPr id="885" name="Google Shape;885;p22"/>
            <p:cNvSpPr txBox="1"/>
            <p:nvPr/>
          </p:nvSpPr>
          <p:spPr>
            <a:xfrm>
              <a:off x="5732466" y="3333722"/>
              <a:ext cx="127792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96FF"/>
                  </a:solidFill>
                  <a:latin typeface="Gill Sans"/>
                  <a:ea typeface="Gill Sans"/>
                  <a:cs typeface="Gill Sans"/>
                  <a:sym typeface="Gill Sans"/>
                </a:rPr>
                <a:t>flag=</a:t>
              </a:r>
              <a:r>
                <a:rPr i="1" lang="en-US" sz="2400">
                  <a:solidFill>
                    <a:srgbClr val="0096FF"/>
                  </a:solidFill>
                  <a:latin typeface="Gill Sans"/>
                  <a:ea typeface="Gill Sans"/>
                  <a:cs typeface="Gill Sans"/>
                  <a:sym typeface="Gill Sans"/>
                </a:rPr>
                <a:t>true</a:t>
              </a:r>
              <a:endParaRPr/>
            </a:p>
          </p:txBody>
        </p:sp>
      </p:grpSp>
      <p:grpSp>
        <p:nvGrpSpPr>
          <p:cNvPr id="886" name="Google Shape;886;p22"/>
          <p:cNvGrpSpPr/>
          <p:nvPr/>
        </p:nvGrpSpPr>
        <p:grpSpPr>
          <a:xfrm>
            <a:off x="4848521" y="3220287"/>
            <a:ext cx="3328623" cy="1628055"/>
            <a:chOff x="5186549" y="2927263"/>
            <a:chExt cx="3328623" cy="1628055"/>
          </a:xfrm>
        </p:grpSpPr>
        <p:grpSp>
          <p:nvGrpSpPr>
            <p:cNvPr id="887" name="Google Shape;887;p22"/>
            <p:cNvGrpSpPr/>
            <p:nvPr/>
          </p:nvGrpSpPr>
          <p:grpSpPr>
            <a:xfrm>
              <a:off x="5186549" y="3336595"/>
              <a:ext cx="3328623" cy="1218723"/>
              <a:chOff x="5991932" y="3464059"/>
              <a:chExt cx="3328623" cy="1218723"/>
            </a:xfrm>
          </p:grpSpPr>
          <p:sp>
            <p:nvSpPr>
              <p:cNvPr id="888" name="Google Shape;888;p22"/>
              <p:cNvSpPr/>
              <p:nvPr/>
            </p:nvSpPr>
            <p:spPr>
              <a:xfrm>
                <a:off x="6248000" y="3464059"/>
                <a:ext cx="2896411" cy="1200329"/>
              </a:xfrm>
              <a:prstGeom prst="wedgeRectCallout">
                <a:avLst>
                  <a:gd fmla="val -69021" name="adj1"/>
                  <a:gd fmla="val -12417" name="adj2"/>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889" name="Google Shape;889;p22"/>
              <p:cNvSpPr txBox="1"/>
              <p:nvPr/>
            </p:nvSpPr>
            <p:spPr>
              <a:xfrm>
                <a:off x="5991932" y="3482453"/>
                <a:ext cx="3328623"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dk1"/>
                    </a:solidFill>
                    <a:latin typeface="Gill Sans"/>
                    <a:ea typeface="Gill Sans"/>
                    <a:cs typeface="Gill Sans"/>
                    <a:sym typeface="Gill Sans"/>
                  </a:rPr>
                  <a:t>“Seems your submission</a:t>
                </a:r>
                <a:endParaRPr/>
              </a:p>
              <a:p>
                <a:pPr indent="0" lvl="0" marL="0" marR="0" rtl="0" algn="ctr">
                  <a:spcBef>
                    <a:spcPts val="0"/>
                  </a:spcBef>
                  <a:spcAft>
                    <a:spcPts val="0"/>
                  </a:spcAft>
                  <a:buNone/>
                </a:pPr>
                <a:r>
                  <a:rPr i="1" lang="en-US" sz="2400">
                    <a:solidFill>
                      <a:schemeClr val="dk1"/>
                    </a:solidFill>
                    <a:latin typeface="Gill Sans"/>
                    <a:ea typeface="Gill Sans"/>
                    <a:cs typeface="Gill Sans"/>
                    <a:sym typeface="Gill Sans"/>
                  </a:rPr>
                  <a:t> targets a </a:t>
                </a:r>
                <a:r>
                  <a:rPr i="1" lang="en-US" sz="2400">
                    <a:solidFill>
                      <a:srgbClr val="FF0000"/>
                    </a:solidFill>
                    <a:latin typeface="Gill Sans"/>
                    <a:ea typeface="Gill Sans"/>
                    <a:cs typeface="Gill Sans"/>
                    <a:sym typeface="Gill Sans"/>
                  </a:rPr>
                  <a:t>crowded</a:t>
                </a:r>
                <a:r>
                  <a:rPr i="1" lang="en-US" sz="2400">
                    <a:solidFill>
                      <a:schemeClr val="dk1"/>
                    </a:solidFill>
                    <a:latin typeface="Gill Sans"/>
                    <a:ea typeface="Gill Sans"/>
                    <a:cs typeface="Gill Sans"/>
                    <a:sym typeface="Gill Sans"/>
                  </a:rPr>
                  <a:t> area, </a:t>
                </a:r>
                <a:endParaRPr/>
              </a:p>
              <a:p>
                <a:pPr indent="0" lvl="0" marL="0" marR="0" rtl="0" algn="ctr">
                  <a:spcBef>
                    <a:spcPts val="0"/>
                  </a:spcBef>
                  <a:spcAft>
                    <a:spcPts val="0"/>
                  </a:spcAft>
                  <a:buNone/>
                </a:pPr>
                <a:r>
                  <a:rPr i="1" lang="en-US" sz="2400">
                    <a:solidFill>
                      <a:schemeClr val="lt1"/>
                    </a:solidFill>
                    <a:latin typeface="Gill Sans"/>
                    <a:ea typeface="Gill Sans"/>
                    <a:cs typeface="Gill Sans"/>
                    <a:sym typeface="Gill Sans"/>
                  </a:rPr>
                  <a:t>early-rejection!</a:t>
                </a:r>
                <a:r>
                  <a:rPr i="1" lang="en-US" sz="2400">
                    <a:solidFill>
                      <a:schemeClr val="dk1"/>
                    </a:solidFill>
                    <a:latin typeface="Gill Sans"/>
                    <a:ea typeface="Gill Sans"/>
                    <a:cs typeface="Gill Sans"/>
                    <a:sym typeface="Gill Sans"/>
                  </a:rPr>
                  <a:t>”</a:t>
                </a:r>
                <a:endParaRPr/>
              </a:p>
            </p:txBody>
          </p:sp>
        </p:grpSp>
        <p:sp>
          <p:nvSpPr>
            <p:cNvPr id="890" name="Google Shape;890;p22"/>
            <p:cNvSpPr txBox="1"/>
            <p:nvPr/>
          </p:nvSpPr>
          <p:spPr>
            <a:xfrm>
              <a:off x="5220077" y="2927263"/>
              <a:ext cx="869149" cy="400110"/>
            </a:xfrm>
            <a:prstGeom prst="rect">
              <a:avLst/>
            </a:prstGeom>
            <a:solidFill>
              <a:srgbClr val="A5A5A5"/>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dk1"/>
                  </a:solidFill>
                  <a:latin typeface="Gill Sans"/>
                  <a:ea typeface="Gill Sans"/>
                  <a:cs typeface="Gill Sans"/>
                  <a:sym typeface="Gill Sans"/>
                </a:rPr>
                <a:t>SSD#2</a:t>
              </a:r>
              <a:endParaRPr/>
            </a:p>
          </p:txBody>
        </p:sp>
      </p:grpSp>
      <p:grpSp>
        <p:nvGrpSpPr>
          <p:cNvPr id="891" name="Google Shape;891;p22"/>
          <p:cNvGrpSpPr/>
          <p:nvPr/>
        </p:nvGrpSpPr>
        <p:grpSpPr>
          <a:xfrm>
            <a:off x="2133604" y="1581150"/>
            <a:ext cx="2434342" cy="2667028"/>
            <a:chOff x="2133604" y="2038322"/>
            <a:chExt cx="2434342" cy="2667028"/>
          </a:xfrm>
        </p:grpSpPr>
        <p:sp>
          <p:nvSpPr>
            <p:cNvPr id="892" name="Google Shape;892;p22"/>
            <p:cNvSpPr/>
            <p:nvPr/>
          </p:nvSpPr>
          <p:spPr>
            <a:xfrm>
              <a:off x="2133604" y="2038322"/>
              <a:ext cx="2434342" cy="737856"/>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800">
                  <a:solidFill>
                    <a:schemeClr val="dk1"/>
                  </a:solidFill>
                  <a:latin typeface="Gill Sans"/>
                  <a:ea typeface="Gill Sans"/>
                  <a:cs typeface="Gill Sans"/>
                  <a:sym typeface="Gill Sans"/>
                </a:rPr>
                <a:t>Host</a:t>
              </a:r>
              <a:endParaRPr/>
            </a:p>
          </p:txBody>
        </p:sp>
        <p:sp>
          <p:nvSpPr>
            <p:cNvPr id="893" name="Google Shape;893;p22"/>
            <p:cNvSpPr/>
            <p:nvPr/>
          </p:nvSpPr>
          <p:spPr>
            <a:xfrm>
              <a:off x="2133604" y="3566063"/>
              <a:ext cx="2434342" cy="1139287"/>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800">
                  <a:solidFill>
                    <a:schemeClr val="lt1"/>
                  </a:solidFill>
                  <a:latin typeface="Gill Sans"/>
                  <a:ea typeface="Gill Sans"/>
                  <a:cs typeface="Gill Sans"/>
                  <a:sym typeface="Gill Sans"/>
                </a:rPr>
                <a:t>SSD</a:t>
              </a:r>
              <a:endParaRPr/>
            </a:p>
          </p:txBody>
        </p:sp>
      </p:grpSp>
      <p:sp>
        <p:nvSpPr>
          <p:cNvPr id="894" name="Google Shape;894;p22"/>
          <p:cNvSpPr txBox="1"/>
          <p:nvPr/>
        </p:nvSpPr>
        <p:spPr>
          <a:xfrm>
            <a:off x="5410200" y="4300567"/>
            <a:ext cx="193694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rgbClr val="FF0000"/>
                </a:solidFill>
                <a:latin typeface="Gill Sans"/>
                <a:ea typeface="Gill Sans"/>
                <a:cs typeface="Gill Sans"/>
                <a:sym typeface="Gill Sans"/>
              </a:rPr>
              <a:t>early-rejection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23"/>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t/>
            </a:r>
            <a:endParaRPr/>
          </a:p>
        </p:txBody>
      </p:sp>
      <p:sp>
        <p:nvSpPr>
          <p:cNvPr id="901" name="Google Shape;901;p23"/>
          <p:cNvSpPr/>
          <p:nvPr/>
        </p:nvSpPr>
        <p:spPr>
          <a:xfrm>
            <a:off x="2502741" y="963774"/>
            <a:ext cx="3175997" cy="947471"/>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902" name="Google Shape;902;p23"/>
          <p:cNvSpPr/>
          <p:nvPr/>
        </p:nvSpPr>
        <p:spPr>
          <a:xfrm>
            <a:off x="5081302" y="4094612"/>
            <a:ext cx="777240" cy="564570"/>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SSD#3</a:t>
            </a:r>
            <a:endParaRPr/>
          </a:p>
        </p:txBody>
      </p:sp>
      <p:sp>
        <p:nvSpPr>
          <p:cNvPr id="903" name="Google Shape;903;p23"/>
          <p:cNvSpPr/>
          <p:nvPr/>
        </p:nvSpPr>
        <p:spPr>
          <a:xfrm>
            <a:off x="4221382" y="4092335"/>
            <a:ext cx="777240" cy="566847"/>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SSD#2</a:t>
            </a:r>
            <a:endParaRPr/>
          </a:p>
        </p:txBody>
      </p:sp>
      <p:sp>
        <p:nvSpPr>
          <p:cNvPr id="904" name="Google Shape;904;p23"/>
          <p:cNvSpPr/>
          <p:nvPr/>
        </p:nvSpPr>
        <p:spPr>
          <a:xfrm>
            <a:off x="3361462" y="4093473"/>
            <a:ext cx="777240" cy="566847"/>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SSD#</a:t>
            </a:r>
            <a:r>
              <a:rPr i="1" lang="en-US" sz="2000">
                <a:solidFill>
                  <a:schemeClr val="lt1"/>
                </a:solidFill>
                <a:latin typeface="Helvetica Neue"/>
                <a:ea typeface="Helvetica Neue"/>
                <a:cs typeface="Helvetica Neue"/>
                <a:sym typeface="Helvetica Neue"/>
              </a:rPr>
              <a:t>1</a:t>
            </a:r>
            <a:endParaRPr/>
          </a:p>
        </p:txBody>
      </p:sp>
      <p:sp>
        <p:nvSpPr>
          <p:cNvPr id="905" name="Google Shape;905;p23"/>
          <p:cNvSpPr/>
          <p:nvPr/>
        </p:nvSpPr>
        <p:spPr>
          <a:xfrm>
            <a:off x="2501542" y="4095749"/>
            <a:ext cx="777240" cy="566851"/>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SSD#0</a:t>
            </a:r>
            <a:endParaRPr/>
          </a:p>
        </p:txBody>
      </p:sp>
      <p:sp>
        <p:nvSpPr>
          <p:cNvPr id="906" name="Google Shape;906;p23"/>
          <p:cNvSpPr/>
          <p:nvPr/>
        </p:nvSpPr>
        <p:spPr>
          <a:xfrm>
            <a:off x="4052050" y="1352550"/>
            <a:ext cx="257515" cy="257515"/>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R</a:t>
            </a:r>
            <a:endParaRPr/>
          </a:p>
        </p:txBody>
      </p:sp>
      <p:grpSp>
        <p:nvGrpSpPr>
          <p:cNvPr id="907" name="Google Shape;907;p23"/>
          <p:cNvGrpSpPr/>
          <p:nvPr/>
        </p:nvGrpSpPr>
        <p:grpSpPr>
          <a:xfrm>
            <a:off x="3679088" y="1778175"/>
            <a:ext cx="1099581" cy="1098375"/>
            <a:chOff x="2312230" y="3632533"/>
            <a:chExt cx="1099581" cy="1098375"/>
          </a:xfrm>
        </p:grpSpPr>
        <p:grpSp>
          <p:nvGrpSpPr>
            <p:cNvPr id="908" name="Google Shape;908;p23"/>
            <p:cNvGrpSpPr/>
            <p:nvPr/>
          </p:nvGrpSpPr>
          <p:grpSpPr>
            <a:xfrm>
              <a:off x="2312230" y="3632533"/>
              <a:ext cx="892117" cy="1098375"/>
              <a:chOff x="2570365" y="3578067"/>
              <a:chExt cx="1124567" cy="1132714"/>
            </a:xfrm>
          </p:grpSpPr>
          <p:sp>
            <p:nvSpPr>
              <p:cNvPr id="909" name="Google Shape;909;p23"/>
              <p:cNvSpPr/>
              <p:nvPr/>
            </p:nvSpPr>
            <p:spPr>
              <a:xfrm>
                <a:off x="2842732" y="3952296"/>
                <a:ext cx="667670" cy="758485"/>
              </a:xfrm>
              <a:prstGeom prst="flowChartMagneticDisk">
                <a:avLst/>
              </a:prstGeom>
              <a:solidFill>
                <a:srgbClr val="D8D8D8"/>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910" name="Google Shape;910;p23"/>
              <p:cNvSpPr/>
              <p:nvPr/>
            </p:nvSpPr>
            <p:spPr>
              <a:xfrm rot="6333246">
                <a:off x="2803317" y="3550129"/>
                <a:ext cx="674084" cy="963684"/>
              </a:xfrm>
              <a:prstGeom prst="arc">
                <a:avLst>
                  <a:gd fmla="val 17524043" name="adj1"/>
                  <a:gd fmla="val 1815815"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sp>
            <p:nvSpPr>
              <p:cNvPr id="911" name="Google Shape;911;p23"/>
              <p:cNvSpPr/>
              <p:nvPr/>
            </p:nvSpPr>
            <p:spPr>
              <a:xfrm rot="6354647">
                <a:off x="2794141" y="3729875"/>
                <a:ext cx="660198" cy="963682"/>
              </a:xfrm>
              <a:prstGeom prst="arc">
                <a:avLst>
                  <a:gd fmla="val 17349191" name="adj1"/>
                  <a:gd fmla="val 1521878"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grpSp>
        <p:grpSp>
          <p:nvGrpSpPr>
            <p:cNvPr id="912" name="Google Shape;912;p23"/>
            <p:cNvGrpSpPr/>
            <p:nvPr/>
          </p:nvGrpSpPr>
          <p:grpSpPr>
            <a:xfrm>
              <a:off x="2651667" y="4237104"/>
              <a:ext cx="760144" cy="369332"/>
              <a:chOff x="3203335" y="4386336"/>
              <a:chExt cx="760144" cy="369332"/>
            </a:xfrm>
          </p:grpSpPr>
          <p:sp>
            <p:nvSpPr>
              <p:cNvPr id="913" name="Google Shape;913;p23"/>
              <p:cNvSpPr/>
              <p:nvPr/>
            </p:nvSpPr>
            <p:spPr>
              <a:xfrm>
                <a:off x="3284265" y="4453022"/>
                <a:ext cx="597740" cy="235960"/>
              </a:xfrm>
              <a:prstGeom prst="roundRect">
                <a:avLst>
                  <a:gd fmla="val 16667" name="adj"/>
                </a:avLst>
              </a:prstGeom>
              <a:solidFill>
                <a:srgbClr val="52565D"/>
              </a:solidFill>
              <a:ln cap="flat" cmpd="sng" w="107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914" name="Google Shape;914;p23"/>
              <p:cNvSpPr txBox="1"/>
              <p:nvPr/>
            </p:nvSpPr>
            <p:spPr>
              <a:xfrm>
                <a:off x="3203335" y="4386336"/>
                <a:ext cx="7601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RAID5</a:t>
                </a:r>
                <a:endParaRPr/>
              </a:p>
            </p:txBody>
          </p:sp>
        </p:grpSp>
      </p:grpSp>
      <p:grpSp>
        <p:nvGrpSpPr>
          <p:cNvPr id="915" name="Google Shape;915;p23"/>
          <p:cNvGrpSpPr/>
          <p:nvPr/>
        </p:nvGrpSpPr>
        <p:grpSpPr>
          <a:xfrm>
            <a:off x="3989652" y="3090914"/>
            <a:ext cx="389850" cy="338554"/>
            <a:chOff x="1675056" y="2401604"/>
            <a:chExt cx="389850" cy="338554"/>
          </a:xfrm>
        </p:grpSpPr>
        <p:sp>
          <p:nvSpPr>
            <p:cNvPr id="916" name="Google Shape;916;p23"/>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917" name="Google Shape;917;p23"/>
            <p:cNvSpPr txBox="1"/>
            <p:nvPr/>
          </p:nvSpPr>
          <p:spPr>
            <a:xfrm>
              <a:off x="1675056" y="2401604"/>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r>
                <a:rPr baseline="-25000" lang="en-US" sz="1600">
                  <a:solidFill>
                    <a:schemeClr val="dk1"/>
                  </a:solidFill>
                  <a:latin typeface="Gill Sans"/>
                  <a:ea typeface="Gill Sans"/>
                  <a:cs typeface="Gill Sans"/>
                  <a:sym typeface="Gill Sans"/>
                </a:rPr>
                <a:t>3</a:t>
              </a:r>
              <a:endParaRPr/>
            </a:p>
          </p:txBody>
        </p:sp>
      </p:grpSp>
      <p:grpSp>
        <p:nvGrpSpPr>
          <p:cNvPr id="918" name="Google Shape;918;p23"/>
          <p:cNvGrpSpPr/>
          <p:nvPr/>
        </p:nvGrpSpPr>
        <p:grpSpPr>
          <a:xfrm>
            <a:off x="3989652" y="3090672"/>
            <a:ext cx="389850" cy="338554"/>
            <a:chOff x="1675056" y="2401604"/>
            <a:chExt cx="389850" cy="338554"/>
          </a:xfrm>
        </p:grpSpPr>
        <p:sp>
          <p:nvSpPr>
            <p:cNvPr id="919" name="Google Shape;919;p23"/>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920" name="Google Shape;920;p23"/>
            <p:cNvSpPr txBox="1"/>
            <p:nvPr/>
          </p:nvSpPr>
          <p:spPr>
            <a:xfrm>
              <a:off x="1675056" y="2401604"/>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r>
                <a:rPr baseline="-25000" lang="en-US" sz="1600">
                  <a:solidFill>
                    <a:schemeClr val="dk1"/>
                  </a:solidFill>
                  <a:latin typeface="Gill Sans"/>
                  <a:ea typeface="Gill Sans"/>
                  <a:cs typeface="Gill Sans"/>
                  <a:sym typeface="Gill Sans"/>
                </a:rPr>
                <a:t>1</a:t>
              </a:r>
              <a:endParaRPr/>
            </a:p>
          </p:txBody>
        </p:sp>
      </p:grpSp>
      <p:grpSp>
        <p:nvGrpSpPr>
          <p:cNvPr id="921" name="Google Shape;921;p23"/>
          <p:cNvGrpSpPr/>
          <p:nvPr/>
        </p:nvGrpSpPr>
        <p:grpSpPr>
          <a:xfrm>
            <a:off x="3989652" y="3091157"/>
            <a:ext cx="389850" cy="338554"/>
            <a:chOff x="1675056" y="2401604"/>
            <a:chExt cx="389850" cy="338554"/>
          </a:xfrm>
        </p:grpSpPr>
        <p:sp>
          <p:nvSpPr>
            <p:cNvPr id="922" name="Google Shape;922;p23"/>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923" name="Google Shape;923;p23"/>
            <p:cNvSpPr txBox="1"/>
            <p:nvPr/>
          </p:nvSpPr>
          <p:spPr>
            <a:xfrm>
              <a:off x="1675056" y="2401604"/>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r>
                <a:rPr baseline="-25000" lang="en-US" sz="1600">
                  <a:solidFill>
                    <a:schemeClr val="dk1"/>
                  </a:solidFill>
                  <a:latin typeface="Gill Sans"/>
                  <a:ea typeface="Gill Sans"/>
                  <a:cs typeface="Gill Sans"/>
                  <a:sym typeface="Gill Sans"/>
                </a:rPr>
                <a:t>0</a:t>
              </a:r>
              <a:endParaRPr/>
            </a:p>
          </p:txBody>
        </p:sp>
      </p:grpSp>
      <p:sp>
        <p:nvSpPr>
          <p:cNvPr id="924" name="Google Shape;924;p23"/>
          <p:cNvSpPr txBox="1"/>
          <p:nvPr/>
        </p:nvSpPr>
        <p:spPr>
          <a:xfrm>
            <a:off x="3718366" y="899867"/>
            <a:ext cx="80021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Gill Sans"/>
                <a:ea typeface="Gill Sans"/>
                <a:cs typeface="Gill Sans"/>
                <a:sym typeface="Gill Sans"/>
              </a:rPr>
              <a:t>Host</a:t>
            </a:r>
            <a:endParaRPr/>
          </a:p>
        </p:txBody>
      </p:sp>
      <p:grpSp>
        <p:nvGrpSpPr>
          <p:cNvPr id="925" name="Google Shape;925;p23"/>
          <p:cNvGrpSpPr/>
          <p:nvPr/>
        </p:nvGrpSpPr>
        <p:grpSpPr>
          <a:xfrm rot="1683083">
            <a:off x="5433130" y="4278605"/>
            <a:ext cx="1028095" cy="1002488"/>
            <a:chOff x="3871123" y="558504"/>
            <a:chExt cx="664627" cy="648073"/>
          </a:xfrm>
        </p:grpSpPr>
        <p:sp>
          <p:nvSpPr>
            <p:cNvPr id="926" name="Google Shape;926;p23"/>
            <p:cNvSpPr/>
            <p:nvPr/>
          </p:nvSpPr>
          <p:spPr>
            <a:xfrm>
              <a:off x="3871123" y="558504"/>
              <a:ext cx="664627" cy="648073"/>
            </a:xfrm>
            <a:prstGeom prst="irregularSeal2">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rgbClr val="C00000"/>
                </a:solidFill>
                <a:latin typeface="Gill Sans"/>
                <a:ea typeface="Gill Sans"/>
                <a:cs typeface="Gill Sans"/>
                <a:sym typeface="Gill Sans"/>
              </a:endParaRPr>
            </a:p>
          </p:txBody>
        </p:sp>
        <p:sp>
          <p:nvSpPr>
            <p:cNvPr id="927" name="Google Shape;927;p23"/>
            <p:cNvSpPr txBox="1"/>
            <p:nvPr/>
          </p:nvSpPr>
          <p:spPr>
            <a:xfrm rot="-1683083">
              <a:off x="3978716" y="713354"/>
              <a:ext cx="387778" cy="3382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lt1"/>
                  </a:solidFill>
                  <a:latin typeface="Gill Sans"/>
                  <a:ea typeface="Gill Sans"/>
                  <a:cs typeface="Gill Sans"/>
                  <a:sym typeface="Gill Sans"/>
                </a:rPr>
                <a:t>GC</a:t>
              </a:r>
              <a:endParaRPr/>
            </a:p>
          </p:txBody>
        </p:sp>
      </p:grpSp>
      <p:grpSp>
        <p:nvGrpSpPr>
          <p:cNvPr id="928" name="Google Shape;928;p23"/>
          <p:cNvGrpSpPr/>
          <p:nvPr/>
        </p:nvGrpSpPr>
        <p:grpSpPr>
          <a:xfrm>
            <a:off x="3988274" y="3090672"/>
            <a:ext cx="377026" cy="338554"/>
            <a:chOff x="1675056" y="2401604"/>
            <a:chExt cx="377026" cy="338554"/>
          </a:xfrm>
        </p:grpSpPr>
        <p:sp>
          <p:nvSpPr>
            <p:cNvPr id="929" name="Google Shape;929;p23"/>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930" name="Google Shape;930;p23"/>
            <p:cNvSpPr txBox="1"/>
            <p:nvPr/>
          </p:nvSpPr>
          <p:spPr>
            <a:xfrm>
              <a:off x="1675056" y="2401604"/>
              <a:ext cx="37702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r>
                <a:rPr baseline="-25000" lang="en-US" sz="1600">
                  <a:solidFill>
                    <a:schemeClr val="dk1"/>
                  </a:solidFill>
                  <a:latin typeface="Gill Sans"/>
                  <a:ea typeface="Gill Sans"/>
                  <a:cs typeface="Gill Sans"/>
                  <a:sym typeface="Gill Sans"/>
                </a:rPr>
                <a:t>2</a:t>
              </a:r>
              <a:endParaRPr/>
            </a:p>
          </p:txBody>
        </p:sp>
      </p:grpSp>
      <p:grpSp>
        <p:nvGrpSpPr>
          <p:cNvPr id="931" name="Google Shape;931;p23"/>
          <p:cNvGrpSpPr/>
          <p:nvPr/>
        </p:nvGrpSpPr>
        <p:grpSpPr>
          <a:xfrm>
            <a:off x="4477972" y="2752078"/>
            <a:ext cx="1016640" cy="1028189"/>
            <a:chOff x="2483322" y="2752078"/>
            <a:chExt cx="1016640" cy="1028189"/>
          </a:xfrm>
        </p:grpSpPr>
        <p:cxnSp>
          <p:nvCxnSpPr>
            <p:cNvPr id="932" name="Google Shape;932;p23"/>
            <p:cNvCxnSpPr/>
            <p:nvPr/>
          </p:nvCxnSpPr>
          <p:spPr>
            <a:xfrm rot="10800000">
              <a:off x="2483322" y="2826572"/>
              <a:ext cx="830216" cy="953695"/>
            </a:xfrm>
            <a:prstGeom prst="straightConnector1">
              <a:avLst/>
            </a:prstGeom>
            <a:noFill/>
            <a:ln cap="flat" cmpd="sng" w="9525">
              <a:solidFill>
                <a:srgbClr val="7F7F7F"/>
              </a:solidFill>
              <a:prstDash val="dash"/>
              <a:round/>
              <a:headEnd len="sm" w="sm" type="none"/>
              <a:tailEnd len="med" w="med" type="triangle"/>
            </a:ln>
          </p:spPr>
        </p:cxnSp>
        <p:sp>
          <p:nvSpPr>
            <p:cNvPr id="933" name="Google Shape;933;p23"/>
            <p:cNvSpPr txBox="1"/>
            <p:nvPr/>
          </p:nvSpPr>
          <p:spPr>
            <a:xfrm rot="2938994">
              <a:off x="2621116" y="3014910"/>
              <a:ext cx="87895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0096FF"/>
                  </a:solidFill>
                  <a:latin typeface="Gill Sans"/>
                  <a:ea typeface="Gill Sans"/>
                  <a:cs typeface="Gill Sans"/>
                  <a:sym typeface="Gill Sans"/>
                </a:rPr>
                <a:t>fast-fail</a:t>
              </a:r>
              <a:endParaRPr/>
            </a:p>
          </p:txBody>
        </p:sp>
      </p:grpSp>
      <p:grpSp>
        <p:nvGrpSpPr>
          <p:cNvPr id="934" name="Google Shape;934;p23"/>
          <p:cNvGrpSpPr/>
          <p:nvPr/>
        </p:nvGrpSpPr>
        <p:grpSpPr>
          <a:xfrm>
            <a:off x="2286926" y="3090672"/>
            <a:ext cx="377026" cy="338554"/>
            <a:chOff x="1675056" y="2403611"/>
            <a:chExt cx="377026" cy="338554"/>
          </a:xfrm>
        </p:grpSpPr>
        <p:sp>
          <p:nvSpPr>
            <p:cNvPr id="935" name="Google Shape;935;p23"/>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936" name="Google Shape;936;p23"/>
            <p:cNvSpPr txBox="1"/>
            <p:nvPr/>
          </p:nvSpPr>
          <p:spPr>
            <a:xfrm>
              <a:off x="1675056" y="2403611"/>
              <a:ext cx="37702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r>
                <a:rPr baseline="-25000" lang="en-US" sz="1600">
                  <a:solidFill>
                    <a:schemeClr val="dk1"/>
                  </a:solidFill>
                  <a:latin typeface="Gill Sans"/>
                  <a:ea typeface="Gill Sans"/>
                  <a:cs typeface="Gill Sans"/>
                  <a:sym typeface="Gill Sans"/>
                </a:rPr>
                <a:t>1</a:t>
              </a:r>
              <a:endParaRPr/>
            </a:p>
          </p:txBody>
        </p:sp>
      </p:grpSp>
      <p:grpSp>
        <p:nvGrpSpPr>
          <p:cNvPr id="937" name="Google Shape;937;p23"/>
          <p:cNvGrpSpPr/>
          <p:nvPr/>
        </p:nvGrpSpPr>
        <p:grpSpPr>
          <a:xfrm>
            <a:off x="2744126" y="3090672"/>
            <a:ext cx="377026" cy="338554"/>
            <a:chOff x="1675056" y="2401604"/>
            <a:chExt cx="377026" cy="338554"/>
          </a:xfrm>
        </p:grpSpPr>
        <p:sp>
          <p:nvSpPr>
            <p:cNvPr id="938" name="Google Shape;938;p23"/>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939" name="Google Shape;939;p23"/>
            <p:cNvSpPr txBox="1"/>
            <p:nvPr/>
          </p:nvSpPr>
          <p:spPr>
            <a:xfrm>
              <a:off x="1675056" y="2401604"/>
              <a:ext cx="37702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r>
                <a:rPr baseline="-25000" lang="en-US" sz="1600">
                  <a:solidFill>
                    <a:schemeClr val="dk1"/>
                  </a:solidFill>
                  <a:latin typeface="Gill Sans"/>
                  <a:ea typeface="Gill Sans"/>
                  <a:cs typeface="Gill Sans"/>
                  <a:sym typeface="Gill Sans"/>
                </a:rPr>
                <a:t>2</a:t>
              </a:r>
              <a:endParaRPr/>
            </a:p>
          </p:txBody>
        </p:sp>
      </p:grpSp>
      <p:grpSp>
        <p:nvGrpSpPr>
          <p:cNvPr id="940" name="Google Shape;940;p23"/>
          <p:cNvGrpSpPr/>
          <p:nvPr/>
        </p:nvGrpSpPr>
        <p:grpSpPr>
          <a:xfrm>
            <a:off x="1825752" y="3090672"/>
            <a:ext cx="377026" cy="338554"/>
            <a:chOff x="1675056" y="2403611"/>
            <a:chExt cx="377026" cy="338554"/>
          </a:xfrm>
        </p:grpSpPr>
        <p:sp>
          <p:nvSpPr>
            <p:cNvPr id="941" name="Google Shape;941;p23"/>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942" name="Google Shape;942;p23"/>
            <p:cNvSpPr txBox="1"/>
            <p:nvPr/>
          </p:nvSpPr>
          <p:spPr>
            <a:xfrm>
              <a:off x="1675056" y="2403611"/>
              <a:ext cx="37702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r>
                <a:rPr baseline="-25000" lang="en-US" sz="1600">
                  <a:solidFill>
                    <a:schemeClr val="dk1"/>
                  </a:solidFill>
                  <a:latin typeface="Gill Sans"/>
                  <a:ea typeface="Gill Sans"/>
                  <a:cs typeface="Gill Sans"/>
                  <a:sym typeface="Gill Sans"/>
                </a:rPr>
                <a:t>0</a:t>
              </a:r>
              <a:endParaRPr/>
            </a:p>
          </p:txBody>
        </p:sp>
      </p:grpSp>
      <p:sp>
        <p:nvSpPr>
          <p:cNvPr id="943" name="Google Shape;943;p23"/>
          <p:cNvSpPr/>
          <p:nvPr/>
        </p:nvSpPr>
        <p:spPr>
          <a:xfrm>
            <a:off x="1797858" y="3056277"/>
            <a:ext cx="1375260" cy="400381"/>
          </a:xfrm>
          <a:prstGeom prst="rect">
            <a:avLst/>
          </a:prstGeom>
          <a:solidFill>
            <a:srgbClr val="7F7F7F">
              <a:alpha val="10980"/>
            </a:srgbClr>
          </a:solidFill>
          <a:ln cap="flat" cmpd="sng" w="107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nvGrpSpPr>
          <p:cNvPr id="944" name="Google Shape;944;p23"/>
          <p:cNvGrpSpPr/>
          <p:nvPr/>
        </p:nvGrpSpPr>
        <p:grpSpPr>
          <a:xfrm>
            <a:off x="3197644" y="2918359"/>
            <a:ext cx="1100286" cy="510867"/>
            <a:chOff x="1905292" y="2918359"/>
            <a:chExt cx="1100286" cy="510867"/>
          </a:xfrm>
        </p:grpSpPr>
        <p:grpSp>
          <p:nvGrpSpPr>
            <p:cNvPr id="945" name="Google Shape;945;p23"/>
            <p:cNvGrpSpPr/>
            <p:nvPr/>
          </p:nvGrpSpPr>
          <p:grpSpPr>
            <a:xfrm>
              <a:off x="1905292" y="2918359"/>
              <a:ext cx="775223" cy="400110"/>
              <a:chOff x="1106838" y="3043472"/>
              <a:chExt cx="775223" cy="400110"/>
            </a:xfrm>
          </p:grpSpPr>
          <p:cxnSp>
            <p:nvCxnSpPr>
              <p:cNvPr id="946" name="Google Shape;946;p23"/>
              <p:cNvCxnSpPr/>
              <p:nvPr/>
            </p:nvCxnSpPr>
            <p:spPr>
              <a:xfrm>
                <a:off x="1106838" y="3412042"/>
                <a:ext cx="775223" cy="0"/>
              </a:xfrm>
              <a:prstGeom prst="straightConnector1">
                <a:avLst/>
              </a:prstGeom>
              <a:noFill/>
              <a:ln cap="flat" cmpd="sng" w="9525">
                <a:solidFill>
                  <a:schemeClr val="dk1"/>
                </a:solidFill>
                <a:prstDash val="solid"/>
                <a:round/>
                <a:headEnd len="sm" w="sm" type="none"/>
                <a:tailEnd len="med" w="med" type="triangle"/>
              </a:ln>
            </p:spPr>
          </p:cxnSp>
          <p:sp>
            <p:nvSpPr>
              <p:cNvPr id="947" name="Google Shape;947;p23"/>
              <p:cNvSpPr txBox="1"/>
              <p:nvPr/>
            </p:nvSpPr>
            <p:spPr>
              <a:xfrm>
                <a:off x="1109594" y="3043472"/>
                <a:ext cx="71045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xor()</a:t>
                </a:r>
                <a:endParaRPr/>
              </a:p>
            </p:txBody>
          </p:sp>
        </p:grpSp>
        <p:grpSp>
          <p:nvGrpSpPr>
            <p:cNvPr id="948" name="Google Shape;948;p23"/>
            <p:cNvGrpSpPr/>
            <p:nvPr/>
          </p:nvGrpSpPr>
          <p:grpSpPr>
            <a:xfrm>
              <a:off x="2697480" y="3090672"/>
              <a:ext cx="308098" cy="338554"/>
              <a:chOff x="1712849" y="2404013"/>
              <a:chExt cx="308098" cy="338554"/>
            </a:xfrm>
          </p:grpSpPr>
          <p:sp>
            <p:nvSpPr>
              <p:cNvPr id="949" name="Google Shape;949;p23"/>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950" name="Google Shape;950;p23"/>
              <p:cNvSpPr txBox="1"/>
              <p:nvPr/>
            </p:nvSpPr>
            <p:spPr>
              <a:xfrm>
                <a:off x="1712849" y="2404013"/>
                <a:ext cx="30809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endParaRPr baseline="-25000" sz="1600">
                  <a:solidFill>
                    <a:schemeClr val="dk1"/>
                  </a:solidFill>
                  <a:latin typeface="Gill Sans"/>
                  <a:ea typeface="Gill Sans"/>
                  <a:cs typeface="Gill Sans"/>
                  <a:sym typeface="Gill Sans"/>
                </a:endParaRPr>
              </a:p>
            </p:txBody>
          </p:sp>
        </p:grpSp>
      </p:grpSp>
      <p:grpSp>
        <p:nvGrpSpPr>
          <p:cNvPr id="951" name="Google Shape;951;p23"/>
          <p:cNvGrpSpPr/>
          <p:nvPr/>
        </p:nvGrpSpPr>
        <p:grpSpPr>
          <a:xfrm>
            <a:off x="4035552" y="3090672"/>
            <a:ext cx="308098" cy="338554"/>
            <a:chOff x="1712849" y="2404013"/>
            <a:chExt cx="308098" cy="338554"/>
          </a:xfrm>
        </p:grpSpPr>
        <p:sp>
          <p:nvSpPr>
            <p:cNvPr id="952" name="Google Shape;952;p23"/>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953" name="Google Shape;953;p23"/>
            <p:cNvSpPr txBox="1"/>
            <p:nvPr/>
          </p:nvSpPr>
          <p:spPr>
            <a:xfrm>
              <a:off x="1712849" y="2404013"/>
              <a:ext cx="30809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endParaRPr baseline="-25000" sz="1600">
                <a:solidFill>
                  <a:schemeClr val="dk1"/>
                </a:solidFill>
                <a:latin typeface="Gill Sans"/>
                <a:ea typeface="Gill Sans"/>
                <a:cs typeface="Gill Sans"/>
                <a:sym typeface="Gill Sans"/>
              </a:endParaRPr>
            </a:p>
          </p:txBody>
        </p:sp>
      </p:grpSp>
      <p:grpSp>
        <p:nvGrpSpPr>
          <p:cNvPr id="954" name="Google Shape;954;p23"/>
          <p:cNvGrpSpPr/>
          <p:nvPr/>
        </p:nvGrpSpPr>
        <p:grpSpPr>
          <a:xfrm>
            <a:off x="990600" y="4092335"/>
            <a:ext cx="1345872" cy="578209"/>
            <a:chOff x="1075201" y="4433259"/>
            <a:chExt cx="1345872" cy="578209"/>
          </a:xfrm>
        </p:grpSpPr>
        <p:pic>
          <p:nvPicPr>
            <p:cNvPr descr="Alarm clock with solid fill" id="955" name="Google Shape;955;p23"/>
            <p:cNvPicPr preferRelativeResize="0"/>
            <p:nvPr/>
          </p:nvPicPr>
          <p:blipFill rotWithShape="1">
            <a:blip r:embed="rId3">
              <a:alphaModFix/>
            </a:blip>
            <a:srcRect b="0" l="0" r="0" t="0"/>
            <a:stretch/>
          </p:blipFill>
          <p:spPr>
            <a:xfrm>
              <a:off x="1075201" y="4433259"/>
              <a:ext cx="578209" cy="578209"/>
            </a:xfrm>
            <a:prstGeom prst="rect">
              <a:avLst/>
            </a:prstGeom>
            <a:noFill/>
            <a:ln>
              <a:noFill/>
            </a:ln>
          </p:spPr>
        </p:pic>
        <p:sp>
          <p:nvSpPr>
            <p:cNvPr id="956" name="Google Shape;956;p23"/>
            <p:cNvSpPr txBox="1"/>
            <p:nvPr/>
          </p:nvSpPr>
          <p:spPr>
            <a:xfrm>
              <a:off x="1491010" y="4498229"/>
              <a:ext cx="9300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Helvetica Neue"/>
                  <a:ea typeface="Helvetica Neue"/>
                  <a:cs typeface="Helvetica Neue"/>
                  <a:sym typeface="Helvetica Neue"/>
                </a:rPr>
                <a:t>1</a:t>
              </a:r>
              <a:r>
                <a:rPr i="1" lang="en-US" sz="2400">
                  <a:solidFill>
                    <a:schemeClr val="dk1"/>
                  </a:solidFill>
                  <a:latin typeface="Gill Sans"/>
                  <a:ea typeface="Gill Sans"/>
                  <a:cs typeface="Gill Sans"/>
                  <a:sym typeface="Gill Sans"/>
                </a:rPr>
                <a:t>00us</a:t>
              </a:r>
              <a:endParaRPr/>
            </a:p>
          </p:txBody>
        </p:sp>
      </p:grpSp>
      <p:grpSp>
        <p:nvGrpSpPr>
          <p:cNvPr id="957" name="Google Shape;957;p23"/>
          <p:cNvGrpSpPr/>
          <p:nvPr/>
        </p:nvGrpSpPr>
        <p:grpSpPr>
          <a:xfrm>
            <a:off x="6477000" y="899867"/>
            <a:ext cx="2057400" cy="3847650"/>
            <a:chOff x="6477000" y="899867"/>
            <a:chExt cx="2057400" cy="3847650"/>
          </a:xfrm>
        </p:grpSpPr>
        <p:sp>
          <p:nvSpPr>
            <p:cNvPr id="958" name="Google Shape;958;p23"/>
            <p:cNvSpPr/>
            <p:nvPr/>
          </p:nvSpPr>
          <p:spPr>
            <a:xfrm>
              <a:off x="6477000" y="899867"/>
              <a:ext cx="2057400" cy="3847650"/>
            </a:xfrm>
            <a:prstGeom prst="rect">
              <a:avLst/>
            </a:prstGeom>
            <a:solidFill>
              <a:srgbClr val="0096FF">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nvGrpSpPr>
            <p:cNvPr id="959" name="Google Shape;959;p23"/>
            <p:cNvGrpSpPr/>
            <p:nvPr/>
          </p:nvGrpSpPr>
          <p:grpSpPr>
            <a:xfrm>
              <a:off x="7785364" y="1095655"/>
              <a:ext cx="640080" cy="636598"/>
              <a:chOff x="400152" y="2532186"/>
              <a:chExt cx="1842048" cy="1793630"/>
            </a:xfrm>
          </p:grpSpPr>
          <p:sp>
            <p:nvSpPr>
              <p:cNvPr id="960" name="Google Shape;960;p23"/>
              <p:cNvSpPr/>
              <p:nvPr/>
            </p:nvSpPr>
            <p:spPr>
              <a:xfrm>
                <a:off x="400152" y="2532186"/>
                <a:ext cx="1842048" cy="1793630"/>
              </a:xfrm>
              <a:prstGeom prst="ellipse">
                <a:avLst/>
              </a:prstGeom>
              <a:solidFill>
                <a:srgbClr val="0096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961" name="Google Shape;961;p23"/>
              <p:cNvSpPr/>
              <p:nvPr/>
            </p:nvSpPr>
            <p:spPr>
              <a:xfrm>
                <a:off x="944583" y="2893377"/>
                <a:ext cx="235178" cy="40764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962" name="Google Shape;962;p23"/>
              <p:cNvSpPr/>
              <p:nvPr/>
            </p:nvSpPr>
            <p:spPr>
              <a:xfrm>
                <a:off x="1465729" y="2893377"/>
                <a:ext cx="235178" cy="40764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963" name="Google Shape;963;p23"/>
              <p:cNvSpPr/>
              <p:nvPr/>
            </p:nvSpPr>
            <p:spPr>
              <a:xfrm>
                <a:off x="821748" y="3743444"/>
                <a:ext cx="1040630" cy="345431"/>
              </a:xfrm>
              <a:custGeom>
                <a:rect b="b" l="l" r="r" t="t"/>
                <a:pathLst>
                  <a:path extrusionOk="0" h="272834" w="800325">
                    <a:moveTo>
                      <a:pt x="0" y="20097"/>
                    </a:moveTo>
                    <a:cubicBezTo>
                      <a:pt x="152893" y="390211"/>
                      <a:pt x="707722" y="328248"/>
                      <a:pt x="800325" y="0"/>
                    </a:cubicBezTo>
                    <a:cubicBezTo>
                      <a:pt x="592166" y="122256"/>
                      <a:pt x="414152" y="249534"/>
                      <a:pt x="0" y="200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nvGrpSpPr>
            <p:cNvPr id="964" name="Google Shape;964;p23"/>
            <p:cNvGrpSpPr/>
            <p:nvPr/>
          </p:nvGrpSpPr>
          <p:grpSpPr>
            <a:xfrm>
              <a:off x="7792621" y="4027217"/>
              <a:ext cx="640080" cy="640080"/>
              <a:chOff x="7788632" y="3888639"/>
              <a:chExt cx="865158" cy="842417"/>
            </a:xfrm>
          </p:grpSpPr>
          <p:sp>
            <p:nvSpPr>
              <p:cNvPr id="965" name="Google Shape;965;p23"/>
              <p:cNvSpPr/>
              <p:nvPr/>
            </p:nvSpPr>
            <p:spPr>
              <a:xfrm>
                <a:off x="7788632" y="3888639"/>
                <a:ext cx="865158" cy="842417"/>
              </a:xfrm>
              <a:prstGeom prst="ellipse">
                <a:avLst/>
              </a:prstGeom>
              <a:solidFill>
                <a:srgbClr val="FF0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966" name="Google Shape;966;p23"/>
              <p:cNvSpPr/>
              <p:nvPr/>
            </p:nvSpPr>
            <p:spPr>
              <a:xfrm>
                <a:off x="8037552" y="4028404"/>
                <a:ext cx="110456" cy="19145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967" name="Google Shape;967;p23"/>
              <p:cNvSpPr/>
              <p:nvPr/>
            </p:nvSpPr>
            <p:spPr>
              <a:xfrm>
                <a:off x="8282320" y="4028404"/>
                <a:ext cx="110456" cy="19145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968" name="Google Shape;968;p23"/>
              <p:cNvSpPr/>
              <p:nvPr/>
            </p:nvSpPr>
            <p:spPr>
              <a:xfrm>
                <a:off x="8028530" y="4405087"/>
                <a:ext cx="395680" cy="181254"/>
              </a:xfrm>
              <a:custGeom>
                <a:rect b="b" l="l" r="r" t="t"/>
                <a:pathLst>
                  <a:path extrusionOk="0" h="304808" w="647918">
                    <a:moveTo>
                      <a:pt x="0" y="304808"/>
                    </a:moveTo>
                    <a:cubicBezTo>
                      <a:pt x="74145" y="-23073"/>
                      <a:pt x="542866" y="-169469"/>
                      <a:pt x="647918" y="295391"/>
                    </a:cubicBezTo>
                    <a:cubicBezTo>
                      <a:pt x="426144" y="-37536"/>
                      <a:pt x="212008" y="24626"/>
                      <a:pt x="0" y="30480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sp>
          <p:nvSpPr>
            <p:cNvPr id="969" name="Google Shape;969;p23"/>
            <p:cNvSpPr txBox="1"/>
            <p:nvPr/>
          </p:nvSpPr>
          <p:spPr>
            <a:xfrm>
              <a:off x="6477000" y="1175899"/>
              <a:ext cx="153285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96FF"/>
                  </a:solidFill>
                  <a:latin typeface="Gill Sans"/>
                  <a:ea typeface="Gill Sans"/>
                  <a:cs typeface="Gill Sans"/>
                  <a:sym typeface="Gill Sans"/>
                </a:rPr>
                <a:t>~</a:t>
              </a:r>
              <a:r>
                <a:rPr b="1" i="1" lang="en-US" sz="2800">
                  <a:solidFill>
                    <a:srgbClr val="0096FF"/>
                  </a:solidFill>
                  <a:latin typeface="Helvetica Neue"/>
                  <a:ea typeface="Helvetica Neue"/>
                  <a:cs typeface="Helvetica Neue"/>
                  <a:sym typeface="Helvetica Neue"/>
                </a:rPr>
                <a:t>1</a:t>
              </a:r>
              <a:r>
                <a:rPr b="1" i="1" lang="en-US" sz="2800">
                  <a:solidFill>
                    <a:srgbClr val="0096FF"/>
                  </a:solidFill>
                  <a:latin typeface="Gill Sans"/>
                  <a:ea typeface="Gill Sans"/>
                  <a:cs typeface="Gill Sans"/>
                  <a:sym typeface="Gill Sans"/>
                </a:rPr>
                <a:t>00us</a:t>
              </a:r>
              <a:endParaRPr b="1" i="1" sz="3200">
                <a:solidFill>
                  <a:srgbClr val="0096FF"/>
                </a:solidFill>
                <a:latin typeface="Gill Sans"/>
                <a:ea typeface="Gill Sans"/>
                <a:cs typeface="Gill Sans"/>
                <a:sym typeface="Gill Sans"/>
              </a:endParaRPr>
            </a:p>
          </p:txBody>
        </p:sp>
        <p:sp>
          <p:nvSpPr>
            <p:cNvPr id="970" name="Google Shape;970;p23"/>
            <p:cNvSpPr txBox="1"/>
            <p:nvPr/>
          </p:nvSpPr>
          <p:spPr>
            <a:xfrm>
              <a:off x="6497692" y="4095750"/>
              <a:ext cx="117532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0000"/>
                  </a:solidFill>
                  <a:latin typeface="Gill Sans"/>
                  <a:ea typeface="Gill Sans"/>
                  <a:cs typeface="Gill Sans"/>
                  <a:sym typeface="Gill Sans"/>
                </a:rPr>
                <a:t>~</a:t>
              </a:r>
              <a:r>
                <a:rPr i="1" lang="en-US" sz="2800">
                  <a:solidFill>
                    <a:srgbClr val="FF0000"/>
                  </a:solidFill>
                  <a:latin typeface="Helvetica Neue"/>
                  <a:ea typeface="Helvetica Neue"/>
                  <a:cs typeface="Helvetica Neue"/>
                  <a:sym typeface="Helvetica Neue"/>
                </a:rPr>
                <a:t>1</a:t>
              </a:r>
              <a:r>
                <a:rPr i="1" lang="en-US" sz="2800">
                  <a:solidFill>
                    <a:srgbClr val="FF0000"/>
                  </a:solidFill>
                  <a:latin typeface="Gill Sans"/>
                  <a:ea typeface="Gill Sans"/>
                  <a:cs typeface="Gill Sans"/>
                  <a:sym typeface="Gill Sans"/>
                </a:rPr>
                <a:t>0ms</a:t>
              </a:r>
              <a:endParaRPr/>
            </a:p>
          </p:txBody>
        </p:sp>
        <p:pic>
          <p:nvPicPr>
            <p:cNvPr id="971" name="Google Shape;971;p23"/>
            <p:cNvPicPr preferRelativeResize="0"/>
            <p:nvPr/>
          </p:nvPicPr>
          <p:blipFill rotWithShape="1">
            <a:blip r:embed="rId4">
              <a:alphaModFix/>
            </a:blip>
            <a:srcRect b="0" l="0" r="0" t="0"/>
            <a:stretch/>
          </p:blipFill>
          <p:spPr>
            <a:xfrm>
              <a:off x="7006519" y="2261221"/>
              <a:ext cx="780315" cy="1180106"/>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500"/>
                                  </p:stCondLst>
                                  <p:childTnLst>
                                    <p:set>
                                      <p:cBhvr>
                                        <p:cTn dur="1" fill="hold">
                                          <p:stCondLst>
                                            <p:cond delay="0"/>
                                          </p:stCondLst>
                                        </p:cTn>
                                        <p:tgtEl>
                                          <p:spTgt spid="9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5"/>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500"/>
                                  </p:stCondLst>
                                  <p:childTnLst>
                                    <p:set>
                                      <p:cBhvr>
                                        <p:cTn dur="1" fill="hold">
                                          <p:stCondLst>
                                            <p:cond delay="0"/>
                                          </p:stCondLst>
                                        </p:cTn>
                                        <p:tgtEl>
                                          <p:spTgt spid="925"/>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500"/>
                                  </p:stCondLst>
                                  <p:childTnLst>
                                    <p:set>
                                      <p:cBhvr>
                                        <p:cTn dur="1" fill="hold">
                                          <p:stCondLst>
                                            <p:cond delay="0"/>
                                          </p:stCondLst>
                                        </p:cTn>
                                        <p:tgtEl>
                                          <p:spTgt spid="9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4"/>
                                        </p:tgtEl>
                                        <p:attrNameLst>
                                          <p:attrName>style.visibility</p:attrName>
                                        </p:attrNameLst>
                                      </p:cBhvr>
                                      <p:to>
                                        <p:strVal val="visible"/>
                                      </p:to>
                                    </p:set>
                                  </p:childTnLst>
                                </p:cTn>
                              </p:par>
                              <p:par>
                                <p:cTn fill="hold" nodeType="withEffect" presetClass="entr" presetID="1" presetSubtype="0">
                                  <p:stCondLst>
                                    <p:cond delay="1000"/>
                                  </p:stCondLst>
                                  <p:childTnLst>
                                    <p:set>
                                      <p:cBhvr>
                                        <p:cTn dur="1" fill="hold">
                                          <p:stCondLst>
                                            <p:cond delay="0"/>
                                          </p:stCondLst>
                                        </p:cTn>
                                        <p:tgtEl>
                                          <p:spTgt spid="940"/>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 presetSubtype="0">
                                  <p:stCondLst>
                                    <p:cond delay="0"/>
                                  </p:stCondLst>
                                  <p:childTnLst>
                                    <p:set>
                                      <p:cBhvr>
                                        <p:cTn dur="1" fill="hold">
                                          <p:stCondLst>
                                            <p:cond delay="1"/>
                                          </p:stCondLst>
                                        </p:cTn>
                                        <p:tgtEl>
                                          <p:spTgt spid="921"/>
                                        </p:tgtEl>
                                        <p:attrNameLst>
                                          <p:attrName>style.visibility</p:attrName>
                                        </p:attrNameLst>
                                      </p:cBhvr>
                                      <p:to>
                                        <p:strVal val="hidden"/>
                                      </p:to>
                                    </p:set>
                                  </p:childTnLst>
                                </p:cTn>
                              </p:par>
                            </p:childTnLst>
                          </p:cTn>
                        </p:par>
                        <p:par>
                          <p:cTn fill="hold">
                            <p:stCondLst>
                              <p:cond delay="2"/>
                            </p:stCondLst>
                            <p:childTnLst>
                              <p:par>
                                <p:cTn fill="hold" nodeType="afterEffect" presetClass="exit" presetID="1" presetSubtype="0">
                                  <p:stCondLst>
                                    <p:cond delay="0"/>
                                  </p:stCondLst>
                                  <p:childTnLst>
                                    <p:set>
                                      <p:cBhvr>
                                        <p:cTn dur="1" fill="hold">
                                          <p:stCondLst>
                                            <p:cond delay="1"/>
                                          </p:stCondLst>
                                        </p:cTn>
                                        <p:tgtEl>
                                          <p:spTgt spid="91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9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9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500"/>
                                        <p:tgtEl>
                                          <p:spTgt spid="94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500"/>
                                        <p:tgtEl>
                                          <p:spTgt spid="9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94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95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9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4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3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6"/>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t/>
            </a:r>
            <a:endParaRPr/>
          </a:p>
        </p:txBody>
      </p:sp>
      <p:pic>
        <p:nvPicPr>
          <p:cNvPr id="38" name="Google Shape;38;p6"/>
          <p:cNvPicPr preferRelativeResize="0"/>
          <p:nvPr>
            <p:ph idx="1" type="body"/>
          </p:nvPr>
        </p:nvPicPr>
        <p:blipFill rotWithShape="1">
          <a:blip r:embed="rId3">
            <a:alphaModFix/>
          </a:blip>
          <a:srcRect b="0" l="0" r="0" t="0"/>
          <a:stretch/>
        </p:blipFill>
        <p:spPr>
          <a:xfrm>
            <a:off x="7993486" y="1068042"/>
            <a:ext cx="845714" cy="845714"/>
          </a:xfrm>
          <a:prstGeom prst="rect">
            <a:avLst/>
          </a:prstGeom>
          <a:noFill/>
          <a:ln>
            <a:noFill/>
          </a:ln>
        </p:spPr>
      </p:pic>
      <p:pic>
        <p:nvPicPr>
          <p:cNvPr descr="Zoom Logo, history, meaning, symbol, PNG" id="39" name="Google Shape;39;p6"/>
          <p:cNvPicPr preferRelativeResize="0"/>
          <p:nvPr/>
        </p:nvPicPr>
        <p:blipFill rotWithShape="1">
          <a:blip r:embed="rId4">
            <a:alphaModFix/>
          </a:blip>
          <a:srcRect b="0" l="0" r="0" t="0"/>
          <a:stretch/>
        </p:blipFill>
        <p:spPr>
          <a:xfrm>
            <a:off x="-127093" y="169387"/>
            <a:ext cx="1355667" cy="762563"/>
          </a:xfrm>
          <a:prstGeom prst="rect">
            <a:avLst/>
          </a:prstGeom>
          <a:noFill/>
          <a:ln>
            <a:noFill/>
          </a:ln>
        </p:spPr>
      </p:pic>
      <p:pic>
        <p:nvPicPr>
          <p:cNvPr id="40" name="Google Shape;40;p6"/>
          <p:cNvPicPr preferRelativeResize="0"/>
          <p:nvPr/>
        </p:nvPicPr>
        <p:blipFill rotWithShape="1">
          <a:blip r:embed="rId5">
            <a:alphaModFix/>
          </a:blip>
          <a:srcRect b="0" l="0" r="0" t="0"/>
          <a:stretch/>
        </p:blipFill>
        <p:spPr>
          <a:xfrm>
            <a:off x="1099430" y="159986"/>
            <a:ext cx="675850" cy="762563"/>
          </a:xfrm>
          <a:prstGeom prst="rect">
            <a:avLst/>
          </a:prstGeom>
          <a:noFill/>
          <a:ln>
            <a:noFill/>
          </a:ln>
        </p:spPr>
      </p:pic>
      <p:pic>
        <p:nvPicPr>
          <p:cNvPr descr="Instagram - Wikipedia" id="41" name="Google Shape;41;p6"/>
          <p:cNvPicPr preferRelativeResize="0"/>
          <p:nvPr/>
        </p:nvPicPr>
        <p:blipFill rotWithShape="1">
          <a:blip r:embed="rId6">
            <a:alphaModFix/>
          </a:blip>
          <a:srcRect b="0" l="0" r="0" t="0"/>
          <a:stretch/>
        </p:blipFill>
        <p:spPr>
          <a:xfrm>
            <a:off x="2047571" y="177037"/>
            <a:ext cx="691593" cy="691593"/>
          </a:xfrm>
          <a:prstGeom prst="rect">
            <a:avLst/>
          </a:prstGeom>
          <a:noFill/>
          <a:ln>
            <a:noFill/>
          </a:ln>
        </p:spPr>
      </p:pic>
      <p:pic>
        <p:nvPicPr>
          <p:cNvPr id="42" name="Google Shape;42;p6"/>
          <p:cNvPicPr preferRelativeResize="0"/>
          <p:nvPr/>
        </p:nvPicPr>
        <p:blipFill rotWithShape="1">
          <a:blip r:embed="rId7">
            <a:alphaModFix/>
          </a:blip>
          <a:srcRect b="0" l="0" r="0" t="0"/>
          <a:stretch/>
        </p:blipFill>
        <p:spPr>
          <a:xfrm>
            <a:off x="3917695" y="150634"/>
            <a:ext cx="855118" cy="855118"/>
          </a:xfrm>
          <a:prstGeom prst="rect">
            <a:avLst/>
          </a:prstGeom>
          <a:noFill/>
          <a:ln>
            <a:noFill/>
          </a:ln>
        </p:spPr>
      </p:pic>
      <p:pic>
        <p:nvPicPr>
          <p:cNvPr id="43" name="Google Shape;43;p6"/>
          <p:cNvPicPr preferRelativeResize="0"/>
          <p:nvPr/>
        </p:nvPicPr>
        <p:blipFill rotWithShape="1">
          <a:blip r:embed="rId8">
            <a:alphaModFix/>
          </a:blip>
          <a:srcRect b="0" l="0" r="0" t="0"/>
          <a:stretch/>
        </p:blipFill>
        <p:spPr>
          <a:xfrm>
            <a:off x="4895694" y="159985"/>
            <a:ext cx="762564" cy="762564"/>
          </a:xfrm>
          <a:prstGeom prst="rect">
            <a:avLst/>
          </a:prstGeom>
          <a:noFill/>
          <a:ln>
            <a:noFill/>
          </a:ln>
        </p:spPr>
      </p:pic>
      <p:pic>
        <p:nvPicPr>
          <p:cNvPr id="44" name="Google Shape;44;p6"/>
          <p:cNvPicPr preferRelativeResize="0"/>
          <p:nvPr/>
        </p:nvPicPr>
        <p:blipFill rotWithShape="1">
          <a:blip r:embed="rId9">
            <a:alphaModFix/>
          </a:blip>
          <a:srcRect b="0" l="0" r="0" t="0"/>
          <a:stretch/>
        </p:blipFill>
        <p:spPr>
          <a:xfrm>
            <a:off x="5468377" y="1063340"/>
            <a:ext cx="855118" cy="855118"/>
          </a:xfrm>
          <a:prstGeom prst="rect">
            <a:avLst/>
          </a:prstGeom>
          <a:noFill/>
          <a:ln>
            <a:noFill/>
          </a:ln>
        </p:spPr>
      </p:pic>
      <p:pic>
        <p:nvPicPr>
          <p:cNvPr id="45" name="Google Shape;45;p6"/>
          <p:cNvPicPr preferRelativeResize="0"/>
          <p:nvPr/>
        </p:nvPicPr>
        <p:blipFill rotWithShape="1">
          <a:blip r:embed="rId10">
            <a:alphaModFix/>
          </a:blip>
          <a:srcRect b="0" l="0" r="0" t="0"/>
          <a:stretch/>
        </p:blipFill>
        <p:spPr>
          <a:xfrm>
            <a:off x="3059877" y="159985"/>
            <a:ext cx="762563" cy="762563"/>
          </a:xfrm>
          <a:prstGeom prst="rect">
            <a:avLst/>
          </a:prstGeom>
          <a:noFill/>
          <a:ln>
            <a:noFill/>
          </a:ln>
        </p:spPr>
      </p:pic>
      <p:pic>
        <p:nvPicPr>
          <p:cNvPr id="46" name="Google Shape;46;p6"/>
          <p:cNvPicPr preferRelativeResize="0"/>
          <p:nvPr/>
        </p:nvPicPr>
        <p:blipFill rotWithShape="1">
          <a:blip r:embed="rId11">
            <a:alphaModFix/>
          </a:blip>
          <a:srcRect b="0" l="0" r="0" t="0"/>
          <a:stretch/>
        </p:blipFill>
        <p:spPr>
          <a:xfrm>
            <a:off x="1091828" y="952659"/>
            <a:ext cx="1956172" cy="1009491"/>
          </a:xfrm>
          <a:prstGeom prst="rect">
            <a:avLst/>
          </a:prstGeom>
          <a:noFill/>
          <a:ln>
            <a:noFill/>
          </a:ln>
        </p:spPr>
      </p:pic>
      <p:pic>
        <p:nvPicPr>
          <p:cNvPr id="47" name="Google Shape;47;p6"/>
          <p:cNvPicPr preferRelativeResize="0"/>
          <p:nvPr/>
        </p:nvPicPr>
        <p:blipFill rotWithShape="1">
          <a:blip r:embed="rId12">
            <a:alphaModFix/>
          </a:blip>
          <a:srcRect b="0" l="0" r="0" t="0"/>
          <a:stretch/>
        </p:blipFill>
        <p:spPr>
          <a:xfrm>
            <a:off x="6553200" y="1096803"/>
            <a:ext cx="1240175" cy="665560"/>
          </a:xfrm>
          <a:prstGeom prst="rect">
            <a:avLst/>
          </a:prstGeom>
          <a:noFill/>
          <a:ln>
            <a:noFill/>
          </a:ln>
        </p:spPr>
      </p:pic>
      <p:pic>
        <p:nvPicPr>
          <p:cNvPr id="48" name="Google Shape;48;p6"/>
          <p:cNvPicPr preferRelativeResize="0"/>
          <p:nvPr/>
        </p:nvPicPr>
        <p:blipFill rotWithShape="1">
          <a:blip r:embed="rId13">
            <a:alphaModFix/>
          </a:blip>
          <a:srcRect b="0" l="0" r="0" t="0"/>
          <a:stretch/>
        </p:blipFill>
        <p:spPr>
          <a:xfrm>
            <a:off x="101224" y="1032951"/>
            <a:ext cx="936986" cy="862027"/>
          </a:xfrm>
          <a:prstGeom prst="rect">
            <a:avLst/>
          </a:prstGeom>
          <a:noFill/>
          <a:ln>
            <a:noFill/>
          </a:ln>
        </p:spPr>
      </p:pic>
      <p:pic>
        <p:nvPicPr>
          <p:cNvPr id="49" name="Google Shape;49;p6"/>
          <p:cNvPicPr preferRelativeResize="0"/>
          <p:nvPr/>
        </p:nvPicPr>
        <p:blipFill rotWithShape="1">
          <a:blip r:embed="rId14">
            <a:alphaModFix/>
          </a:blip>
          <a:srcRect b="0" l="0" r="0" t="0"/>
          <a:stretch/>
        </p:blipFill>
        <p:spPr>
          <a:xfrm>
            <a:off x="3179425" y="1099300"/>
            <a:ext cx="1240175" cy="831305"/>
          </a:xfrm>
          <a:prstGeom prst="rect">
            <a:avLst/>
          </a:prstGeom>
          <a:noFill/>
          <a:ln>
            <a:noFill/>
          </a:ln>
        </p:spPr>
      </p:pic>
      <p:pic>
        <p:nvPicPr>
          <p:cNvPr id="50" name="Google Shape;50;p6"/>
          <p:cNvPicPr preferRelativeResize="0"/>
          <p:nvPr/>
        </p:nvPicPr>
        <p:blipFill rotWithShape="1">
          <a:blip r:embed="rId15">
            <a:alphaModFix/>
          </a:blip>
          <a:srcRect b="0" l="0" r="0" t="0"/>
          <a:stretch/>
        </p:blipFill>
        <p:spPr>
          <a:xfrm>
            <a:off x="5990027" y="188232"/>
            <a:ext cx="720456" cy="720456"/>
          </a:xfrm>
          <a:prstGeom prst="rect">
            <a:avLst/>
          </a:prstGeom>
          <a:noFill/>
          <a:ln>
            <a:noFill/>
          </a:ln>
        </p:spPr>
      </p:pic>
      <p:pic>
        <p:nvPicPr>
          <p:cNvPr id="51" name="Google Shape;51;p6"/>
          <p:cNvPicPr preferRelativeResize="0"/>
          <p:nvPr/>
        </p:nvPicPr>
        <p:blipFill rotWithShape="1">
          <a:blip r:embed="rId16">
            <a:alphaModFix/>
          </a:blip>
          <a:srcRect b="0" l="0" r="0" t="0"/>
          <a:stretch/>
        </p:blipFill>
        <p:spPr>
          <a:xfrm>
            <a:off x="8105851" y="230341"/>
            <a:ext cx="657149" cy="678347"/>
          </a:xfrm>
          <a:prstGeom prst="rect">
            <a:avLst/>
          </a:prstGeom>
          <a:noFill/>
          <a:ln>
            <a:noFill/>
          </a:ln>
        </p:spPr>
      </p:pic>
      <p:pic>
        <p:nvPicPr>
          <p:cNvPr id="52" name="Google Shape;52;p6"/>
          <p:cNvPicPr preferRelativeResize="0"/>
          <p:nvPr/>
        </p:nvPicPr>
        <p:blipFill rotWithShape="1">
          <a:blip r:embed="rId17">
            <a:alphaModFix/>
          </a:blip>
          <a:srcRect b="0" l="0" r="0" t="0"/>
          <a:stretch/>
        </p:blipFill>
        <p:spPr>
          <a:xfrm>
            <a:off x="7042203" y="169387"/>
            <a:ext cx="753162" cy="753162"/>
          </a:xfrm>
          <a:prstGeom prst="rect">
            <a:avLst/>
          </a:prstGeom>
          <a:noFill/>
          <a:ln>
            <a:noFill/>
          </a:ln>
        </p:spPr>
      </p:pic>
      <p:grpSp>
        <p:nvGrpSpPr>
          <p:cNvPr id="53" name="Google Shape;53;p6"/>
          <p:cNvGrpSpPr/>
          <p:nvPr/>
        </p:nvGrpSpPr>
        <p:grpSpPr>
          <a:xfrm>
            <a:off x="1" y="3826539"/>
            <a:ext cx="9144000" cy="1314013"/>
            <a:chOff x="-439512" y="3826539"/>
            <a:chExt cx="10011175" cy="1314013"/>
          </a:xfrm>
        </p:grpSpPr>
        <p:pic>
          <p:nvPicPr>
            <p:cNvPr descr="See the source image" id="54" name="Google Shape;54;p6"/>
            <p:cNvPicPr preferRelativeResize="0"/>
            <p:nvPr/>
          </p:nvPicPr>
          <p:blipFill rotWithShape="1">
            <a:blip r:embed="rId18">
              <a:alphaModFix/>
            </a:blip>
            <a:srcRect b="0" l="0" r="0" t="0"/>
            <a:stretch/>
          </p:blipFill>
          <p:spPr>
            <a:xfrm>
              <a:off x="-439512" y="3835573"/>
              <a:ext cx="2505756" cy="1304979"/>
            </a:xfrm>
            <a:prstGeom prst="rect">
              <a:avLst/>
            </a:prstGeom>
            <a:noFill/>
            <a:ln>
              <a:noFill/>
            </a:ln>
          </p:spPr>
        </p:pic>
        <p:pic>
          <p:nvPicPr>
            <p:cNvPr descr="See the source image" id="55" name="Google Shape;55;p6"/>
            <p:cNvPicPr preferRelativeResize="0"/>
            <p:nvPr/>
          </p:nvPicPr>
          <p:blipFill rotWithShape="1">
            <a:blip r:embed="rId18">
              <a:alphaModFix/>
            </a:blip>
            <a:srcRect b="0" l="0" r="0" t="0"/>
            <a:stretch/>
          </p:blipFill>
          <p:spPr>
            <a:xfrm>
              <a:off x="2066244" y="3835573"/>
              <a:ext cx="2505756" cy="1304979"/>
            </a:xfrm>
            <a:prstGeom prst="rect">
              <a:avLst/>
            </a:prstGeom>
            <a:noFill/>
            <a:ln>
              <a:noFill/>
            </a:ln>
          </p:spPr>
        </p:pic>
        <p:pic>
          <p:nvPicPr>
            <p:cNvPr descr="See the source image" id="56" name="Google Shape;56;p6"/>
            <p:cNvPicPr preferRelativeResize="0"/>
            <p:nvPr/>
          </p:nvPicPr>
          <p:blipFill rotWithShape="1">
            <a:blip r:embed="rId18">
              <a:alphaModFix/>
            </a:blip>
            <a:srcRect b="0" l="0" r="0" t="0"/>
            <a:stretch/>
          </p:blipFill>
          <p:spPr>
            <a:xfrm>
              <a:off x="4572851" y="3831329"/>
              <a:ext cx="2505756" cy="1304979"/>
            </a:xfrm>
            <a:prstGeom prst="rect">
              <a:avLst/>
            </a:prstGeom>
            <a:noFill/>
            <a:ln>
              <a:noFill/>
            </a:ln>
          </p:spPr>
        </p:pic>
        <p:pic>
          <p:nvPicPr>
            <p:cNvPr descr="See the source image" id="57" name="Google Shape;57;p6"/>
            <p:cNvPicPr preferRelativeResize="0"/>
            <p:nvPr/>
          </p:nvPicPr>
          <p:blipFill rotWithShape="1">
            <a:blip r:embed="rId18">
              <a:alphaModFix/>
            </a:blip>
            <a:srcRect b="0" l="0" r="0" t="0"/>
            <a:stretch/>
          </p:blipFill>
          <p:spPr>
            <a:xfrm>
              <a:off x="7065907" y="3826539"/>
              <a:ext cx="2505756" cy="1304979"/>
            </a:xfrm>
            <a:prstGeom prst="rect">
              <a:avLst/>
            </a:prstGeom>
            <a:noFill/>
            <a:ln>
              <a:noFill/>
            </a:ln>
          </p:spPr>
        </p:pic>
      </p:grpSp>
      <p:pic>
        <p:nvPicPr>
          <p:cNvPr id="58" name="Google Shape;58;p6"/>
          <p:cNvPicPr preferRelativeResize="0"/>
          <p:nvPr/>
        </p:nvPicPr>
        <p:blipFill rotWithShape="1">
          <a:blip r:embed="rId19">
            <a:alphaModFix/>
          </a:blip>
          <a:srcRect b="0" l="0" r="0" t="0"/>
          <a:stretch/>
        </p:blipFill>
        <p:spPr>
          <a:xfrm>
            <a:off x="4548170" y="1122886"/>
            <a:ext cx="780023" cy="780023"/>
          </a:xfrm>
          <a:prstGeom prst="rect">
            <a:avLst/>
          </a:prstGeom>
          <a:noFill/>
          <a:ln>
            <a:noFill/>
          </a:ln>
        </p:spPr>
      </p:pic>
      <p:sp>
        <p:nvSpPr>
          <p:cNvPr id="59" name="Google Shape;59;p6"/>
          <p:cNvSpPr txBox="1"/>
          <p:nvPr/>
        </p:nvSpPr>
        <p:spPr>
          <a:xfrm>
            <a:off x="0" y="4149864"/>
            <a:ext cx="914399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4000" u="none" cap="none" strike="noStrike">
                <a:solidFill>
                  <a:schemeClr val="lt1"/>
                </a:solidFill>
                <a:latin typeface="Gill Sans"/>
                <a:ea typeface="Gill Sans"/>
                <a:cs typeface="Gill Sans"/>
                <a:sym typeface="Gill Sans"/>
              </a:rPr>
              <a:t>Cloud Datacenter</a:t>
            </a:r>
            <a:endParaRPr/>
          </a:p>
        </p:txBody>
      </p:sp>
      <p:sp>
        <p:nvSpPr>
          <p:cNvPr id="60" name="Google Shape;60;p6"/>
          <p:cNvSpPr/>
          <p:nvPr/>
        </p:nvSpPr>
        <p:spPr>
          <a:xfrm>
            <a:off x="4144441" y="2094927"/>
            <a:ext cx="855118" cy="1645597"/>
          </a:xfrm>
          <a:prstGeom prst="upDownArrow">
            <a:avLst>
              <a:gd fmla="val 50000" name="adj1"/>
              <a:gd fmla="val 50000" name="adj2"/>
            </a:avLst>
          </a:prstGeom>
          <a:no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chemeClr val="dk1"/>
              </a:solidFill>
              <a:latin typeface="Gill Sans"/>
              <a:ea typeface="Gill Sans"/>
              <a:cs typeface="Gill Sans"/>
              <a:sym typeface="Gill Sans"/>
            </a:endParaRPr>
          </a:p>
        </p:txBody>
      </p:sp>
      <p:grpSp>
        <p:nvGrpSpPr>
          <p:cNvPr id="61" name="Google Shape;61;p6"/>
          <p:cNvGrpSpPr/>
          <p:nvPr/>
        </p:nvGrpSpPr>
        <p:grpSpPr>
          <a:xfrm>
            <a:off x="1828800" y="2266949"/>
            <a:ext cx="5470949" cy="1454413"/>
            <a:chOff x="1828800" y="2266949"/>
            <a:chExt cx="5470949" cy="1454413"/>
          </a:xfrm>
        </p:grpSpPr>
        <p:grpSp>
          <p:nvGrpSpPr>
            <p:cNvPr id="62" name="Google Shape;62;p6"/>
            <p:cNvGrpSpPr/>
            <p:nvPr/>
          </p:nvGrpSpPr>
          <p:grpSpPr>
            <a:xfrm>
              <a:off x="1927883" y="2272693"/>
              <a:ext cx="1746644" cy="400110"/>
              <a:chOff x="1927883" y="2272693"/>
              <a:chExt cx="1746644" cy="400110"/>
            </a:xfrm>
          </p:grpSpPr>
          <p:sp>
            <p:nvSpPr>
              <p:cNvPr id="63" name="Google Shape;63;p6"/>
              <p:cNvSpPr txBox="1"/>
              <p:nvPr/>
            </p:nvSpPr>
            <p:spPr>
              <a:xfrm>
                <a:off x="2316988" y="2272693"/>
                <a:ext cx="1357539" cy="400110"/>
              </a:xfrm>
              <a:prstGeom prst="rect">
                <a:avLst/>
              </a:prstGeom>
              <a:solidFill>
                <a:srgbClr val="CAD4D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dk1"/>
                    </a:solidFill>
                    <a:latin typeface="Gill Sans"/>
                    <a:ea typeface="Gill Sans"/>
                    <a:cs typeface="Gill Sans"/>
                    <a:sym typeface="Gill Sans"/>
                  </a:rPr>
                  <a:t>Reliability</a:t>
                </a:r>
                <a:endParaRPr/>
              </a:p>
            </p:txBody>
          </p:sp>
          <p:pic>
            <p:nvPicPr>
              <p:cNvPr descr="ezRecovery" id="64" name="Google Shape;64;p6"/>
              <p:cNvPicPr preferRelativeResize="0"/>
              <p:nvPr/>
            </p:nvPicPr>
            <p:blipFill rotWithShape="1">
              <a:blip r:embed="rId20">
                <a:alphaModFix/>
              </a:blip>
              <a:srcRect b="0" l="0" r="0" t="0"/>
              <a:stretch/>
            </p:blipFill>
            <p:spPr>
              <a:xfrm>
                <a:off x="1927883" y="2277955"/>
                <a:ext cx="389105" cy="389105"/>
              </a:xfrm>
              <a:prstGeom prst="rect">
                <a:avLst/>
              </a:prstGeom>
              <a:noFill/>
              <a:ln>
                <a:noFill/>
              </a:ln>
            </p:spPr>
          </p:pic>
        </p:grpSp>
        <p:grpSp>
          <p:nvGrpSpPr>
            <p:cNvPr id="65" name="Google Shape;65;p6"/>
            <p:cNvGrpSpPr/>
            <p:nvPr/>
          </p:nvGrpSpPr>
          <p:grpSpPr>
            <a:xfrm>
              <a:off x="1828800" y="2768212"/>
              <a:ext cx="1845727" cy="437653"/>
              <a:chOff x="1828800" y="2768212"/>
              <a:chExt cx="1845727" cy="437653"/>
            </a:xfrm>
          </p:grpSpPr>
          <p:sp>
            <p:nvSpPr>
              <p:cNvPr id="66" name="Google Shape;66;p6"/>
              <p:cNvSpPr txBox="1"/>
              <p:nvPr/>
            </p:nvSpPr>
            <p:spPr>
              <a:xfrm>
                <a:off x="2328365" y="2786983"/>
                <a:ext cx="1346162" cy="400110"/>
              </a:xfrm>
              <a:prstGeom prst="rect">
                <a:avLst/>
              </a:prstGeom>
              <a:solidFill>
                <a:srgbClr val="E0BA9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dk1"/>
                    </a:solidFill>
                    <a:latin typeface="Gill Sans"/>
                    <a:ea typeface="Gill Sans"/>
                    <a:cs typeface="Gill Sans"/>
                    <a:sym typeface="Gill Sans"/>
                  </a:rPr>
                  <a:t>Security</a:t>
                </a:r>
                <a:endParaRPr/>
              </a:p>
            </p:txBody>
          </p:sp>
          <p:pic>
            <p:nvPicPr>
              <p:cNvPr descr="Secure Cloud Storage" id="67" name="Google Shape;67;p6"/>
              <p:cNvPicPr preferRelativeResize="0"/>
              <p:nvPr/>
            </p:nvPicPr>
            <p:blipFill rotWithShape="1">
              <a:blip r:embed="rId21">
                <a:alphaModFix/>
              </a:blip>
              <a:srcRect b="0" l="0" r="0" t="0"/>
              <a:stretch/>
            </p:blipFill>
            <p:spPr>
              <a:xfrm>
                <a:off x="1828800" y="2768212"/>
                <a:ext cx="488188" cy="437653"/>
              </a:xfrm>
              <a:prstGeom prst="rect">
                <a:avLst/>
              </a:prstGeom>
              <a:noFill/>
              <a:ln>
                <a:noFill/>
              </a:ln>
            </p:spPr>
          </p:pic>
        </p:grpSp>
        <p:grpSp>
          <p:nvGrpSpPr>
            <p:cNvPr id="68" name="Google Shape;68;p6"/>
            <p:cNvGrpSpPr/>
            <p:nvPr/>
          </p:nvGrpSpPr>
          <p:grpSpPr>
            <a:xfrm>
              <a:off x="5562600" y="3266897"/>
              <a:ext cx="1637142" cy="400110"/>
              <a:chOff x="5562600" y="3266897"/>
              <a:chExt cx="1637142" cy="400110"/>
            </a:xfrm>
          </p:grpSpPr>
          <p:pic>
            <p:nvPicPr>
              <p:cNvPr descr="https://2pggys3b7fd63bfvol1w51zt-wpengine.netdna-ssl.com/wp-content/uploads/2014/06/cfengine-logo-370x290.jpg" id="69" name="Google Shape;69;p6"/>
              <p:cNvPicPr preferRelativeResize="0"/>
              <p:nvPr/>
            </p:nvPicPr>
            <p:blipFill rotWithShape="1">
              <a:blip r:embed="rId22">
                <a:alphaModFix/>
              </a:blip>
              <a:srcRect b="0" l="0" r="0" t="0"/>
              <a:stretch/>
            </p:blipFill>
            <p:spPr>
              <a:xfrm>
                <a:off x="6723465" y="3290042"/>
                <a:ext cx="476277" cy="373297"/>
              </a:xfrm>
              <a:prstGeom prst="rect">
                <a:avLst/>
              </a:prstGeom>
              <a:noFill/>
              <a:ln>
                <a:noFill/>
              </a:ln>
            </p:spPr>
          </p:pic>
          <p:sp>
            <p:nvSpPr>
              <p:cNvPr id="70" name="Google Shape;70;p6"/>
              <p:cNvSpPr txBox="1"/>
              <p:nvPr/>
            </p:nvSpPr>
            <p:spPr>
              <a:xfrm>
                <a:off x="5562600" y="3266897"/>
                <a:ext cx="1240175" cy="400110"/>
              </a:xfrm>
              <a:prstGeom prst="rect">
                <a:avLst/>
              </a:prstGeom>
              <a:solidFill>
                <a:srgbClr val="7030A0">
                  <a:alpha val="20000"/>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chemeClr val="dk1"/>
                    </a:solidFill>
                    <a:latin typeface="Gill Sans"/>
                    <a:ea typeface="Gill Sans"/>
                    <a:cs typeface="Gill Sans"/>
                    <a:sym typeface="Gill Sans"/>
                  </a:rPr>
                  <a:t>Scalability</a:t>
                </a:r>
                <a:endParaRPr/>
              </a:p>
            </p:txBody>
          </p:sp>
        </p:grpSp>
        <p:grpSp>
          <p:nvGrpSpPr>
            <p:cNvPr id="71" name="Google Shape;71;p6"/>
            <p:cNvGrpSpPr/>
            <p:nvPr/>
          </p:nvGrpSpPr>
          <p:grpSpPr>
            <a:xfrm>
              <a:off x="5562600" y="2266949"/>
              <a:ext cx="1637142" cy="400111"/>
              <a:chOff x="5562600" y="2266949"/>
              <a:chExt cx="1637142" cy="400111"/>
            </a:xfrm>
          </p:grpSpPr>
          <p:sp>
            <p:nvSpPr>
              <p:cNvPr id="72" name="Google Shape;72;p6"/>
              <p:cNvSpPr txBox="1"/>
              <p:nvPr/>
            </p:nvSpPr>
            <p:spPr>
              <a:xfrm>
                <a:off x="5562600" y="2266950"/>
                <a:ext cx="1235286" cy="400110"/>
              </a:xfrm>
              <a:prstGeom prst="rect">
                <a:avLst/>
              </a:prstGeom>
              <a:solidFill>
                <a:srgbClr val="D7D3C4"/>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dk1"/>
                    </a:solidFill>
                    <a:latin typeface="Gill Sans"/>
                    <a:ea typeface="Gill Sans"/>
                    <a:cs typeface="Gill Sans"/>
                    <a:sym typeface="Gill Sans"/>
                  </a:rPr>
                  <a:t>QoS</a:t>
                </a:r>
                <a:endParaRPr/>
              </a:p>
            </p:txBody>
          </p:sp>
          <p:pic>
            <p:nvPicPr>
              <p:cNvPr id="73" name="Google Shape;73;p6"/>
              <p:cNvPicPr preferRelativeResize="0"/>
              <p:nvPr/>
            </p:nvPicPr>
            <p:blipFill rotWithShape="1">
              <a:blip r:embed="rId23">
                <a:alphaModFix/>
              </a:blip>
              <a:srcRect b="0" l="0" r="0" t="0"/>
              <a:stretch/>
            </p:blipFill>
            <p:spPr>
              <a:xfrm>
                <a:off x="6799631" y="2266949"/>
                <a:ext cx="400111" cy="400111"/>
              </a:xfrm>
              <a:prstGeom prst="rect">
                <a:avLst/>
              </a:prstGeom>
              <a:noFill/>
              <a:ln>
                <a:noFill/>
              </a:ln>
            </p:spPr>
          </p:pic>
        </p:grpSp>
        <p:grpSp>
          <p:nvGrpSpPr>
            <p:cNvPr id="74" name="Google Shape;74;p6"/>
            <p:cNvGrpSpPr/>
            <p:nvPr/>
          </p:nvGrpSpPr>
          <p:grpSpPr>
            <a:xfrm>
              <a:off x="5559455" y="2687111"/>
              <a:ext cx="1740294" cy="612035"/>
              <a:chOff x="5559455" y="2687111"/>
              <a:chExt cx="1740294" cy="612035"/>
            </a:xfrm>
          </p:grpSpPr>
          <p:sp>
            <p:nvSpPr>
              <p:cNvPr id="75" name="Google Shape;75;p6"/>
              <p:cNvSpPr txBox="1"/>
              <p:nvPr/>
            </p:nvSpPr>
            <p:spPr>
              <a:xfrm>
                <a:off x="5559455" y="2778204"/>
                <a:ext cx="1240175" cy="400110"/>
              </a:xfrm>
              <a:prstGeom prst="rect">
                <a:avLst/>
              </a:prstGeom>
              <a:solidFill>
                <a:srgbClr val="0070C0">
                  <a:alpha val="49803"/>
                </a:srgb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dk1"/>
                    </a:solidFill>
                    <a:latin typeface="Gill Sans"/>
                    <a:ea typeface="Gill Sans"/>
                    <a:cs typeface="Gill Sans"/>
                    <a:sym typeface="Gill Sans"/>
                  </a:rPr>
                  <a:t>Efficiency</a:t>
                </a:r>
                <a:endParaRPr/>
              </a:p>
            </p:txBody>
          </p:sp>
          <p:pic>
            <p:nvPicPr>
              <p:cNvPr id="76" name="Google Shape;76;p6"/>
              <p:cNvPicPr preferRelativeResize="0"/>
              <p:nvPr/>
            </p:nvPicPr>
            <p:blipFill rotWithShape="1">
              <a:blip r:embed="rId24">
                <a:alphaModFix/>
              </a:blip>
              <a:srcRect b="0" l="0" r="0" t="0"/>
              <a:stretch/>
            </p:blipFill>
            <p:spPr>
              <a:xfrm>
                <a:off x="6687714" y="2687111"/>
                <a:ext cx="612035" cy="612035"/>
              </a:xfrm>
              <a:prstGeom prst="rect">
                <a:avLst/>
              </a:prstGeom>
              <a:noFill/>
              <a:ln>
                <a:noFill/>
              </a:ln>
            </p:spPr>
          </p:pic>
        </p:grpSp>
        <p:grpSp>
          <p:nvGrpSpPr>
            <p:cNvPr id="77" name="Google Shape;77;p6"/>
            <p:cNvGrpSpPr/>
            <p:nvPr/>
          </p:nvGrpSpPr>
          <p:grpSpPr>
            <a:xfrm>
              <a:off x="1844251" y="3187093"/>
              <a:ext cx="1830277" cy="534269"/>
              <a:chOff x="1844251" y="3187093"/>
              <a:chExt cx="1830277" cy="534269"/>
            </a:xfrm>
          </p:grpSpPr>
          <p:sp>
            <p:nvSpPr>
              <p:cNvPr id="78" name="Google Shape;78;p6"/>
              <p:cNvSpPr txBox="1"/>
              <p:nvPr/>
            </p:nvSpPr>
            <p:spPr>
              <a:xfrm>
                <a:off x="2326789" y="3266897"/>
                <a:ext cx="1347739" cy="400110"/>
              </a:xfrm>
              <a:prstGeom prst="rect">
                <a:avLst/>
              </a:prstGeom>
              <a:solidFill>
                <a:srgbClr val="92D050">
                  <a:alpha val="60000"/>
                </a:srgb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dk1"/>
                    </a:solidFill>
                    <a:latin typeface="Gill Sans"/>
                    <a:ea typeface="Gill Sans"/>
                    <a:cs typeface="Gill Sans"/>
                    <a:sym typeface="Gill Sans"/>
                  </a:rPr>
                  <a:t>Availability</a:t>
                </a:r>
                <a:endParaRPr/>
              </a:p>
            </p:txBody>
          </p:sp>
          <p:pic>
            <p:nvPicPr>
              <p:cNvPr id="79" name="Google Shape;79;p6"/>
              <p:cNvPicPr preferRelativeResize="0"/>
              <p:nvPr/>
            </p:nvPicPr>
            <p:blipFill rotWithShape="1">
              <a:blip r:embed="rId25">
                <a:alphaModFix/>
              </a:blip>
              <a:srcRect b="0" l="0" r="0" t="0"/>
              <a:stretch/>
            </p:blipFill>
            <p:spPr>
              <a:xfrm>
                <a:off x="1844251" y="3187093"/>
                <a:ext cx="534269" cy="534269"/>
              </a:xfrm>
              <a:prstGeom prst="rect">
                <a:avLst/>
              </a:prstGeom>
              <a:noFill/>
              <a:ln>
                <a:noFill/>
              </a:ln>
            </p:spPr>
          </p:pic>
        </p:grpSp>
      </p:grpSp>
      <p:sp>
        <p:nvSpPr>
          <p:cNvPr id="80" name="Google Shape;80;p6"/>
          <p:cNvSpPr txBox="1"/>
          <p:nvPr/>
        </p:nvSpPr>
        <p:spPr>
          <a:xfrm>
            <a:off x="-1" y="3943350"/>
            <a:ext cx="914399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4000" u="none" cap="none" strike="noStrike">
                <a:solidFill>
                  <a:schemeClr val="lt1"/>
                </a:solidFill>
                <a:latin typeface="Gill Sans"/>
                <a:ea typeface="Gill Sans"/>
                <a:cs typeface="Gill Sans"/>
                <a:sym typeface="Gill Sans"/>
              </a:rPr>
              <a:t>Cloud Datacenter Storage Stack</a:t>
            </a:r>
            <a:endParaRPr/>
          </a:p>
        </p:txBody>
      </p:sp>
      <p:grpSp>
        <p:nvGrpSpPr>
          <p:cNvPr id="81" name="Google Shape;81;p6"/>
          <p:cNvGrpSpPr/>
          <p:nvPr/>
        </p:nvGrpSpPr>
        <p:grpSpPr>
          <a:xfrm>
            <a:off x="470421" y="4154240"/>
            <a:ext cx="8292579" cy="1524996"/>
            <a:chOff x="49750" y="4154240"/>
            <a:chExt cx="8292579" cy="1524996"/>
          </a:xfrm>
        </p:grpSpPr>
        <p:pic>
          <p:nvPicPr>
            <p:cNvPr id="82" name="Google Shape;82;p6"/>
            <p:cNvPicPr preferRelativeResize="0"/>
            <p:nvPr/>
          </p:nvPicPr>
          <p:blipFill rotWithShape="1">
            <a:blip r:embed="rId26">
              <a:alphaModFix/>
            </a:blip>
            <a:srcRect b="0" l="0" r="0" t="0"/>
            <a:stretch/>
          </p:blipFill>
          <p:spPr>
            <a:xfrm>
              <a:off x="49750" y="4721684"/>
              <a:ext cx="442983" cy="397259"/>
            </a:xfrm>
            <a:prstGeom prst="rect">
              <a:avLst/>
            </a:prstGeom>
            <a:noFill/>
            <a:ln>
              <a:noFill/>
            </a:ln>
          </p:spPr>
        </p:pic>
        <p:pic>
          <p:nvPicPr>
            <p:cNvPr id="83" name="Google Shape;83;p6"/>
            <p:cNvPicPr preferRelativeResize="0"/>
            <p:nvPr/>
          </p:nvPicPr>
          <p:blipFill rotWithShape="1">
            <a:blip r:embed="rId27">
              <a:alphaModFix/>
            </a:blip>
            <a:srcRect b="0" l="0" r="0" t="0"/>
            <a:stretch/>
          </p:blipFill>
          <p:spPr>
            <a:xfrm rot="10800000">
              <a:off x="568933" y="4732563"/>
              <a:ext cx="1038344" cy="386380"/>
            </a:xfrm>
            <a:prstGeom prst="rect">
              <a:avLst/>
            </a:prstGeom>
            <a:noFill/>
            <a:ln>
              <a:noFill/>
            </a:ln>
          </p:spPr>
        </p:pic>
        <p:pic>
          <p:nvPicPr>
            <p:cNvPr id="84" name="Google Shape;84;p6"/>
            <p:cNvPicPr preferRelativeResize="0"/>
            <p:nvPr/>
          </p:nvPicPr>
          <p:blipFill rotWithShape="1">
            <a:blip r:embed="rId28">
              <a:alphaModFix/>
            </a:blip>
            <a:srcRect b="0" l="0" r="0" t="0"/>
            <a:stretch/>
          </p:blipFill>
          <p:spPr>
            <a:xfrm rot="10800000">
              <a:off x="1700752" y="4726151"/>
              <a:ext cx="696981" cy="421168"/>
            </a:xfrm>
            <a:prstGeom prst="rect">
              <a:avLst/>
            </a:prstGeom>
            <a:noFill/>
            <a:ln>
              <a:noFill/>
            </a:ln>
          </p:spPr>
        </p:pic>
        <p:pic>
          <p:nvPicPr>
            <p:cNvPr id="85" name="Google Shape;85;p6"/>
            <p:cNvPicPr preferRelativeResize="0"/>
            <p:nvPr/>
          </p:nvPicPr>
          <p:blipFill rotWithShape="1">
            <a:blip r:embed="rId29">
              <a:alphaModFix/>
            </a:blip>
            <a:srcRect b="0" l="0" r="0" t="0"/>
            <a:stretch/>
          </p:blipFill>
          <p:spPr>
            <a:xfrm>
              <a:off x="2473933" y="4716912"/>
              <a:ext cx="616876" cy="438307"/>
            </a:xfrm>
            <a:prstGeom prst="rect">
              <a:avLst/>
            </a:prstGeom>
            <a:noFill/>
            <a:ln>
              <a:noFill/>
            </a:ln>
          </p:spPr>
        </p:pic>
        <p:pic>
          <p:nvPicPr>
            <p:cNvPr descr="Amazon.com: Intel SSDPEDKX080T701 Solid State Drive DC P4500 8TB 0.50 in.  Height PCI Express 3.1 3D1 TLC Brown Box : Electronics" id="86" name="Google Shape;86;p6"/>
            <p:cNvPicPr preferRelativeResize="0"/>
            <p:nvPr/>
          </p:nvPicPr>
          <p:blipFill rotWithShape="1">
            <a:blip r:embed="rId30">
              <a:alphaModFix/>
            </a:blip>
            <a:srcRect b="0" l="0" r="0" t="0"/>
            <a:stretch/>
          </p:blipFill>
          <p:spPr>
            <a:xfrm>
              <a:off x="3159733" y="4710321"/>
              <a:ext cx="579486" cy="451487"/>
            </a:xfrm>
            <a:prstGeom prst="rect">
              <a:avLst/>
            </a:prstGeom>
            <a:noFill/>
            <a:ln>
              <a:noFill/>
            </a:ln>
          </p:spPr>
        </p:pic>
        <p:pic>
          <p:nvPicPr>
            <p:cNvPr descr="Comparison With Other Storage Paradigms - The Next Step in SSD Evolution:  NVMe Zoned Namespaces Explained" id="87" name="Google Shape;87;p6"/>
            <p:cNvPicPr preferRelativeResize="0"/>
            <p:nvPr/>
          </p:nvPicPr>
          <p:blipFill rotWithShape="1">
            <a:blip r:embed="rId31">
              <a:alphaModFix/>
            </a:blip>
            <a:srcRect b="0" l="0" r="0" t="0"/>
            <a:stretch/>
          </p:blipFill>
          <p:spPr>
            <a:xfrm>
              <a:off x="3845533" y="4717021"/>
              <a:ext cx="779260" cy="438198"/>
            </a:xfrm>
            <a:prstGeom prst="rect">
              <a:avLst/>
            </a:prstGeom>
            <a:noFill/>
            <a:ln>
              <a:noFill/>
            </a:ln>
          </p:spPr>
        </p:pic>
        <p:pic>
          <p:nvPicPr>
            <p:cNvPr descr="Amazon.com: Intel Optane SSD 900P Series (280GB, AIC PCIe x4, 3D XPoint) :  Electronics" id="88" name="Google Shape;88;p6"/>
            <p:cNvPicPr preferRelativeResize="0"/>
            <p:nvPr/>
          </p:nvPicPr>
          <p:blipFill rotWithShape="1">
            <a:blip r:embed="rId32">
              <a:alphaModFix/>
            </a:blip>
            <a:srcRect b="0" l="0" r="0" t="0"/>
            <a:stretch/>
          </p:blipFill>
          <p:spPr>
            <a:xfrm>
              <a:off x="4531333" y="4748864"/>
              <a:ext cx="719805" cy="488003"/>
            </a:xfrm>
            <a:prstGeom prst="rect">
              <a:avLst/>
            </a:prstGeom>
            <a:noFill/>
            <a:ln>
              <a:noFill/>
            </a:ln>
          </p:spPr>
        </p:pic>
        <p:pic>
          <p:nvPicPr>
            <p:cNvPr descr="Intel Launches New Ruler SSD Form Factor To Drive 1 Petabyte Enterprise  Storage | HotHardware" id="89" name="Google Shape;89;p6"/>
            <p:cNvPicPr preferRelativeResize="0"/>
            <p:nvPr/>
          </p:nvPicPr>
          <p:blipFill rotWithShape="1">
            <a:blip r:embed="rId33">
              <a:alphaModFix/>
            </a:blip>
            <a:srcRect b="0" l="0" r="0" t="0"/>
            <a:stretch/>
          </p:blipFill>
          <p:spPr>
            <a:xfrm>
              <a:off x="5369533" y="4748864"/>
              <a:ext cx="753189" cy="457939"/>
            </a:xfrm>
            <a:prstGeom prst="rect">
              <a:avLst/>
            </a:prstGeom>
            <a:noFill/>
            <a:ln>
              <a:noFill/>
            </a:ln>
          </p:spPr>
        </p:pic>
        <p:pic>
          <p:nvPicPr>
            <p:cNvPr descr="WD Blue™ SN550 NVMe™ SSD PCIe® Gen3 x4 NVMe™ Solid State Drive | Western  Digital | Western Digital Store" id="90" name="Google Shape;90;p6"/>
            <p:cNvPicPr preferRelativeResize="0"/>
            <p:nvPr/>
          </p:nvPicPr>
          <p:blipFill rotWithShape="1">
            <a:blip r:embed="rId34">
              <a:alphaModFix/>
            </a:blip>
            <a:srcRect b="0" l="0" r="0" t="0"/>
            <a:stretch/>
          </p:blipFill>
          <p:spPr>
            <a:xfrm>
              <a:off x="6817333" y="4154240"/>
              <a:ext cx="1524996" cy="1524996"/>
            </a:xfrm>
            <a:prstGeom prst="rect">
              <a:avLst/>
            </a:prstGeom>
            <a:noFill/>
            <a:ln>
              <a:noFill/>
            </a:ln>
          </p:spPr>
        </p:pic>
        <p:pic>
          <p:nvPicPr>
            <p:cNvPr descr="Amazon.com: Micron 9300 Pro 15.36TB NVMe U.2 Enterprise Solid State Drive :  Electronics" id="91" name="Google Shape;91;p6"/>
            <p:cNvPicPr preferRelativeResize="0"/>
            <p:nvPr/>
          </p:nvPicPr>
          <p:blipFill rotWithShape="1">
            <a:blip r:embed="rId35">
              <a:alphaModFix/>
            </a:blip>
            <a:srcRect b="0" l="0" r="0" t="0"/>
            <a:stretch/>
          </p:blipFill>
          <p:spPr>
            <a:xfrm>
              <a:off x="6207733" y="4756245"/>
              <a:ext cx="651615" cy="40671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5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24"/>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Effectiveness of “</a:t>
            </a:r>
            <a:r>
              <a:rPr i="1" lang="en-US">
                <a:solidFill>
                  <a:srgbClr val="0096FF"/>
                </a:solidFill>
              </a:rPr>
              <a:t>Fail-if-Slow</a:t>
            </a:r>
            <a:r>
              <a:rPr lang="en-US"/>
              <a:t>” Interface</a:t>
            </a:r>
            <a:endParaRPr>
              <a:latin typeface="Helvetica Neue"/>
              <a:ea typeface="Helvetica Neue"/>
              <a:cs typeface="Helvetica Neue"/>
              <a:sym typeface="Helvetica Neue"/>
            </a:endParaRPr>
          </a:p>
        </p:txBody>
      </p:sp>
      <p:sp>
        <p:nvSpPr>
          <p:cNvPr id="978" name="Google Shape;978;p24"/>
          <p:cNvSpPr/>
          <p:nvPr/>
        </p:nvSpPr>
        <p:spPr>
          <a:xfrm>
            <a:off x="569277" y="2952750"/>
            <a:ext cx="4993323" cy="1676400"/>
          </a:xfrm>
          <a:custGeom>
            <a:rect b="b" l="l" r="r" t="t"/>
            <a:pathLst>
              <a:path extrusionOk="0" h="2057917" w="4572000">
                <a:moveTo>
                  <a:pt x="0" y="1281272"/>
                </a:moveTo>
                <a:cubicBezTo>
                  <a:pt x="0" y="1195484"/>
                  <a:pt x="69545" y="1125939"/>
                  <a:pt x="155333" y="1125939"/>
                </a:cubicBezTo>
                <a:lnTo>
                  <a:pt x="703239" y="1125939"/>
                </a:lnTo>
                <a:cubicBezTo>
                  <a:pt x="703742" y="750626"/>
                  <a:pt x="736446" y="375313"/>
                  <a:pt x="736949" y="0"/>
                </a:cubicBezTo>
                <a:lnTo>
                  <a:pt x="808600" y="1114501"/>
                </a:lnTo>
                <a:lnTo>
                  <a:pt x="4416667" y="1125939"/>
                </a:lnTo>
                <a:cubicBezTo>
                  <a:pt x="4502455" y="1125939"/>
                  <a:pt x="4572000" y="1195484"/>
                  <a:pt x="4572000" y="1281272"/>
                </a:cubicBezTo>
                <a:lnTo>
                  <a:pt x="4572000" y="1281269"/>
                </a:lnTo>
                <a:lnTo>
                  <a:pt x="4572000" y="1281269"/>
                </a:lnTo>
                <a:lnTo>
                  <a:pt x="4572000" y="1514263"/>
                </a:lnTo>
                <a:lnTo>
                  <a:pt x="4572000" y="1902584"/>
                </a:lnTo>
                <a:cubicBezTo>
                  <a:pt x="4572000" y="1988372"/>
                  <a:pt x="4502455" y="2057917"/>
                  <a:pt x="4416667" y="2057917"/>
                </a:cubicBezTo>
                <a:lnTo>
                  <a:pt x="1905000" y="2057917"/>
                </a:lnTo>
                <a:lnTo>
                  <a:pt x="762000" y="2057917"/>
                </a:lnTo>
                <a:lnTo>
                  <a:pt x="762000" y="2057917"/>
                </a:lnTo>
                <a:lnTo>
                  <a:pt x="155333" y="2057917"/>
                </a:lnTo>
                <a:cubicBezTo>
                  <a:pt x="69545" y="2057917"/>
                  <a:pt x="0" y="1988372"/>
                  <a:pt x="0" y="1902584"/>
                </a:cubicBezTo>
                <a:lnTo>
                  <a:pt x="0" y="1514263"/>
                </a:lnTo>
                <a:lnTo>
                  <a:pt x="0" y="1281269"/>
                </a:lnTo>
                <a:lnTo>
                  <a:pt x="0" y="1281269"/>
                </a:lnTo>
                <a:lnTo>
                  <a:pt x="0" y="1281272"/>
                </a:lnTo>
                <a:close/>
              </a:path>
            </a:pathLst>
          </a:custGeom>
          <a:solidFill>
            <a:srgbClr val="FFC000"/>
          </a:solidFill>
          <a:ln cap="flat" cmpd="sng" w="1077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Gill Sans"/>
                <a:ea typeface="Gill Sans"/>
                <a:cs typeface="Gill Sans"/>
                <a:sym typeface="Gill Sans"/>
              </a:rPr>
              <a:t> </a:t>
            </a:r>
            <a:endParaRPr/>
          </a:p>
          <a:p>
            <a:pPr indent="0" lvl="0" marL="0" marR="0" rtl="0" algn="ctr">
              <a:spcBef>
                <a:spcPts val="0"/>
              </a:spcBef>
              <a:spcAft>
                <a:spcPts val="0"/>
              </a:spcAft>
              <a:buNone/>
            </a:pPr>
            <a:r>
              <a:t/>
            </a:r>
            <a:endParaRPr i="1" sz="3200">
              <a:solidFill>
                <a:schemeClr val="lt1"/>
              </a:solidFill>
              <a:latin typeface="Gill Sans"/>
              <a:ea typeface="Gill Sans"/>
              <a:cs typeface="Gill Sans"/>
              <a:sym typeface="Gill Sans"/>
            </a:endParaRPr>
          </a:p>
          <a:p>
            <a:pPr indent="0" lvl="0" marL="0" marR="0" rtl="0" algn="ctr">
              <a:spcBef>
                <a:spcPts val="0"/>
              </a:spcBef>
              <a:spcAft>
                <a:spcPts val="0"/>
              </a:spcAft>
              <a:buNone/>
            </a:pPr>
            <a:r>
              <a:rPr i="1" lang="en-US" sz="3200">
                <a:solidFill>
                  <a:schemeClr val="lt1"/>
                </a:solidFill>
                <a:latin typeface="Gill Sans"/>
                <a:ea typeface="Gill Sans"/>
                <a:cs typeface="Gill Sans"/>
                <a:sym typeface="Gill Sans"/>
              </a:rPr>
              <a:t>Cut tails up to </a:t>
            </a:r>
            <a:r>
              <a:rPr i="1" lang="en-US" sz="3200">
                <a:solidFill>
                  <a:schemeClr val="lt1"/>
                </a:solidFill>
                <a:latin typeface="Helvetica Neue"/>
                <a:ea typeface="Helvetica Neue"/>
                <a:cs typeface="Helvetica Neue"/>
                <a:sym typeface="Helvetica Neue"/>
              </a:rPr>
              <a:t>~99</a:t>
            </a:r>
            <a:r>
              <a:rPr baseline="30000" i="1" lang="en-US" sz="3200">
                <a:solidFill>
                  <a:schemeClr val="lt1"/>
                </a:solidFill>
                <a:latin typeface="Helvetica Neue"/>
                <a:ea typeface="Helvetica Neue"/>
                <a:cs typeface="Helvetica Neue"/>
                <a:sym typeface="Helvetica Neue"/>
              </a:rPr>
              <a:t>th</a:t>
            </a:r>
            <a:r>
              <a:rPr i="1" lang="en-US" sz="3200">
                <a:solidFill>
                  <a:schemeClr val="lt1"/>
                </a:solidFill>
                <a:latin typeface="Helvetica Neue"/>
                <a:ea typeface="Helvetica Neue"/>
                <a:cs typeface="Helvetica Neue"/>
                <a:sym typeface="Helvetica Neue"/>
              </a:rPr>
              <a:t> </a:t>
            </a:r>
            <a:r>
              <a:rPr i="1" lang="en-US" sz="3200">
                <a:solidFill>
                  <a:schemeClr val="lt1"/>
                </a:solidFill>
                <a:latin typeface="Gill Sans"/>
                <a:ea typeface="Gill Sans"/>
                <a:cs typeface="Gill Sans"/>
                <a:sym typeface="Gill Sans"/>
              </a:rPr>
              <a:t>percentile</a:t>
            </a:r>
            <a:endParaRPr baseline="30000" i="1" sz="3200">
              <a:solidFill>
                <a:schemeClr val="lt1"/>
              </a:solidFill>
              <a:latin typeface="Gill Sans"/>
              <a:ea typeface="Gill Sans"/>
              <a:cs typeface="Gill Sans"/>
              <a:sym typeface="Gill Sans"/>
            </a:endParaRPr>
          </a:p>
        </p:txBody>
      </p:sp>
      <p:pic>
        <p:nvPicPr>
          <p:cNvPr id="979" name="Google Shape;979;p24"/>
          <p:cNvPicPr preferRelativeResize="0"/>
          <p:nvPr/>
        </p:nvPicPr>
        <p:blipFill rotWithShape="1">
          <a:blip r:embed="rId3">
            <a:alphaModFix/>
          </a:blip>
          <a:srcRect b="0" l="0" r="0" t="0"/>
          <a:stretch/>
        </p:blipFill>
        <p:spPr>
          <a:xfrm>
            <a:off x="5632234" y="600346"/>
            <a:ext cx="3262822" cy="3190315"/>
          </a:xfrm>
          <a:prstGeom prst="rect">
            <a:avLst/>
          </a:prstGeom>
          <a:noFill/>
          <a:ln>
            <a:noFill/>
          </a:ln>
        </p:spPr>
      </p:pic>
      <p:pic>
        <p:nvPicPr>
          <p:cNvPr id="980" name="Google Shape;980;p24"/>
          <p:cNvPicPr preferRelativeResize="0"/>
          <p:nvPr/>
        </p:nvPicPr>
        <p:blipFill rotWithShape="1">
          <a:blip r:embed="rId4">
            <a:alphaModFix/>
          </a:blip>
          <a:srcRect b="0" l="0" r="0" t="0"/>
          <a:stretch/>
        </p:blipFill>
        <p:spPr>
          <a:xfrm>
            <a:off x="5632704" y="599694"/>
            <a:ext cx="3263785" cy="3191256"/>
          </a:xfrm>
          <a:prstGeom prst="rect">
            <a:avLst/>
          </a:prstGeom>
          <a:noFill/>
          <a:ln>
            <a:noFill/>
          </a:ln>
        </p:spPr>
      </p:pic>
      <p:pic>
        <p:nvPicPr>
          <p:cNvPr id="981" name="Google Shape;981;p24"/>
          <p:cNvPicPr preferRelativeResize="0"/>
          <p:nvPr/>
        </p:nvPicPr>
        <p:blipFill rotWithShape="1">
          <a:blip r:embed="rId5">
            <a:alphaModFix/>
          </a:blip>
          <a:srcRect b="0" l="0" r="0" t="0"/>
          <a:stretch/>
        </p:blipFill>
        <p:spPr>
          <a:xfrm>
            <a:off x="345093" y="595034"/>
            <a:ext cx="5200650" cy="3178175"/>
          </a:xfrm>
          <a:prstGeom prst="rect">
            <a:avLst/>
          </a:prstGeom>
          <a:noFill/>
          <a:ln>
            <a:noFill/>
          </a:ln>
        </p:spPr>
      </p:pic>
      <p:pic>
        <p:nvPicPr>
          <p:cNvPr id="982" name="Google Shape;982;p24"/>
          <p:cNvPicPr preferRelativeResize="0"/>
          <p:nvPr/>
        </p:nvPicPr>
        <p:blipFill rotWithShape="1">
          <a:blip r:embed="rId6">
            <a:alphaModFix/>
          </a:blip>
          <a:srcRect b="0" l="0" r="0" t="0"/>
          <a:stretch/>
        </p:blipFill>
        <p:spPr>
          <a:xfrm>
            <a:off x="347472" y="594360"/>
            <a:ext cx="5202936" cy="3179572"/>
          </a:xfrm>
          <a:prstGeom prst="rect">
            <a:avLst/>
          </a:prstGeom>
          <a:noFill/>
          <a:ln>
            <a:noFill/>
          </a:ln>
        </p:spPr>
      </p:pic>
      <p:pic>
        <p:nvPicPr>
          <p:cNvPr id="983" name="Google Shape;983;p24"/>
          <p:cNvPicPr preferRelativeResize="0"/>
          <p:nvPr/>
        </p:nvPicPr>
        <p:blipFill rotWithShape="1">
          <a:blip r:embed="rId7">
            <a:alphaModFix/>
          </a:blip>
          <a:srcRect b="0" l="0" r="0" t="0"/>
          <a:stretch/>
        </p:blipFill>
        <p:spPr>
          <a:xfrm>
            <a:off x="347472" y="594360"/>
            <a:ext cx="5207092" cy="3182112"/>
          </a:xfrm>
          <a:prstGeom prst="rect">
            <a:avLst/>
          </a:prstGeom>
          <a:noFill/>
          <a:ln>
            <a:noFill/>
          </a:ln>
        </p:spPr>
      </p:pic>
      <p:sp>
        <p:nvSpPr>
          <p:cNvPr id="984" name="Google Shape;984;p24"/>
          <p:cNvSpPr/>
          <p:nvPr/>
        </p:nvSpPr>
        <p:spPr>
          <a:xfrm>
            <a:off x="2442832" y="1327575"/>
            <a:ext cx="2738768" cy="329421"/>
          </a:xfrm>
          <a:prstGeom prst="leftRightArrow">
            <a:avLst>
              <a:gd fmla="val 50000" name="adj1"/>
              <a:gd fmla="val 50000" name="adj2"/>
            </a:avLst>
          </a:prstGeom>
          <a:solidFill>
            <a:srgbClr val="FFC000"/>
          </a:solidFill>
          <a:ln cap="flat" cmpd="sng" w="1077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96FF"/>
                </a:solidFill>
                <a:latin typeface="Helvetica Neue"/>
                <a:ea typeface="Helvetica Neue"/>
                <a:cs typeface="Helvetica Neue"/>
                <a:sym typeface="Helvetica Neue"/>
              </a:rPr>
              <a:t>@p99 </a:t>
            </a:r>
            <a:r>
              <a:rPr lang="en-US" sz="2400">
                <a:solidFill>
                  <a:srgbClr val="0096FF"/>
                </a:solidFill>
                <a:latin typeface="Helvetica Neue"/>
                <a:ea typeface="Helvetica Neue"/>
                <a:cs typeface="Helvetica Neue"/>
                <a:sym typeface="Helvetica Neue"/>
              </a:rPr>
              <a:t>~5x</a:t>
            </a:r>
            <a:endParaRPr sz="3200">
              <a:solidFill>
                <a:srgbClr val="0096FF"/>
              </a:solidFill>
              <a:latin typeface="Helvetica Neue"/>
              <a:ea typeface="Helvetica Neue"/>
              <a:cs typeface="Helvetica Neue"/>
              <a:sym typeface="Helvetica Neue"/>
            </a:endParaRPr>
          </a:p>
        </p:txBody>
      </p:sp>
      <p:sp>
        <p:nvSpPr>
          <p:cNvPr id="985" name="Google Shape;985;p24"/>
          <p:cNvSpPr/>
          <p:nvPr/>
        </p:nvSpPr>
        <p:spPr>
          <a:xfrm>
            <a:off x="1447800" y="2036874"/>
            <a:ext cx="2286000" cy="262841"/>
          </a:xfrm>
          <a:prstGeom prst="leftRightArrow">
            <a:avLst>
              <a:gd fmla="val 50000" name="adj1"/>
              <a:gd fmla="val 50000" name="adj2"/>
            </a:avLst>
          </a:prstGeom>
          <a:solidFill>
            <a:srgbClr val="FFC000"/>
          </a:solidFill>
          <a:ln cap="flat" cmpd="sng" w="1077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96FF"/>
                </a:solidFill>
                <a:latin typeface="Helvetica Neue"/>
                <a:ea typeface="Helvetica Neue"/>
                <a:cs typeface="Helvetica Neue"/>
                <a:sym typeface="Helvetica Neue"/>
              </a:rPr>
              <a:t>@p95</a:t>
            </a:r>
            <a:r>
              <a:rPr lang="en-US" sz="3200">
                <a:solidFill>
                  <a:srgbClr val="0096FF"/>
                </a:solidFill>
                <a:latin typeface="Helvetica Neue"/>
                <a:ea typeface="Helvetica Neue"/>
                <a:cs typeface="Helvetica Neue"/>
                <a:sym typeface="Helvetica Neue"/>
              </a:rPr>
              <a:t> </a:t>
            </a:r>
            <a:r>
              <a:rPr lang="en-US" sz="2400">
                <a:solidFill>
                  <a:srgbClr val="0096FF"/>
                </a:solidFill>
                <a:latin typeface="Helvetica Neue"/>
                <a:ea typeface="Helvetica Neue"/>
                <a:cs typeface="Helvetica Neue"/>
                <a:sym typeface="Helvetica Neue"/>
              </a:rPr>
              <a:t>~7x</a:t>
            </a:r>
            <a:endParaRPr sz="3200">
              <a:solidFill>
                <a:srgbClr val="0096FF"/>
              </a:solidFill>
              <a:latin typeface="Helvetica Neue"/>
              <a:ea typeface="Helvetica Neue"/>
              <a:cs typeface="Helvetica Neue"/>
              <a:sym typeface="Helvetica Neue"/>
            </a:endParaRPr>
          </a:p>
        </p:txBody>
      </p:sp>
      <p:grpSp>
        <p:nvGrpSpPr>
          <p:cNvPr id="986" name="Google Shape;986;p24"/>
          <p:cNvGrpSpPr/>
          <p:nvPr/>
        </p:nvGrpSpPr>
        <p:grpSpPr>
          <a:xfrm>
            <a:off x="6324601" y="830580"/>
            <a:ext cx="1447800" cy="2279139"/>
            <a:chOff x="5334000" y="4062003"/>
            <a:chExt cx="1657719" cy="2438393"/>
          </a:xfrm>
        </p:grpSpPr>
        <p:sp>
          <p:nvSpPr>
            <p:cNvPr id="987" name="Google Shape;987;p24"/>
            <p:cNvSpPr/>
            <p:nvPr/>
          </p:nvSpPr>
          <p:spPr>
            <a:xfrm>
              <a:off x="5334000" y="4062003"/>
              <a:ext cx="502091" cy="2438393"/>
            </a:xfrm>
            <a:prstGeom prst="rect">
              <a:avLst/>
            </a:prstGeom>
            <a:noFill/>
            <a:ln cap="flat" cmpd="sng" w="44450">
              <a:solidFill>
                <a:srgbClr val="FFC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cxnSp>
          <p:nvCxnSpPr>
            <p:cNvPr id="988" name="Google Shape;988;p24"/>
            <p:cNvCxnSpPr/>
            <p:nvPr/>
          </p:nvCxnSpPr>
          <p:spPr>
            <a:xfrm rot="10800000">
              <a:off x="5945936" y="4308377"/>
              <a:ext cx="1045783" cy="0"/>
            </a:xfrm>
            <a:prstGeom prst="straightConnector1">
              <a:avLst/>
            </a:prstGeom>
            <a:noFill/>
            <a:ln cap="flat" cmpd="sng" w="101600">
              <a:solidFill>
                <a:srgbClr val="FFC000"/>
              </a:solidFill>
              <a:prstDash val="solid"/>
              <a:round/>
              <a:headEnd len="sm" w="sm" type="none"/>
              <a:tailEnd len="med" w="med" type="triangle"/>
            </a:ln>
          </p:spPr>
        </p:cxnSp>
      </p:grpSp>
      <p:sp>
        <p:nvSpPr>
          <p:cNvPr id="989" name="Google Shape;989;p24"/>
          <p:cNvSpPr/>
          <p:nvPr/>
        </p:nvSpPr>
        <p:spPr>
          <a:xfrm>
            <a:off x="1510098" y="1258817"/>
            <a:ext cx="931302" cy="329421"/>
          </a:xfrm>
          <a:prstGeom prst="leftRightArrow">
            <a:avLst>
              <a:gd fmla="val 50000" name="adj1"/>
              <a:gd fmla="val 50000" name="adj2"/>
            </a:avLst>
          </a:prstGeom>
          <a:solidFill>
            <a:srgbClr val="FF0000"/>
          </a:solidFill>
          <a:ln cap="flat" cmpd="sng" w="1077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0096FF"/>
              </a:solidFill>
              <a:latin typeface="Helvetica Neue"/>
              <a:ea typeface="Helvetica Neue"/>
              <a:cs typeface="Helvetica Neue"/>
              <a:sym typeface="Helvetica Neue"/>
            </a:endParaRPr>
          </a:p>
        </p:txBody>
      </p:sp>
      <p:grpSp>
        <p:nvGrpSpPr>
          <p:cNvPr id="990" name="Google Shape;990;p24"/>
          <p:cNvGrpSpPr/>
          <p:nvPr/>
        </p:nvGrpSpPr>
        <p:grpSpPr>
          <a:xfrm>
            <a:off x="6049364" y="2647949"/>
            <a:ext cx="2713636" cy="2057401"/>
            <a:chOff x="6049364" y="2647949"/>
            <a:chExt cx="2713636" cy="2057401"/>
          </a:xfrm>
        </p:grpSpPr>
        <p:sp>
          <p:nvSpPr>
            <p:cNvPr id="991" name="Google Shape;991;p24"/>
            <p:cNvSpPr/>
            <p:nvPr/>
          </p:nvSpPr>
          <p:spPr>
            <a:xfrm>
              <a:off x="6049364" y="3857726"/>
              <a:ext cx="2637436" cy="847624"/>
            </a:xfrm>
            <a:prstGeom prst="rect">
              <a:avLst/>
            </a:prstGeom>
            <a:solidFill>
              <a:srgbClr val="FF0000">
                <a:alpha val="71764"/>
              </a:srgbClr>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nvGrpSpPr>
            <p:cNvPr id="992" name="Google Shape;992;p24"/>
            <p:cNvGrpSpPr/>
            <p:nvPr/>
          </p:nvGrpSpPr>
          <p:grpSpPr>
            <a:xfrm>
              <a:off x="6049364" y="2647949"/>
              <a:ext cx="2713636" cy="2027733"/>
              <a:chOff x="6116961" y="3409949"/>
              <a:chExt cx="2463211" cy="2027733"/>
            </a:xfrm>
          </p:grpSpPr>
          <p:sp>
            <p:nvSpPr>
              <p:cNvPr id="993" name="Google Shape;993;p24"/>
              <p:cNvSpPr/>
              <p:nvPr/>
            </p:nvSpPr>
            <p:spPr>
              <a:xfrm>
                <a:off x="6906911" y="3409949"/>
                <a:ext cx="1475089" cy="533401"/>
              </a:xfrm>
              <a:prstGeom prst="rect">
                <a:avLst/>
              </a:prstGeom>
              <a:noFill/>
              <a:ln cap="flat" cmpd="sng" w="444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994" name="Google Shape;994;p24"/>
              <p:cNvSpPr txBox="1"/>
              <p:nvPr/>
            </p:nvSpPr>
            <p:spPr>
              <a:xfrm>
                <a:off x="6116961" y="4668241"/>
                <a:ext cx="2463211"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chemeClr val="lt1"/>
                    </a:solidFill>
                    <a:latin typeface="Gill Sans"/>
                    <a:ea typeface="Gill Sans"/>
                    <a:cs typeface="Gill Sans"/>
                    <a:sym typeface="Gill Sans"/>
                  </a:rPr>
                  <a:t>(n, k): </a:t>
                </a:r>
                <a:r>
                  <a:rPr i="1" lang="en-US" sz="2000">
                    <a:solidFill>
                      <a:schemeClr val="dk1"/>
                    </a:solidFill>
                    <a:latin typeface="Gill Sans"/>
                    <a:ea typeface="Gill Sans"/>
                    <a:cs typeface="Gill Sans"/>
                    <a:sym typeface="Gill Sans"/>
                  </a:rPr>
                  <a:t>“Fast-fail” </a:t>
                </a:r>
                <a:r>
                  <a:rPr i="1" lang="en-US" sz="2000">
                    <a:solidFill>
                      <a:schemeClr val="lt1"/>
                    </a:solidFill>
                    <a:latin typeface="Gill Sans"/>
                    <a:ea typeface="Gill Sans"/>
                    <a:cs typeface="Gill Sans"/>
                    <a:sym typeface="Gill Sans"/>
                  </a:rPr>
                  <a:t>couldn’t handle </a:t>
                </a:r>
                <a:r>
                  <a:rPr b="1" i="1" lang="en-US" sz="2000">
                    <a:solidFill>
                      <a:schemeClr val="dk1"/>
                    </a:solidFill>
                    <a:latin typeface="Gill Sans"/>
                    <a:ea typeface="Gill Sans"/>
                    <a:cs typeface="Gill Sans"/>
                    <a:sym typeface="Gill Sans"/>
                  </a:rPr>
                  <a:t>&gt;k busy </a:t>
                </a:r>
                <a:r>
                  <a:rPr i="1" lang="en-US" sz="2000">
                    <a:solidFill>
                      <a:schemeClr val="lt1"/>
                    </a:solidFill>
                    <a:latin typeface="Gill Sans"/>
                    <a:ea typeface="Gill Sans"/>
                    <a:cs typeface="Gill Sans"/>
                    <a:sym typeface="Gill Sans"/>
                  </a:rPr>
                  <a:t>sub-IOs</a:t>
                </a:r>
                <a:endParaRPr/>
              </a:p>
            </p:txBody>
          </p:sp>
        </p:grpSp>
      </p:grpSp>
      <p:sp>
        <p:nvSpPr>
          <p:cNvPr id="995" name="Google Shape;995;p24"/>
          <p:cNvSpPr/>
          <p:nvPr/>
        </p:nvSpPr>
        <p:spPr>
          <a:xfrm>
            <a:off x="609599" y="729121"/>
            <a:ext cx="1166782" cy="373592"/>
          </a:xfrm>
          <a:prstGeom prst="wedgeEllipseCallout">
            <a:avLst>
              <a:gd fmla="val 21066" name="adj1"/>
              <a:gd fmla="val 180196" name="adj2"/>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A5A5A5"/>
                </a:solidFill>
                <a:latin typeface="Gill Sans"/>
                <a:ea typeface="Gill Sans"/>
                <a:cs typeface="Gill Sans"/>
                <a:sym typeface="Gill Sans"/>
              </a:rPr>
              <a:t>NoGC</a:t>
            </a:r>
            <a:endParaRPr sz="1800">
              <a:solidFill>
                <a:srgbClr val="A5A5A5"/>
              </a:solidFill>
              <a:latin typeface="Gill Sans"/>
              <a:ea typeface="Gill Sans"/>
              <a:cs typeface="Gill Sans"/>
              <a:sym typeface="Gill Sans"/>
            </a:endParaRPr>
          </a:p>
        </p:txBody>
      </p:sp>
      <p:sp>
        <p:nvSpPr>
          <p:cNvPr id="996" name="Google Shape;996;p24"/>
          <p:cNvSpPr/>
          <p:nvPr/>
        </p:nvSpPr>
        <p:spPr>
          <a:xfrm>
            <a:off x="1066800" y="1248385"/>
            <a:ext cx="4105656" cy="233065"/>
          </a:xfrm>
          <a:prstGeom prst="rect">
            <a:avLst/>
          </a:prstGeom>
          <a:solidFill>
            <a:srgbClr val="FF0000">
              <a:alpha val="2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25"/>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The Case Against Proactive Reconstruction</a:t>
            </a:r>
            <a:endParaRPr/>
          </a:p>
        </p:txBody>
      </p:sp>
      <p:sp>
        <p:nvSpPr>
          <p:cNvPr id="1003" name="Google Shape;1003;p25"/>
          <p:cNvSpPr/>
          <p:nvPr/>
        </p:nvSpPr>
        <p:spPr>
          <a:xfrm>
            <a:off x="1543083" y="963774"/>
            <a:ext cx="3175997" cy="947471"/>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1004" name="Google Shape;1004;p25"/>
          <p:cNvSpPr/>
          <p:nvPr/>
        </p:nvSpPr>
        <p:spPr>
          <a:xfrm>
            <a:off x="4121644" y="4094612"/>
            <a:ext cx="777240" cy="562642"/>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SSD#3</a:t>
            </a:r>
            <a:endParaRPr/>
          </a:p>
        </p:txBody>
      </p:sp>
      <p:sp>
        <p:nvSpPr>
          <p:cNvPr id="1005" name="Google Shape;1005;p25"/>
          <p:cNvSpPr/>
          <p:nvPr/>
        </p:nvSpPr>
        <p:spPr>
          <a:xfrm>
            <a:off x="3261724" y="4092335"/>
            <a:ext cx="777240" cy="564919"/>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SSD#2</a:t>
            </a:r>
            <a:endParaRPr/>
          </a:p>
        </p:txBody>
      </p:sp>
      <p:sp>
        <p:nvSpPr>
          <p:cNvPr id="1006" name="Google Shape;1006;p25"/>
          <p:cNvSpPr/>
          <p:nvPr/>
        </p:nvSpPr>
        <p:spPr>
          <a:xfrm>
            <a:off x="2401804" y="4093473"/>
            <a:ext cx="777240" cy="564919"/>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SSD</a:t>
            </a:r>
            <a:endParaRPr/>
          </a:p>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a:t>
            </a:r>
            <a:r>
              <a:rPr i="1" lang="en-US" sz="2000">
                <a:solidFill>
                  <a:schemeClr val="lt1"/>
                </a:solidFill>
                <a:latin typeface="Helvetica Neue"/>
                <a:ea typeface="Helvetica Neue"/>
                <a:cs typeface="Helvetica Neue"/>
                <a:sym typeface="Helvetica Neue"/>
              </a:rPr>
              <a:t>1</a:t>
            </a:r>
            <a:endParaRPr/>
          </a:p>
        </p:txBody>
      </p:sp>
      <p:sp>
        <p:nvSpPr>
          <p:cNvPr id="1007" name="Google Shape;1007;p25"/>
          <p:cNvSpPr/>
          <p:nvPr/>
        </p:nvSpPr>
        <p:spPr>
          <a:xfrm>
            <a:off x="1541884" y="4095750"/>
            <a:ext cx="777240" cy="564924"/>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SSD</a:t>
            </a:r>
            <a:endParaRPr/>
          </a:p>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#0</a:t>
            </a:r>
            <a:endParaRPr/>
          </a:p>
        </p:txBody>
      </p:sp>
      <p:sp>
        <p:nvSpPr>
          <p:cNvPr id="1008" name="Google Shape;1008;p25"/>
          <p:cNvSpPr/>
          <p:nvPr/>
        </p:nvSpPr>
        <p:spPr>
          <a:xfrm>
            <a:off x="3092392" y="1352550"/>
            <a:ext cx="257515" cy="257515"/>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R</a:t>
            </a:r>
            <a:endParaRPr/>
          </a:p>
        </p:txBody>
      </p:sp>
      <p:grpSp>
        <p:nvGrpSpPr>
          <p:cNvPr id="1009" name="Google Shape;1009;p25"/>
          <p:cNvGrpSpPr/>
          <p:nvPr/>
        </p:nvGrpSpPr>
        <p:grpSpPr>
          <a:xfrm>
            <a:off x="2719430" y="1778175"/>
            <a:ext cx="1099581" cy="1098375"/>
            <a:chOff x="2312230" y="3632533"/>
            <a:chExt cx="1099581" cy="1098375"/>
          </a:xfrm>
        </p:grpSpPr>
        <p:grpSp>
          <p:nvGrpSpPr>
            <p:cNvPr id="1010" name="Google Shape;1010;p25"/>
            <p:cNvGrpSpPr/>
            <p:nvPr/>
          </p:nvGrpSpPr>
          <p:grpSpPr>
            <a:xfrm>
              <a:off x="2312230" y="3632533"/>
              <a:ext cx="892117" cy="1098375"/>
              <a:chOff x="2570365" y="3578067"/>
              <a:chExt cx="1124567" cy="1132714"/>
            </a:xfrm>
          </p:grpSpPr>
          <p:sp>
            <p:nvSpPr>
              <p:cNvPr id="1011" name="Google Shape;1011;p25"/>
              <p:cNvSpPr/>
              <p:nvPr/>
            </p:nvSpPr>
            <p:spPr>
              <a:xfrm>
                <a:off x="2842732" y="3952296"/>
                <a:ext cx="667670" cy="758485"/>
              </a:xfrm>
              <a:prstGeom prst="flowChartMagneticDisk">
                <a:avLst/>
              </a:prstGeom>
              <a:solidFill>
                <a:srgbClr val="D8D8D8"/>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1012" name="Google Shape;1012;p25"/>
              <p:cNvSpPr/>
              <p:nvPr/>
            </p:nvSpPr>
            <p:spPr>
              <a:xfrm rot="6333246">
                <a:off x="2803317" y="3550129"/>
                <a:ext cx="674084" cy="963684"/>
              </a:xfrm>
              <a:prstGeom prst="arc">
                <a:avLst>
                  <a:gd fmla="val 17524043" name="adj1"/>
                  <a:gd fmla="val 1815815"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sp>
            <p:nvSpPr>
              <p:cNvPr id="1013" name="Google Shape;1013;p25"/>
              <p:cNvSpPr/>
              <p:nvPr/>
            </p:nvSpPr>
            <p:spPr>
              <a:xfrm rot="6354647">
                <a:off x="2794141" y="3729875"/>
                <a:ext cx="660198" cy="963682"/>
              </a:xfrm>
              <a:prstGeom prst="arc">
                <a:avLst>
                  <a:gd fmla="val 17349191" name="adj1"/>
                  <a:gd fmla="val 1521878"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grpSp>
        <p:grpSp>
          <p:nvGrpSpPr>
            <p:cNvPr id="1014" name="Google Shape;1014;p25"/>
            <p:cNvGrpSpPr/>
            <p:nvPr/>
          </p:nvGrpSpPr>
          <p:grpSpPr>
            <a:xfrm>
              <a:off x="2651667" y="4237104"/>
              <a:ext cx="760144" cy="369332"/>
              <a:chOff x="3203335" y="4386336"/>
              <a:chExt cx="760144" cy="369332"/>
            </a:xfrm>
          </p:grpSpPr>
          <p:sp>
            <p:nvSpPr>
              <p:cNvPr id="1015" name="Google Shape;1015;p25"/>
              <p:cNvSpPr/>
              <p:nvPr/>
            </p:nvSpPr>
            <p:spPr>
              <a:xfrm>
                <a:off x="3284265" y="4453022"/>
                <a:ext cx="597740" cy="235960"/>
              </a:xfrm>
              <a:prstGeom prst="roundRect">
                <a:avLst>
                  <a:gd fmla="val 16667" name="adj"/>
                </a:avLst>
              </a:prstGeom>
              <a:solidFill>
                <a:srgbClr val="52565D"/>
              </a:solidFill>
              <a:ln cap="flat" cmpd="sng" w="107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1016" name="Google Shape;1016;p25"/>
              <p:cNvSpPr txBox="1"/>
              <p:nvPr/>
            </p:nvSpPr>
            <p:spPr>
              <a:xfrm>
                <a:off x="3203335" y="4386336"/>
                <a:ext cx="7601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RAID5</a:t>
                </a:r>
                <a:endParaRPr/>
              </a:p>
            </p:txBody>
          </p:sp>
        </p:grpSp>
      </p:grpSp>
      <p:grpSp>
        <p:nvGrpSpPr>
          <p:cNvPr id="1017" name="Google Shape;1017;p25"/>
          <p:cNvGrpSpPr/>
          <p:nvPr/>
        </p:nvGrpSpPr>
        <p:grpSpPr>
          <a:xfrm>
            <a:off x="3029994" y="3090914"/>
            <a:ext cx="389850" cy="338554"/>
            <a:chOff x="1675056" y="2401604"/>
            <a:chExt cx="389850" cy="338554"/>
          </a:xfrm>
        </p:grpSpPr>
        <p:sp>
          <p:nvSpPr>
            <p:cNvPr id="1018" name="Google Shape;1018;p25"/>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1019" name="Google Shape;1019;p25"/>
            <p:cNvSpPr txBox="1"/>
            <p:nvPr/>
          </p:nvSpPr>
          <p:spPr>
            <a:xfrm>
              <a:off x="1675056" y="2401604"/>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r>
                <a:rPr baseline="-25000" lang="en-US" sz="1600">
                  <a:solidFill>
                    <a:schemeClr val="dk1"/>
                  </a:solidFill>
                  <a:latin typeface="Gill Sans"/>
                  <a:ea typeface="Gill Sans"/>
                  <a:cs typeface="Gill Sans"/>
                  <a:sym typeface="Gill Sans"/>
                </a:rPr>
                <a:t>3</a:t>
              </a:r>
              <a:endParaRPr/>
            </a:p>
          </p:txBody>
        </p:sp>
      </p:grpSp>
      <p:grpSp>
        <p:nvGrpSpPr>
          <p:cNvPr id="1020" name="Google Shape;1020;p25"/>
          <p:cNvGrpSpPr/>
          <p:nvPr/>
        </p:nvGrpSpPr>
        <p:grpSpPr>
          <a:xfrm>
            <a:off x="3029994" y="3090672"/>
            <a:ext cx="389850" cy="338554"/>
            <a:chOff x="1675056" y="2401604"/>
            <a:chExt cx="389850" cy="338554"/>
          </a:xfrm>
        </p:grpSpPr>
        <p:sp>
          <p:nvSpPr>
            <p:cNvPr id="1021" name="Google Shape;1021;p25"/>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1022" name="Google Shape;1022;p25"/>
            <p:cNvSpPr txBox="1"/>
            <p:nvPr/>
          </p:nvSpPr>
          <p:spPr>
            <a:xfrm>
              <a:off x="1675056" y="2401604"/>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r>
                <a:rPr baseline="-25000" lang="en-US" sz="1600">
                  <a:solidFill>
                    <a:schemeClr val="dk1"/>
                  </a:solidFill>
                  <a:latin typeface="Gill Sans"/>
                  <a:ea typeface="Gill Sans"/>
                  <a:cs typeface="Gill Sans"/>
                  <a:sym typeface="Gill Sans"/>
                </a:rPr>
                <a:t>1</a:t>
              </a:r>
              <a:endParaRPr/>
            </a:p>
          </p:txBody>
        </p:sp>
      </p:grpSp>
      <p:grpSp>
        <p:nvGrpSpPr>
          <p:cNvPr id="1023" name="Google Shape;1023;p25"/>
          <p:cNvGrpSpPr/>
          <p:nvPr/>
        </p:nvGrpSpPr>
        <p:grpSpPr>
          <a:xfrm>
            <a:off x="3029994" y="3091157"/>
            <a:ext cx="389850" cy="338554"/>
            <a:chOff x="1675056" y="2401604"/>
            <a:chExt cx="389850" cy="338554"/>
          </a:xfrm>
        </p:grpSpPr>
        <p:sp>
          <p:nvSpPr>
            <p:cNvPr id="1024" name="Google Shape;1024;p25"/>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1025" name="Google Shape;1025;p25"/>
            <p:cNvSpPr txBox="1"/>
            <p:nvPr/>
          </p:nvSpPr>
          <p:spPr>
            <a:xfrm>
              <a:off x="1675056" y="2401604"/>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r>
                <a:rPr baseline="-25000" lang="en-US" sz="1600">
                  <a:solidFill>
                    <a:schemeClr val="dk1"/>
                  </a:solidFill>
                  <a:latin typeface="Gill Sans"/>
                  <a:ea typeface="Gill Sans"/>
                  <a:cs typeface="Gill Sans"/>
                  <a:sym typeface="Gill Sans"/>
                </a:rPr>
                <a:t>0</a:t>
              </a:r>
              <a:endParaRPr/>
            </a:p>
          </p:txBody>
        </p:sp>
      </p:grpSp>
      <p:sp>
        <p:nvSpPr>
          <p:cNvPr id="1026" name="Google Shape;1026;p25"/>
          <p:cNvSpPr txBox="1"/>
          <p:nvPr/>
        </p:nvSpPr>
        <p:spPr>
          <a:xfrm>
            <a:off x="2758708" y="899867"/>
            <a:ext cx="80021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Gill Sans"/>
                <a:ea typeface="Gill Sans"/>
                <a:cs typeface="Gill Sans"/>
                <a:sym typeface="Gill Sans"/>
              </a:rPr>
              <a:t>Host</a:t>
            </a:r>
            <a:endParaRPr/>
          </a:p>
        </p:txBody>
      </p:sp>
      <p:grpSp>
        <p:nvGrpSpPr>
          <p:cNvPr id="1027" name="Google Shape;1027;p25"/>
          <p:cNvGrpSpPr/>
          <p:nvPr/>
        </p:nvGrpSpPr>
        <p:grpSpPr>
          <a:xfrm rot="1683083">
            <a:off x="4543809" y="4427952"/>
            <a:ext cx="822720" cy="788698"/>
            <a:chOff x="3871123" y="558504"/>
            <a:chExt cx="676028" cy="648073"/>
          </a:xfrm>
        </p:grpSpPr>
        <p:sp>
          <p:nvSpPr>
            <p:cNvPr id="1028" name="Google Shape;1028;p25"/>
            <p:cNvSpPr/>
            <p:nvPr/>
          </p:nvSpPr>
          <p:spPr>
            <a:xfrm>
              <a:off x="3871123" y="558504"/>
              <a:ext cx="664627" cy="648073"/>
            </a:xfrm>
            <a:prstGeom prst="irregularSeal2">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rgbClr val="C00000"/>
                </a:solidFill>
                <a:latin typeface="Gill Sans"/>
                <a:ea typeface="Gill Sans"/>
                <a:cs typeface="Gill Sans"/>
                <a:sym typeface="Gill Sans"/>
              </a:endParaRPr>
            </a:p>
          </p:txBody>
        </p:sp>
        <p:sp>
          <p:nvSpPr>
            <p:cNvPr id="1029" name="Google Shape;1029;p25"/>
            <p:cNvSpPr txBox="1"/>
            <p:nvPr/>
          </p:nvSpPr>
          <p:spPr>
            <a:xfrm rot="-1683083">
              <a:off x="4000116" y="716111"/>
              <a:ext cx="48122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lt1"/>
                  </a:solidFill>
                  <a:latin typeface="Gill Sans"/>
                  <a:ea typeface="Gill Sans"/>
                  <a:cs typeface="Gill Sans"/>
                  <a:sym typeface="Gill Sans"/>
                </a:rPr>
                <a:t>GC</a:t>
              </a:r>
              <a:endParaRPr/>
            </a:p>
          </p:txBody>
        </p:sp>
      </p:grpSp>
      <p:grpSp>
        <p:nvGrpSpPr>
          <p:cNvPr id="1030" name="Google Shape;1030;p25"/>
          <p:cNvGrpSpPr/>
          <p:nvPr/>
        </p:nvGrpSpPr>
        <p:grpSpPr>
          <a:xfrm>
            <a:off x="3028616" y="3090672"/>
            <a:ext cx="377026" cy="338554"/>
            <a:chOff x="1675056" y="2401604"/>
            <a:chExt cx="377026" cy="338554"/>
          </a:xfrm>
        </p:grpSpPr>
        <p:sp>
          <p:nvSpPr>
            <p:cNvPr id="1031" name="Google Shape;1031;p25"/>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1032" name="Google Shape;1032;p25"/>
            <p:cNvSpPr txBox="1"/>
            <p:nvPr/>
          </p:nvSpPr>
          <p:spPr>
            <a:xfrm>
              <a:off x="1675056" y="2401604"/>
              <a:ext cx="37702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r>
                <a:rPr baseline="-25000" lang="en-US" sz="1600">
                  <a:solidFill>
                    <a:schemeClr val="dk1"/>
                  </a:solidFill>
                  <a:latin typeface="Gill Sans"/>
                  <a:ea typeface="Gill Sans"/>
                  <a:cs typeface="Gill Sans"/>
                  <a:sym typeface="Gill Sans"/>
                </a:rPr>
                <a:t>2</a:t>
              </a:r>
              <a:endParaRPr/>
            </a:p>
          </p:txBody>
        </p:sp>
      </p:grpSp>
      <p:grpSp>
        <p:nvGrpSpPr>
          <p:cNvPr id="1033" name="Google Shape;1033;p25"/>
          <p:cNvGrpSpPr/>
          <p:nvPr/>
        </p:nvGrpSpPr>
        <p:grpSpPr>
          <a:xfrm>
            <a:off x="3518314" y="2826572"/>
            <a:ext cx="1028432" cy="953695"/>
            <a:chOff x="2483322" y="2826572"/>
            <a:chExt cx="1028432" cy="953695"/>
          </a:xfrm>
        </p:grpSpPr>
        <p:cxnSp>
          <p:nvCxnSpPr>
            <p:cNvPr id="1034" name="Google Shape;1034;p25"/>
            <p:cNvCxnSpPr/>
            <p:nvPr/>
          </p:nvCxnSpPr>
          <p:spPr>
            <a:xfrm rot="10800000">
              <a:off x="2483322" y="2826572"/>
              <a:ext cx="830216" cy="953695"/>
            </a:xfrm>
            <a:prstGeom prst="straightConnector1">
              <a:avLst/>
            </a:prstGeom>
            <a:noFill/>
            <a:ln cap="flat" cmpd="sng" w="9525">
              <a:solidFill>
                <a:srgbClr val="7F7F7F"/>
              </a:solidFill>
              <a:prstDash val="dash"/>
              <a:round/>
              <a:headEnd len="sm" w="sm" type="none"/>
              <a:tailEnd len="med" w="med" type="triangle"/>
            </a:ln>
          </p:spPr>
        </p:cxnSp>
        <p:sp>
          <p:nvSpPr>
            <p:cNvPr id="1035" name="Google Shape;1035;p25"/>
            <p:cNvSpPr txBox="1"/>
            <p:nvPr/>
          </p:nvSpPr>
          <p:spPr>
            <a:xfrm rot="2938994">
              <a:off x="2700858" y="3119967"/>
              <a:ext cx="8109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0096FF"/>
                  </a:solidFill>
                  <a:latin typeface="Gill Sans"/>
                  <a:ea typeface="Gill Sans"/>
                  <a:cs typeface="Gill Sans"/>
                  <a:sym typeface="Gill Sans"/>
                </a:rPr>
                <a:t>fast-fail</a:t>
              </a:r>
              <a:endParaRPr/>
            </a:p>
          </p:txBody>
        </p:sp>
      </p:grpSp>
      <p:grpSp>
        <p:nvGrpSpPr>
          <p:cNvPr id="1036" name="Google Shape;1036;p25"/>
          <p:cNvGrpSpPr/>
          <p:nvPr/>
        </p:nvGrpSpPr>
        <p:grpSpPr>
          <a:xfrm>
            <a:off x="1327268" y="3090672"/>
            <a:ext cx="377026" cy="338554"/>
            <a:chOff x="1675056" y="2403611"/>
            <a:chExt cx="377026" cy="338554"/>
          </a:xfrm>
        </p:grpSpPr>
        <p:sp>
          <p:nvSpPr>
            <p:cNvPr id="1037" name="Google Shape;1037;p25"/>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1038" name="Google Shape;1038;p25"/>
            <p:cNvSpPr txBox="1"/>
            <p:nvPr/>
          </p:nvSpPr>
          <p:spPr>
            <a:xfrm>
              <a:off x="1675056" y="2403611"/>
              <a:ext cx="37702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r>
                <a:rPr baseline="-25000" lang="en-US" sz="1600">
                  <a:solidFill>
                    <a:schemeClr val="dk1"/>
                  </a:solidFill>
                  <a:latin typeface="Gill Sans"/>
                  <a:ea typeface="Gill Sans"/>
                  <a:cs typeface="Gill Sans"/>
                  <a:sym typeface="Gill Sans"/>
                </a:rPr>
                <a:t>1</a:t>
              </a:r>
              <a:endParaRPr/>
            </a:p>
          </p:txBody>
        </p:sp>
      </p:grpSp>
      <p:grpSp>
        <p:nvGrpSpPr>
          <p:cNvPr id="1039" name="Google Shape;1039;p25"/>
          <p:cNvGrpSpPr/>
          <p:nvPr/>
        </p:nvGrpSpPr>
        <p:grpSpPr>
          <a:xfrm>
            <a:off x="866094" y="3090672"/>
            <a:ext cx="377026" cy="338554"/>
            <a:chOff x="1675056" y="2403611"/>
            <a:chExt cx="377026" cy="338554"/>
          </a:xfrm>
        </p:grpSpPr>
        <p:sp>
          <p:nvSpPr>
            <p:cNvPr id="1040" name="Google Shape;1040;p25"/>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1041" name="Google Shape;1041;p25"/>
            <p:cNvSpPr txBox="1"/>
            <p:nvPr/>
          </p:nvSpPr>
          <p:spPr>
            <a:xfrm>
              <a:off x="1675056" y="2403611"/>
              <a:ext cx="37702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r>
                <a:rPr baseline="-25000" lang="en-US" sz="1600">
                  <a:solidFill>
                    <a:schemeClr val="dk1"/>
                  </a:solidFill>
                  <a:latin typeface="Gill Sans"/>
                  <a:ea typeface="Gill Sans"/>
                  <a:cs typeface="Gill Sans"/>
                  <a:sym typeface="Gill Sans"/>
                </a:rPr>
                <a:t>0</a:t>
              </a:r>
              <a:endParaRPr/>
            </a:p>
          </p:txBody>
        </p:sp>
      </p:grpSp>
      <p:sp>
        <p:nvSpPr>
          <p:cNvPr id="1042" name="Google Shape;1042;p25"/>
          <p:cNvSpPr/>
          <p:nvPr/>
        </p:nvSpPr>
        <p:spPr>
          <a:xfrm>
            <a:off x="838200" y="3085769"/>
            <a:ext cx="1375260" cy="400381"/>
          </a:xfrm>
          <a:prstGeom prst="rect">
            <a:avLst/>
          </a:prstGeom>
          <a:solidFill>
            <a:srgbClr val="7F7F7F">
              <a:alpha val="10980"/>
            </a:srgbClr>
          </a:solidFill>
          <a:ln cap="flat" cmpd="sng" w="107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nvGrpSpPr>
          <p:cNvPr id="1043" name="Google Shape;1043;p25"/>
          <p:cNvGrpSpPr/>
          <p:nvPr/>
        </p:nvGrpSpPr>
        <p:grpSpPr>
          <a:xfrm>
            <a:off x="2237986" y="2918359"/>
            <a:ext cx="1100286" cy="510867"/>
            <a:chOff x="1905292" y="2918359"/>
            <a:chExt cx="1100286" cy="510867"/>
          </a:xfrm>
        </p:grpSpPr>
        <p:grpSp>
          <p:nvGrpSpPr>
            <p:cNvPr id="1044" name="Google Shape;1044;p25"/>
            <p:cNvGrpSpPr/>
            <p:nvPr/>
          </p:nvGrpSpPr>
          <p:grpSpPr>
            <a:xfrm>
              <a:off x="1905292" y="2918359"/>
              <a:ext cx="775223" cy="369332"/>
              <a:chOff x="1106838" y="3043472"/>
              <a:chExt cx="775223" cy="369332"/>
            </a:xfrm>
          </p:grpSpPr>
          <p:cxnSp>
            <p:nvCxnSpPr>
              <p:cNvPr id="1045" name="Google Shape;1045;p25"/>
              <p:cNvCxnSpPr/>
              <p:nvPr/>
            </p:nvCxnSpPr>
            <p:spPr>
              <a:xfrm>
                <a:off x="1106838" y="3412042"/>
                <a:ext cx="775223" cy="0"/>
              </a:xfrm>
              <a:prstGeom prst="straightConnector1">
                <a:avLst/>
              </a:prstGeom>
              <a:noFill/>
              <a:ln cap="flat" cmpd="sng" w="9525">
                <a:solidFill>
                  <a:schemeClr val="dk1"/>
                </a:solidFill>
                <a:prstDash val="solid"/>
                <a:round/>
                <a:headEnd len="sm" w="sm" type="none"/>
                <a:tailEnd len="med" w="med" type="triangle"/>
              </a:ln>
            </p:spPr>
          </p:cxnSp>
          <p:sp>
            <p:nvSpPr>
              <p:cNvPr id="1046" name="Google Shape;1046;p25"/>
              <p:cNvSpPr txBox="1"/>
              <p:nvPr/>
            </p:nvSpPr>
            <p:spPr>
              <a:xfrm>
                <a:off x="1137088" y="3043472"/>
                <a:ext cx="6687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xor()</a:t>
                </a:r>
                <a:endParaRPr/>
              </a:p>
            </p:txBody>
          </p:sp>
        </p:grpSp>
        <p:grpSp>
          <p:nvGrpSpPr>
            <p:cNvPr id="1047" name="Google Shape;1047;p25"/>
            <p:cNvGrpSpPr/>
            <p:nvPr/>
          </p:nvGrpSpPr>
          <p:grpSpPr>
            <a:xfrm>
              <a:off x="2697480" y="3090672"/>
              <a:ext cx="308098" cy="338554"/>
              <a:chOff x="1712849" y="2404013"/>
              <a:chExt cx="308098" cy="338554"/>
            </a:xfrm>
          </p:grpSpPr>
          <p:sp>
            <p:nvSpPr>
              <p:cNvPr id="1048" name="Google Shape;1048;p25"/>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1049" name="Google Shape;1049;p25"/>
              <p:cNvSpPr txBox="1"/>
              <p:nvPr/>
            </p:nvSpPr>
            <p:spPr>
              <a:xfrm>
                <a:off x="1712849" y="2404013"/>
                <a:ext cx="30809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endParaRPr baseline="-25000" sz="1600">
                  <a:solidFill>
                    <a:schemeClr val="dk1"/>
                  </a:solidFill>
                  <a:latin typeface="Gill Sans"/>
                  <a:ea typeface="Gill Sans"/>
                  <a:cs typeface="Gill Sans"/>
                  <a:sym typeface="Gill Sans"/>
                </a:endParaRPr>
              </a:p>
            </p:txBody>
          </p:sp>
        </p:grpSp>
      </p:grpSp>
      <p:grpSp>
        <p:nvGrpSpPr>
          <p:cNvPr id="1050" name="Google Shape;1050;p25"/>
          <p:cNvGrpSpPr/>
          <p:nvPr/>
        </p:nvGrpSpPr>
        <p:grpSpPr>
          <a:xfrm rot="1683083">
            <a:off x="3606051" y="4487446"/>
            <a:ext cx="827400" cy="788698"/>
            <a:chOff x="3871123" y="558504"/>
            <a:chExt cx="679874" cy="648073"/>
          </a:xfrm>
        </p:grpSpPr>
        <p:sp>
          <p:nvSpPr>
            <p:cNvPr id="1051" name="Google Shape;1051;p25"/>
            <p:cNvSpPr/>
            <p:nvPr/>
          </p:nvSpPr>
          <p:spPr>
            <a:xfrm>
              <a:off x="3871123" y="558504"/>
              <a:ext cx="664627" cy="648073"/>
            </a:xfrm>
            <a:prstGeom prst="irregularSeal2">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rgbClr val="C00000"/>
                </a:solidFill>
                <a:latin typeface="Gill Sans"/>
                <a:ea typeface="Gill Sans"/>
                <a:cs typeface="Gill Sans"/>
                <a:sym typeface="Gill Sans"/>
              </a:endParaRPr>
            </a:p>
          </p:txBody>
        </p:sp>
        <p:sp>
          <p:nvSpPr>
            <p:cNvPr id="1052" name="Google Shape;1052;p25"/>
            <p:cNvSpPr txBox="1"/>
            <p:nvPr/>
          </p:nvSpPr>
          <p:spPr>
            <a:xfrm rot="-1683083">
              <a:off x="4003962" y="697729"/>
              <a:ext cx="48122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lt1"/>
                  </a:solidFill>
                  <a:latin typeface="Gill Sans"/>
                  <a:ea typeface="Gill Sans"/>
                  <a:cs typeface="Gill Sans"/>
                  <a:sym typeface="Gill Sans"/>
                </a:rPr>
                <a:t>GC</a:t>
              </a:r>
              <a:endParaRPr/>
            </a:p>
          </p:txBody>
        </p:sp>
      </p:grpSp>
      <p:sp>
        <p:nvSpPr>
          <p:cNvPr id="1053" name="Google Shape;1053;p25"/>
          <p:cNvSpPr/>
          <p:nvPr/>
        </p:nvSpPr>
        <p:spPr>
          <a:xfrm>
            <a:off x="1825468" y="2611846"/>
            <a:ext cx="854721" cy="10772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6400">
                <a:solidFill>
                  <a:srgbClr val="FF0000"/>
                </a:solidFill>
                <a:latin typeface="Arial Narrow"/>
                <a:ea typeface="Arial Narrow"/>
                <a:cs typeface="Arial Narrow"/>
                <a:sym typeface="Arial Narrow"/>
              </a:rPr>
              <a:t>✘</a:t>
            </a:r>
            <a:endParaRPr/>
          </a:p>
        </p:txBody>
      </p:sp>
      <p:sp>
        <p:nvSpPr>
          <p:cNvPr id="1054" name="Google Shape;1054;p25"/>
          <p:cNvSpPr/>
          <p:nvPr/>
        </p:nvSpPr>
        <p:spPr>
          <a:xfrm>
            <a:off x="5236656" y="1176255"/>
            <a:ext cx="3754944" cy="1153019"/>
          </a:xfrm>
          <a:prstGeom prst="wedgeRoundRectCallout">
            <a:avLst>
              <a:gd fmla="val -39096" name="adj1"/>
              <a:gd fmla="val 49837" name="adj2"/>
              <a:gd fmla="val 16667" name="adj3"/>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2400">
                <a:solidFill>
                  <a:schemeClr val="lt1"/>
                </a:solidFill>
                <a:latin typeface="Gill Sans"/>
                <a:ea typeface="Gill Sans"/>
                <a:cs typeface="Gill Sans"/>
                <a:sym typeface="Gill Sans"/>
              </a:rPr>
              <a:t>Semantic Gap:</a:t>
            </a:r>
            <a:r>
              <a:rPr lang="en-US" sz="2400">
                <a:solidFill>
                  <a:schemeClr val="lt1"/>
                </a:solidFill>
                <a:latin typeface="Gill Sans"/>
                <a:ea typeface="Gill Sans"/>
                <a:cs typeface="Gill Sans"/>
                <a:sym typeface="Gill Sans"/>
              </a:rPr>
              <a:t> </a:t>
            </a:r>
            <a:r>
              <a:rPr i="1" lang="en-US" sz="2400">
                <a:solidFill>
                  <a:schemeClr val="lt1"/>
                </a:solidFill>
                <a:latin typeface="Gill Sans"/>
                <a:ea typeface="Gill Sans"/>
                <a:cs typeface="Gill Sans"/>
                <a:sym typeface="Gill Sans"/>
              </a:rPr>
              <a:t>the host doesn’t know how long </a:t>
            </a:r>
            <a:endParaRPr/>
          </a:p>
          <a:p>
            <a:pPr indent="0" lvl="0" marL="0" marR="0" rtl="0" algn="ctr">
              <a:spcBef>
                <a:spcPts val="0"/>
              </a:spcBef>
              <a:spcAft>
                <a:spcPts val="0"/>
              </a:spcAft>
              <a:buNone/>
            </a:pPr>
            <a:r>
              <a:rPr i="1" lang="en-US" sz="2400">
                <a:solidFill>
                  <a:schemeClr val="lt1"/>
                </a:solidFill>
                <a:latin typeface="Gill Sans"/>
                <a:ea typeface="Gill Sans"/>
                <a:cs typeface="Gill Sans"/>
                <a:sym typeface="Gill Sans"/>
              </a:rPr>
              <a:t>SSD “busyness” will last  </a:t>
            </a:r>
            <a:endParaRPr/>
          </a:p>
        </p:txBody>
      </p:sp>
      <p:sp>
        <p:nvSpPr>
          <p:cNvPr id="1055" name="Google Shape;1055;p25"/>
          <p:cNvSpPr/>
          <p:nvPr/>
        </p:nvSpPr>
        <p:spPr>
          <a:xfrm>
            <a:off x="6781800" y="2384546"/>
            <a:ext cx="830216" cy="953695"/>
          </a:xfrm>
          <a:prstGeom prst="downArrow">
            <a:avLst>
              <a:gd fmla="val 50000" name="adj1"/>
              <a:gd fmla="val 50000" name="adj2"/>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1056" name="Google Shape;1056;p25"/>
          <p:cNvSpPr/>
          <p:nvPr/>
        </p:nvSpPr>
        <p:spPr>
          <a:xfrm>
            <a:off x="5236656" y="3386055"/>
            <a:ext cx="3754944" cy="1053310"/>
          </a:xfrm>
          <a:prstGeom prst="wedgeRoundRectCallout">
            <a:avLst>
              <a:gd fmla="val -39096" name="adj1"/>
              <a:gd fmla="val 49837" name="adj2"/>
              <a:gd fmla="val 16667" name="adj3"/>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800">
                <a:solidFill>
                  <a:schemeClr val="lt1"/>
                </a:solidFill>
                <a:latin typeface="Gill Sans"/>
                <a:ea typeface="Gill Sans"/>
                <a:cs typeface="Gill Sans"/>
                <a:sym typeface="Gill Sans"/>
              </a:rPr>
              <a:t>End up waiting for </a:t>
            </a:r>
            <a:endParaRPr/>
          </a:p>
          <a:p>
            <a:pPr indent="0" lvl="0" marL="0" marR="0" rtl="0" algn="ctr">
              <a:spcBef>
                <a:spcPts val="0"/>
              </a:spcBef>
              <a:spcAft>
                <a:spcPts val="0"/>
              </a:spcAft>
              <a:buNone/>
            </a:pPr>
            <a:r>
              <a:rPr i="1" lang="en-US" sz="2800">
                <a:solidFill>
                  <a:schemeClr val="lt1"/>
                </a:solidFill>
                <a:latin typeface="Gill Sans"/>
                <a:ea typeface="Gill Sans"/>
                <a:cs typeface="Gill Sans"/>
                <a:sym typeface="Gill Sans"/>
              </a:rPr>
              <a:t>the busiest SSD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500"/>
                                  </p:stCondLst>
                                  <p:childTnLst>
                                    <p:set>
                                      <p:cBhvr>
                                        <p:cTn dur="1" fill="hold">
                                          <p:stCondLst>
                                            <p:cond delay="0"/>
                                          </p:stCondLst>
                                        </p:cTn>
                                        <p:tgtEl>
                                          <p:spTgt spid="10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0"/>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500"/>
                                  </p:stCondLst>
                                  <p:childTnLst>
                                    <p:set>
                                      <p:cBhvr>
                                        <p:cTn dur="1" fill="hold">
                                          <p:stCondLst>
                                            <p:cond delay="0"/>
                                          </p:stCondLst>
                                        </p:cTn>
                                        <p:tgtEl>
                                          <p:spTgt spid="1033"/>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0"/>
                                  </p:stCondLst>
                                  <p:childTnLst>
                                    <p:set>
                                      <p:cBhvr>
                                        <p:cTn dur="1" fill="hold">
                                          <p:stCondLst>
                                            <p:cond delay="0"/>
                                          </p:stCondLst>
                                        </p:cTn>
                                        <p:tgtEl>
                                          <p:spTgt spid="1030"/>
                                        </p:tgtEl>
                                        <p:attrNameLst>
                                          <p:attrName>style.visibility</p:attrName>
                                        </p:attrNameLst>
                                      </p:cBhvr>
                                      <p:to>
                                        <p:strVal val="visible"/>
                                      </p:to>
                                    </p:set>
                                  </p:childTnLst>
                                </p:cTn>
                              </p:par>
                            </p:childTnLst>
                          </p:cTn>
                        </p:par>
                        <p:par>
                          <p:cTn fill="hold">
                            <p:stCondLst>
                              <p:cond delay="4"/>
                            </p:stCondLst>
                            <p:childTnLst>
                              <p:par>
                                <p:cTn fill="hold" nodeType="afterEffect" presetClass="entr" presetID="1" presetSubtype="0">
                                  <p:stCondLst>
                                    <p:cond delay="1000"/>
                                  </p:stCondLst>
                                  <p:childTnLst>
                                    <p:set>
                                      <p:cBhvr>
                                        <p:cTn dur="1" fill="hold">
                                          <p:stCondLst>
                                            <p:cond delay="0"/>
                                          </p:stCondLst>
                                        </p:cTn>
                                        <p:tgtEl>
                                          <p:spTgt spid="1039"/>
                                        </p:tgtEl>
                                        <p:attrNameLst>
                                          <p:attrName>style.visibility</p:attrName>
                                        </p:attrNameLst>
                                      </p:cBhvr>
                                      <p:to>
                                        <p:strVal val="visible"/>
                                      </p:to>
                                    </p:set>
                                  </p:childTnLst>
                                </p:cTn>
                              </p:par>
                            </p:childTnLst>
                          </p:cTn>
                        </p:par>
                        <p:par>
                          <p:cTn fill="hold">
                            <p:stCondLst>
                              <p:cond delay="5"/>
                            </p:stCondLst>
                            <p:childTnLst>
                              <p:par>
                                <p:cTn fill="hold" nodeType="afterEffect" presetClass="exit" presetID="1" presetSubtype="0">
                                  <p:stCondLst>
                                    <p:cond delay="0"/>
                                  </p:stCondLst>
                                  <p:childTnLst>
                                    <p:set>
                                      <p:cBhvr>
                                        <p:cTn dur="1" fill="hold">
                                          <p:stCondLst>
                                            <p:cond delay="1"/>
                                          </p:stCondLst>
                                        </p:cTn>
                                        <p:tgtEl>
                                          <p:spTgt spid="1023"/>
                                        </p:tgtEl>
                                        <p:attrNameLst>
                                          <p:attrName>style.visibility</p:attrName>
                                        </p:attrNameLst>
                                      </p:cBhvr>
                                      <p:to>
                                        <p:strVal val="hidden"/>
                                      </p:to>
                                    </p:set>
                                  </p:childTnLst>
                                </p:cTn>
                              </p:par>
                            </p:childTnLst>
                          </p:cTn>
                        </p:par>
                        <p:par>
                          <p:cTn fill="hold">
                            <p:stCondLst>
                              <p:cond delay="6"/>
                            </p:stCondLst>
                            <p:childTnLst>
                              <p:par>
                                <p:cTn fill="hold" nodeType="afterEffect" presetClass="exit" presetID="1" presetSubtype="0">
                                  <p:stCondLst>
                                    <p:cond delay="0"/>
                                  </p:stCondLst>
                                  <p:childTnLst>
                                    <p:set>
                                      <p:cBhvr>
                                        <p:cTn dur="1" fill="hold">
                                          <p:stCondLst>
                                            <p:cond delay="1"/>
                                          </p:stCondLst>
                                        </p:cTn>
                                        <p:tgtEl>
                                          <p:spTgt spid="102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036"/>
                                        </p:tgtEl>
                                        <p:attrNameLst>
                                          <p:attrName>style.visibility</p:attrName>
                                        </p:attrNameLst>
                                      </p:cBhvr>
                                      <p:to>
                                        <p:strVal val="visible"/>
                                      </p:to>
                                    </p:set>
                                  </p:childTnLst>
                                </p:cTn>
                              </p:par>
                            </p:childTnLst>
                          </p:cTn>
                        </p:par>
                        <p:par>
                          <p:cTn fill="hold">
                            <p:stCondLst>
                              <p:cond delay="7"/>
                            </p:stCondLst>
                            <p:childTnLst>
                              <p:par>
                                <p:cTn fill="hold" nodeType="after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500"/>
                                        <p:tgtEl>
                                          <p:spTgt spid="1042"/>
                                        </p:tgtEl>
                                      </p:cBhvr>
                                    </p:animEffect>
                                  </p:childTnLst>
                                </p:cTn>
                              </p:par>
                            </p:childTnLst>
                          </p:cTn>
                        </p:par>
                        <p:par>
                          <p:cTn fill="hold">
                            <p:stCondLst>
                              <p:cond delay="507"/>
                            </p:stCondLst>
                            <p:childTnLst>
                              <p:par>
                                <p:cTn fill="hold" nodeType="after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500"/>
                                        <p:tgtEl>
                                          <p:spTgt spid="1043"/>
                                        </p:tgtEl>
                                      </p:cBhvr>
                                    </p:animEffect>
                                  </p:childTnLst>
                                </p:cTn>
                              </p:par>
                            </p:childTnLst>
                          </p:cTn>
                        </p:par>
                        <p:par>
                          <p:cTn fill="hold">
                            <p:stCondLst>
                              <p:cond delay="1007"/>
                            </p:stCondLst>
                            <p:childTnLst>
                              <p:par>
                                <p:cTn fill="hold" nodeType="afterEffect" presetClass="entr" presetID="1" presetSubtype="0">
                                  <p:stCondLst>
                                    <p:cond delay="0"/>
                                  </p:stCondLst>
                                  <p:childTnLst>
                                    <p:set>
                                      <p:cBhvr>
                                        <p:cTn dur="1" fill="hold">
                                          <p:stCondLst>
                                            <p:cond delay="0"/>
                                          </p:stCondLst>
                                        </p:cTn>
                                        <p:tgtEl>
                                          <p:spTgt spid="10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26"/>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Busy Remaining Time (BRT) Exposure</a:t>
            </a:r>
            <a:endParaRPr/>
          </a:p>
        </p:txBody>
      </p:sp>
      <p:sp>
        <p:nvSpPr>
          <p:cNvPr id="1063" name="Google Shape;1063;p26"/>
          <p:cNvSpPr txBox="1"/>
          <p:nvPr>
            <p:ph idx="4294967295" type="body"/>
          </p:nvPr>
        </p:nvSpPr>
        <p:spPr>
          <a:xfrm>
            <a:off x="838200" y="736716"/>
            <a:ext cx="7924800" cy="4651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500"/>
              <a:buNone/>
            </a:pPr>
            <a:r>
              <a:rPr b="1" i="1" lang="en-US" sz="2000">
                <a:solidFill>
                  <a:srgbClr val="0096FF"/>
                </a:solidFill>
                <a:latin typeface="Gill Sans"/>
                <a:ea typeface="Gill Sans"/>
                <a:cs typeface="Gill Sans"/>
                <a:sym typeface="Gill Sans"/>
              </a:rPr>
              <a:t>“Fail-if-Slow”: </a:t>
            </a:r>
            <a:r>
              <a:rPr lang="en-US" sz="2000"/>
              <a:t>the SSD should </a:t>
            </a:r>
            <a:r>
              <a:rPr i="1" lang="en-US" sz="2000"/>
              <a:t>fast-fail</a:t>
            </a:r>
            <a:r>
              <a:rPr lang="en-US" sz="2000"/>
              <a:t> an I/O if it contends with GC </a:t>
            </a:r>
            <a:endParaRPr/>
          </a:p>
        </p:txBody>
      </p:sp>
      <p:sp>
        <p:nvSpPr>
          <p:cNvPr id="1064" name="Google Shape;1064;p26"/>
          <p:cNvSpPr/>
          <p:nvPr/>
        </p:nvSpPr>
        <p:spPr>
          <a:xfrm>
            <a:off x="574772" y="666750"/>
            <a:ext cx="20703" cy="73694"/>
          </a:xfrm>
          <a:custGeom>
            <a:rect b="b" l="l" r="r" t="t"/>
            <a:pathLst>
              <a:path extrusionOk="0" h="71335" w="20040">
                <a:moveTo>
                  <a:pt x="10020" y="0"/>
                </a:moveTo>
                <a:cubicBezTo>
                  <a:pt x="15554" y="0"/>
                  <a:pt x="20040" y="4486"/>
                  <a:pt x="20040" y="10020"/>
                </a:cubicBezTo>
                <a:cubicBezTo>
                  <a:pt x="20040" y="27119"/>
                  <a:pt x="20040" y="44217"/>
                  <a:pt x="20040" y="61315"/>
                </a:cubicBezTo>
                <a:cubicBezTo>
                  <a:pt x="19226" y="66620"/>
                  <a:pt x="16167" y="70802"/>
                  <a:pt x="10020" y="71335"/>
                </a:cubicBezTo>
                <a:cubicBezTo>
                  <a:pt x="7169" y="70996"/>
                  <a:pt x="1670" y="71535"/>
                  <a:pt x="0" y="61315"/>
                </a:cubicBezTo>
                <a:lnTo>
                  <a:pt x="0" y="10020"/>
                </a:lnTo>
                <a:cubicBezTo>
                  <a:pt x="0" y="4486"/>
                  <a:pt x="4486" y="0"/>
                  <a:pt x="10020"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65" name="Google Shape;1065;p26"/>
          <p:cNvSpPr/>
          <p:nvPr/>
        </p:nvSpPr>
        <p:spPr>
          <a:xfrm>
            <a:off x="457738" y="701068"/>
            <a:ext cx="48575" cy="66172"/>
          </a:xfrm>
          <a:custGeom>
            <a:rect b="b" l="l" r="r" t="t"/>
            <a:pathLst>
              <a:path extrusionOk="0" h="64053" w="47021">
                <a:moveTo>
                  <a:pt x="11085" y="32"/>
                </a:moveTo>
                <a:cubicBezTo>
                  <a:pt x="13536" y="241"/>
                  <a:pt x="16324" y="1543"/>
                  <a:pt x="19135" y="5030"/>
                </a:cubicBezTo>
                <a:lnTo>
                  <a:pt x="45532" y="48493"/>
                </a:lnTo>
                <a:cubicBezTo>
                  <a:pt x="48468" y="53327"/>
                  <a:pt x="46929" y="59627"/>
                  <a:pt x="42094" y="62564"/>
                </a:cubicBezTo>
                <a:cubicBezTo>
                  <a:pt x="37260" y="65500"/>
                  <a:pt x="30960" y="63961"/>
                  <a:pt x="28023" y="59126"/>
                </a:cubicBezTo>
                <a:lnTo>
                  <a:pt x="1626" y="15664"/>
                </a:lnTo>
                <a:cubicBezTo>
                  <a:pt x="-2481" y="9162"/>
                  <a:pt x="2146" y="3365"/>
                  <a:pt x="5064" y="1593"/>
                </a:cubicBezTo>
                <a:cubicBezTo>
                  <a:pt x="6523" y="707"/>
                  <a:pt x="8635" y="-177"/>
                  <a:pt x="11085" y="3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66" name="Google Shape;1066;p26"/>
          <p:cNvSpPr/>
          <p:nvPr/>
        </p:nvSpPr>
        <p:spPr>
          <a:xfrm>
            <a:off x="662521" y="701065"/>
            <a:ext cx="48588" cy="66111"/>
          </a:xfrm>
          <a:custGeom>
            <a:rect b="b" l="l" r="r" t="t"/>
            <a:pathLst>
              <a:path extrusionOk="0" h="63995" w="47033">
                <a:moveTo>
                  <a:pt x="34168" y="299"/>
                </a:moveTo>
                <a:cubicBezTo>
                  <a:pt x="36753" y="-332"/>
                  <a:pt x="39578" y="22"/>
                  <a:pt x="42032" y="1513"/>
                </a:cubicBezTo>
                <a:cubicBezTo>
                  <a:pt x="46939" y="4493"/>
                  <a:pt x="48502" y="10887"/>
                  <a:pt x="45521" y="15795"/>
                </a:cubicBezTo>
                <a:lnTo>
                  <a:pt x="19284" y="58994"/>
                </a:lnTo>
                <a:cubicBezTo>
                  <a:pt x="16304" y="63902"/>
                  <a:pt x="9909" y="65464"/>
                  <a:pt x="5002" y="62483"/>
                </a:cubicBezTo>
                <a:cubicBezTo>
                  <a:pt x="94" y="59503"/>
                  <a:pt x="-1468" y="53108"/>
                  <a:pt x="1513" y="48201"/>
                </a:cubicBezTo>
                <a:lnTo>
                  <a:pt x="27750" y="5001"/>
                </a:lnTo>
                <a:cubicBezTo>
                  <a:pt x="29240" y="2548"/>
                  <a:pt x="31584" y="930"/>
                  <a:pt x="34168" y="299"/>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67" name="Google Shape;1067;p26"/>
          <p:cNvSpPr/>
          <p:nvPr/>
        </p:nvSpPr>
        <p:spPr>
          <a:xfrm>
            <a:off x="470028" y="781364"/>
            <a:ext cx="227878" cy="241034"/>
          </a:xfrm>
          <a:custGeom>
            <a:rect b="b" l="l" r="r" t="t"/>
            <a:pathLst>
              <a:path extrusionOk="0" h="233319" w="220584">
                <a:moveTo>
                  <a:pt x="148196" y="100727"/>
                </a:moveTo>
                <a:cubicBezTo>
                  <a:pt x="146528" y="99132"/>
                  <a:pt x="142979" y="99227"/>
                  <a:pt x="139456" y="102643"/>
                </a:cubicBezTo>
                <a:cubicBezTo>
                  <a:pt x="130654" y="109347"/>
                  <a:pt x="121031" y="112275"/>
                  <a:pt x="111846" y="112165"/>
                </a:cubicBezTo>
                <a:cubicBezTo>
                  <a:pt x="105846" y="112808"/>
                  <a:pt x="93976" y="110134"/>
                  <a:pt x="83905" y="102910"/>
                </a:cubicBezTo>
                <a:cubicBezTo>
                  <a:pt x="71294" y="95750"/>
                  <a:pt x="71132" y="105075"/>
                  <a:pt x="78955" y="110817"/>
                </a:cubicBezTo>
                <a:cubicBezTo>
                  <a:pt x="97987" y="129977"/>
                  <a:pt x="107848" y="156107"/>
                  <a:pt x="106989" y="185136"/>
                </a:cubicBezTo>
                <a:cubicBezTo>
                  <a:pt x="107344" y="193481"/>
                  <a:pt x="113769" y="191379"/>
                  <a:pt x="113999" y="186579"/>
                </a:cubicBezTo>
                <a:cubicBezTo>
                  <a:pt x="117445" y="161891"/>
                  <a:pt x="124658" y="130909"/>
                  <a:pt x="145642" y="108951"/>
                </a:cubicBezTo>
                <a:cubicBezTo>
                  <a:pt x="149649" y="105607"/>
                  <a:pt x="149863" y="102322"/>
                  <a:pt x="148196" y="100727"/>
                </a:cubicBezTo>
                <a:close/>
                <a:moveTo>
                  <a:pt x="113768" y="0"/>
                </a:moveTo>
                <a:cubicBezTo>
                  <a:pt x="214371" y="182"/>
                  <a:pt x="249363" y="112029"/>
                  <a:pt x="195210" y="176513"/>
                </a:cubicBezTo>
                <a:cubicBezTo>
                  <a:pt x="182059" y="195448"/>
                  <a:pt x="172353" y="207985"/>
                  <a:pt x="164616" y="233319"/>
                </a:cubicBezTo>
                <a:lnTo>
                  <a:pt x="56912" y="233319"/>
                </a:lnTo>
                <a:cubicBezTo>
                  <a:pt x="52968" y="210928"/>
                  <a:pt x="40165" y="192967"/>
                  <a:pt x="21456" y="167623"/>
                </a:cubicBezTo>
                <a:cubicBezTo>
                  <a:pt x="-27843" y="108939"/>
                  <a:pt x="9832" y="344"/>
                  <a:pt x="113768"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68" name="Google Shape;1068;p26"/>
          <p:cNvSpPr/>
          <p:nvPr/>
        </p:nvSpPr>
        <p:spPr>
          <a:xfrm>
            <a:off x="721202" y="789943"/>
            <a:ext cx="65439" cy="47488"/>
          </a:xfrm>
          <a:custGeom>
            <a:rect b="b" l="l" r="r" t="t"/>
            <a:pathLst>
              <a:path extrusionOk="0" h="45968" w="63344">
                <a:moveTo>
                  <a:pt x="56475" y="240"/>
                </a:moveTo>
                <a:cubicBezTo>
                  <a:pt x="58696" y="764"/>
                  <a:pt x="60717" y="2135"/>
                  <a:pt x="62011" y="4229"/>
                </a:cubicBezTo>
                <a:cubicBezTo>
                  <a:pt x="64600" y="8417"/>
                  <a:pt x="63304" y="13911"/>
                  <a:pt x="59116" y="16500"/>
                </a:cubicBezTo>
                <a:lnTo>
                  <a:pt x="13606" y="44635"/>
                </a:lnTo>
                <a:cubicBezTo>
                  <a:pt x="9418" y="47224"/>
                  <a:pt x="3924" y="45928"/>
                  <a:pt x="1334" y="41740"/>
                </a:cubicBezTo>
                <a:cubicBezTo>
                  <a:pt x="-1255" y="37552"/>
                  <a:pt x="42" y="32058"/>
                  <a:pt x="4230" y="29468"/>
                </a:cubicBezTo>
                <a:lnTo>
                  <a:pt x="49740" y="1334"/>
                </a:lnTo>
                <a:cubicBezTo>
                  <a:pt x="51834" y="39"/>
                  <a:pt x="54254" y="-284"/>
                  <a:pt x="56475" y="24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69" name="Google Shape;1069;p26"/>
          <p:cNvSpPr/>
          <p:nvPr/>
        </p:nvSpPr>
        <p:spPr>
          <a:xfrm>
            <a:off x="381000" y="792969"/>
            <a:ext cx="65343" cy="47190"/>
          </a:xfrm>
          <a:custGeom>
            <a:rect b="b" l="l" r="r" t="t"/>
            <a:pathLst>
              <a:path extrusionOk="0" h="45680" w="63252">
                <a:moveTo>
                  <a:pt x="6636" y="232"/>
                </a:moveTo>
                <a:cubicBezTo>
                  <a:pt x="8781" y="-274"/>
                  <a:pt x="11119" y="38"/>
                  <a:pt x="13142" y="1288"/>
                </a:cubicBezTo>
                <a:lnTo>
                  <a:pt x="59168" y="29742"/>
                </a:lnTo>
                <a:cubicBezTo>
                  <a:pt x="63214" y="32243"/>
                  <a:pt x="64466" y="37550"/>
                  <a:pt x="61965" y="41596"/>
                </a:cubicBezTo>
                <a:cubicBezTo>
                  <a:pt x="59463" y="45641"/>
                  <a:pt x="54156" y="46894"/>
                  <a:pt x="50111" y="44392"/>
                </a:cubicBezTo>
                <a:lnTo>
                  <a:pt x="4085" y="15939"/>
                </a:lnTo>
                <a:cubicBezTo>
                  <a:pt x="39" y="13438"/>
                  <a:pt x="-1213" y="8131"/>
                  <a:pt x="1288" y="4085"/>
                </a:cubicBezTo>
                <a:cubicBezTo>
                  <a:pt x="2539" y="2062"/>
                  <a:pt x="4491" y="738"/>
                  <a:pt x="6636" y="23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70" name="Google Shape;1070;p26"/>
          <p:cNvSpPr/>
          <p:nvPr/>
        </p:nvSpPr>
        <p:spPr>
          <a:xfrm>
            <a:off x="731966" y="897213"/>
            <a:ext cx="73416" cy="21066"/>
          </a:xfrm>
          <a:custGeom>
            <a:rect b="b" l="l" r="r" t="t"/>
            <a:pathLst>
              <a:path extrusionOk="0" h="20391" w="71066">
                <a:moveTo>
                  <a:pt x="9927" y="0"/>
                </a:moveTo>
                <a:lnTo>
                  <a:pt x="60870" y="0"/>
                </a:lnTo>
                <a:cubicBezTo>
                  <a:pt x="66501" y="0"/>
                  <a:pt x="71066" y="4565"/>
                  <a:pt x="71066" y="10196"/>
                </a:cubicBezTo>
                <a:cubicBezTo>
                  <a:pt x="71066" y="15827"/>
                  <a:pt x="66501" y="20391"/>
                  <a:pt x="60870" y="20391"/>
                </a:cubicBezTo>
                <a:lnTo>
                  <a:pt x="9927" y="20391"/>
                </a:lnTo>
                <a:cubicBezTo>
                  <a:pt x="5703" y="20391"/>
                  <a:pt x="2080" y="17824"/>
                  <a:pt x="532" y="14164"/>
                </a:cubicBezTo>
                <a:cubicBezTo>
                  <a:pt x="-29" y="10676"/>
                  <a:pt x="-310" y="9434"/>
                  <a:pt x="532" y="6227"/>
                </a:cubicBezTo>
                <a:cubicBezTo>
                  <a:pt x="2080" y="2568"/>
                  <a:pt x="5703" y="0"/>
                  <a:pt x="9927"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71" name="Google Shape;1071;p26"/>
          <p:cNvSpPr/>
          <p:nvPr/>
        </p:nvSpPr>
        <p:spPr>
          <a:xfrm>
            <a:off x="719454" y="985112"/>
            <a:ext cx="66871" cy="44152"/>
          </a:xfrm>
          <a:custGeom>
            <a:rect b="b" l="l" r="r" t="t"/>
            <a:pathLst>
              <a:path extrusionOk="0" h="42739" w="64730">
                <a:moveTo>
                  <a:pt x="4775" y="752"/>
                </a:moveTo>
                <a:cubicBezTo>
                  <a:pt x="6845" y="-110"/>
                  <a:pt x="9593" y="-395"/>
                  <a:pt x="12566" y="789"/>
                </a:cubicBezTo>
                <a:lnTo>
                  <a:pt x="60305" y="26805"/>
                </a:lnTo>
                <a:cubicBezTo>
                  <a:pt x="64419" y="29047"/>
                  <a:pt x="65936" y="34199"/>
                  <a:pt x="63694" y="38314"/>
                </a:cubicBezTo>
                <a:cubicBezTo>
                  <a:pt x="61452" y="42428"/>
                  <a:pt x="56300" y="43945"/>
                  <a:pt x="52185" y="41703"/>
                </a:cubicBezTo>
                <a:lnTo>
                  <a:pt x="4446" y="15687"/>
                </a:lnTo>
                <a:cubicBezTo>
                  <a:pt x="135" y="13362"/>
                  <a:pt x="-1139" y="6942"/>
                  <a:pt x="1057" y="4178"/>
                </a:cubicBezTo>
                <a:cubicBezTo>
                  <a:pt x="1315" y="3054"/>
                  <a:pt x="2705" y="1615"/>
                  <a:pt x="4775" y="75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72" name="Google Shape;1072;p26"/>
          <p:cNvSpPr/>
          <p:nvPr/>
        </p:nvSpPr>
        <p:spPr>
          <a:xfrm>
            <a:off x="383607" y="986395"/>
            <a:ext cx="67223" cy="46002"/>
          </a:xfrm>
          <a:custGeom>
            <a:rect b="b" l="l" r="r" t="t"/>
            <a:pathLst>
              <a:path extrusionOk="0" h="44530" w="65071">
                <a:moveTo>
                  <a:pt x="57922" y="409"/>
                </a:moveTo>
                <a:cubicBezTo>
                  <a:pt x="60367" y="1129"/>
                  <a:pt x="62538" y="2782"/>
                  <a:pt x="63855" y="5198"/>
                </a:cubicBezTo>
                <a:cubicBezTo>
                  <a:pt x="66488" y="10029"/>
                  <a:pt x="64705" y="16080"/>
                  <a:pt x="59874" y="18713"/>
                </a:cubicBezTo>
                <a:lnTo>
                  <a:pt x="14732" y="43314"/>
                </a:lnTo>
                <a:cubicBezTo>
                  <a:pt x="9901" y="45947"/>
                  <a:pt x="3850" y="44164"/>
                  <a:pt x="1217" y="39333"/>
                </a:cubicBezTo>
                <a:cubicBezTo>
                  <a:pt x="-1416" y="34502"/>
                  <a:pt x="366" y="28451"/>
                  <a:pt x="5198" y="25818"/>
                </a:cubicBezTo>
                <a:lnTo>
                  <a:pt x="50340" y="1217"/>
                </a:lnTo>
                <a:cubicBezTo>
                  <a:pt x="52756" y="-99"/>
                  <a:pt x="55476" y="-312"/>
                  <a:pt x="57922" y="409"/>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73" name="Google Shape;1073;p26"/>
          <p:cNvSpPr/>
          <p:nvPr/>
        </p:nvSpPr>
        <p:spPr>
          <a:xfrm>
            <a:off x="521658" y="1038037"/>
            <a:ext cx="127978" cy="21489"/>
          </a:xfrm>
          <a:custGeom>
            <a:rect b="b" l="l" r="r" t="t"/>
            <a:pathLst>
              <a:path extrusionOk="0" h="20801" w="123882">
                <a:moveTo>
                  <a:pt x="10401" y="0"/>
                </a:moveTo>
                <a:lnTo>
                  <a:pt x="113482" y="0"/>
                </a:lnTo>
                <a:cubicBezTo>
                  <a:pt x="119226" y="0"/>
                  <a:pt x="123882" y="4656"/>
                  <a:pt x="123882" y="10400"/>
                </a:cubicBezTo>
                <a:cubicBezTo>
                  <a:pt x="123882" y="16144"/>
                  <a:pt x="119226" y="20801"/>
                  <a:pt x="113482" y="20801"/>
                </a:cubicBezTo>
                <a:lnTo>
                  <a:pt x="10401" y="20801"/>
                </a:lnTo>
                <a:cubicBezTo>
                  <a:pt x="4657" y="20801"/>
                  <a:pt x="0" y="16144"/>
                  <a:pt x="0" y="10400"/>
                </a:cubicBezTo>
                <a:cubicBezTo>
                  <a:pt x="0" y="4656"/>
                  <a:pt x="4657" y="0"/>
                  <a:pt x="10401"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74" name="Google Shape;1074;p26"/>
          <p:cNvSpPr/>
          <p:nvPr/>
        </p:nvSpPr>
        <p:spPr>
          <a:xfrm>
            <a:off x="529375" y="1076625"/>
            <a:ext cx="111265" cy="31279"/>
          </a:xfrm>
          <a:custGeom>
            <a:rect b="b" l="l" r="r" t="t"/>
            <a:pathLst>
              <a:path extrusionOk="0" h="30278" w="107704">
                <a:moveTo>
                  <a:pt x="10401" y="0"/>
                </a:moveTo>
                <a:lnTo>
                  <a:pt x="97303" y="0"/>
                </a:lnTo>
                <a:cubicBezTo>
                  <a:pt x="103047" y="0"/>
                  <a:pt x="107704" y="4657"/>
                  <a:pt x="107704" y="10401"/>
                </a:cubicBezTo>
                <a:cubicBezTo>
                  <a:pt x="107704" y="14709"/>
                  <a:pt x="105084" y="18405"/>
                  <a:pt x="101351" y="19984"/>
                </a:cubicBezTo>
                <a:lnTo>
                  <a:pt x="99383" y="20381"/>
                </a:lnTo>
                <a:lnTo>
                  <a:pt x="99383" y="22650"/>
                </a:lnTo>
                <a:cubicBezTo>
                  <a:pt x="99383" y="26863"/>
                  <a:pt x="95968" y="30278"/>
                  <a:pt x="91756" y="30278"/>
                </a:cubicBezTo>
                <a:lnTo>
                  <a:pt x="16410" y="30278"/>
                </a:lnTo>
                <a:cubicBezTo>
                  <a:pt x="12198" y="30278"/>
                  <a:pt x="8783" y="26863"/>
                  <a:pt x="8783" y="22650"/>
                </a:cubicBezTo>
                <a:lnTo>
                  <a:pt x="8783" y="20475"/>
                </a:lnTo>
                <a:lnTo>
                  <a:pt x="6352" y="19984"/>
                </a:lnTo>
                <a:cubicBezTo>
                  <a:pt x="2619" y="18405"/>
                  <a:pt x="0" y="14709"/>
                  <a:pt x="0" y="10401"/>
                </a:cubicBezTo>
                <a:cubicBezTo>
                  <a:pt x="0" y="4657"/>
                  <a:pt x="4657" y="0"/>
                  <a:pt x="10401"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grpSp>
        <p:nvGrpSpPr>
          <p:cNvPr id="1075" name="Google Shape;1075;p26"/>
          <p:cNvGrpSpPr/>
          <p:nvPr/>
        </p:nvGrpSpPr>
        <p:grpSpPr>
          <a:xfrm>
            <a:off x="4854844" y="3153368"/>
            <a:ext cx="1698333" cy="465138"/>
            <a:chOff x="5091968" y="2788543"/>
            <a:chExt cx="1385032" cy="465138"/>
          </a:xfrm>
        </p:grpSpPr>
        <p:sp>
          <p:nvSpPr>
            <p:cNvPr id="1076" name="Google Shape;1076;p26"/>
            <p:cNvSpPr/>
            <p:nvPr/>
          </p:nvSpPr>
          <p:spPr>
            <a:xfrm>
              <a:off x="5091968" y="2788543"/>
              <a:ext cx="1385032" cy="465138"/>
            </a:xfrm>
            <a:prstGeom prst="wedgeRectCallout">
              <a:avLst>
                <a:gd fmla="val -75019" name="adj1"/>
                <a:gd fmla="val -2786" name="adj2"/>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1077" name="Google Shape;1077;p26"/>
            <p:cNvSpPr txBox="1"/>
            <p:nvPr/>
          </p:nvSpPr>
          <p:spPr>
            <a:xfrm>
              <a:off x="5091968" y="2838045"/>
              <a:ext cx="138503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000">
                  <a:solidFill>
                    <a:schemeClr val="dk1"/>
                  </a:solidFill>
                  <a:latin typeface="Gill Sans"/>
                  <a:ea typeface="Gill Sans"/>
                  <a:cs typeface="Gill Sans"/>
                  <a:sym typeface="Gill Sans"/>
                </a:rPr>
                <a:t>“BRT: 10ms”</a:t>
              </a:r>
              <a:endParaRPr/>
            </a:p>
          </p:txBody>
        </p:sp>
      </p:grpSp>
      <p:grpSp>
        <p:nvGrpSpPr>
          <p:cNvPr id="1078" name="Google Shape;1078;p26"/>
          <p:cNvGrpSpPr/>
          <p:nvPr/>
        </p:nvGrpSpPr>
        <p:grpSpPr>
          <a:xfrm>
            <a:off x="1917683" y="2133506"/>
            <a:ext cx="2899911" cy="2876644"/>
            <a:chOff x="1917683" y="2133506"/>
            <a:chExt cx="2899911" cy="2876644"/>
          </a:xfrm>
        </p:grpSpPr>
        <p:grpSp>
          <p:nvGrpSpPr>
            <p:cNvPr id="1079" name="Google Shape;1079;p26"/>
            <p:cNvGrpSpPr/>
            <p:nvPr/>
          </p:nvGrpSpPr>
          <p:grpSpPr>
            <a:xfrm>
              <a:off x="3724602" y="3086866"/>
              <a:ext cx="1092992" cy="780284"/>
              <a:chOff x="7772012" y="3163066"/>
              <a:chExt cx="1092992" cy="780284"/>
            </a:xfrm>
          </p:grpSpPr>
          <p:cxnSp>
            <p:nvCxnSpPr>
              <p:cNvPr id="1080" name="Google Shape;1080;p26"/>
              <p:cNvCxnSpPr/>
              <p:nvPr/>
            </p:nvCxnSpPr>
            <p:spPr>
              <a:xfrm rot="10800000">
                <a:off x="7772400" y="3163066"/>
                <a:ext cx="0" cy="780284"/>
              </a:xfrm>
              <a:prstGeom prst="straightConnector1">
                <a:avLst/>
              </a:prstGeom>
              <a:noFill/>
              <a:ln cap="flat" cmpd="sng" w="38100">
                <a:solidFill>
                  <a:srgbClr val="0096FF"/>
                </a:solidFill>
                <a:prstDash val="solid"/>
                <a:round/>
                <a:headEnd len="sm" w="sm" type="none"/>
                <a:tailEnd len="med" w="med" type="triangle"/>
              </a:ln>
            </p:spPr>
          </p:cxnSp>
          <p:sp>
            <p:nvSpPr>
              <p:cNvPr id="1081" name="Google Shape;1081;p26"/>
              <p:cNvSpPr txBox="1"/>
              <p:nvPr/>
            </p:nvSpPr>
            <p:spPr>
              <a:xfrm>
                <a:off x="7772012" y="3400227"/>
                <a:ext cx="10929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rgbClr val="0096FF"/>
                    </a:solidFill>
                    <a:latin typeface="Gill Sans"/>
                    <a:ea typeface="Gill Sans"/>
                    <a:cs typeface="Gill Sans"/>
                    <a:sym typeface="Gill Sans"/>
                  </a:rPr>
                  <a:t>Fast-Fail</a:t>
                </a:r>
                <a:endParaRPr/>
              </a:p>
            </p:txBody>
          </p:sp>
        </p:grpSp>
        <p:grpSp>
          <p:nvGrpSpPr>
            <p:cNvPr id="1082" name="Google Shape;1082;p26"/>
            <p:cNvGrpSpPr/>
            <p:nvPr/>
          </p:nvGrpSpPr>
          <p:grpSpPr>
            <a:xfrm>
              <a:off x="1917683" y="3086865"/>
              <a:ext cx="1354131" cy="780285"/>
              <a:chOff x="5897549" y="3163065"/>
              <a:chExt cx="1354131" cy="780285"/>
            </a:xfrm>
          </p:grpSpPr>
          <p:cxnSp>
            <p:nvCxnSpPr>
              <p:cNvPr id="1083" name="Google Shape;1083;p26"/>
              <p:cNvCxnSpPr/>
              <p:nvPr/>
            </p:nvCxnSpPr>
            <p:spPr>
              <a:xfrm>
                <a:off x="6974700" y="3163065"/>
                <a:ext cx="0" cy="780285"/>
              </a:xfrm>
              <a:prstGeom prst="straightConnector1">
                <a:avLst/>
              </a:prstGeom>
              <a:noFill/>
              <a:ln cap="flat" cmpd="sng" w="38100">
                <a:solidFill>
                  <a:schemeClr val="dk1"/>
                </a:solidFill>
                <a:prstDash val="solid"/>
                <a:round/>
                <a:headEnd len="sm" w="sm" type="none"/>
                <a:tailEnd len="med" w="med" type="triangle"/>
              </a:ln>
            </p:spPr>
          </p:cxnSp>
          <p:sp>
            <p:nvSpPr>
              <p:cNvPr id="1084" name="Google Shape;1084;p26"/>
              <p:cNvSpPr txBox="1"/>
              <p:nvPr/>
            </p:nvSpPr>
            <p:spPr>
              <a:xfrm>
                <a:off x="5897549" y="3322374"/>
                <a:ext cx="13541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96FF"/>
                    </a:solidFill>
                    <a:latin typeface="Gill Sans"/>
                    <a:ea typeface="Gill Sans"/>
                    <a:cs typeface="Gill Sans"/>
                    <a:sym typeface="Gill Sans"/>
                  </a:rPr>
                  <a:t>flag=</a:t>
                </a:r>
                <a:r>
                  <a:rPr i="1" lang="en-US" sz="2400">
                    <a:solidFill>
                      <a:srgbClr val="0096FF"/>
                    </a:solidFill>
                    <a:latin typeface="Gill Sans"/>
                    <a:ea typeface="Gill Sans"/>
                    <a:cs typeface="Gill Sans"/>
                    <a:sym typeface="Gill Sans"/>
                  </a:rPr>
                  <a:t>true</a:t>
                </a:r>
                <a:endParaRPr i="1" sz="2000">
                  <a:solidFill>
                    <a:srgbClr val="0096FF"/>
                  </a:solidFill>
                  <a:latin typeface="Gill Sans"/>
                  <a:ea typeface="Gill Sans"/>
                  <a:cs typeface="Gill Sans"/>
                  <a:sym typeface="Gill Sans"/>
                </a:endParaRPr>
              </a:p>
            </p:txBody>
          </p:sp>
        </p:grpSp>
        <p:sp>
          <p:nvSpPr>
            <p:cNvPr id="1085" name="Google Shape;1085;p26"/>
            <p:cNvSpPr/>
            <p:nvPr/>
          </p:nvSpPr>
          <p:spPr>
            <a:xfrm>
              <a:off x="2133604" y="2133506"/>
              <a:ext cx="2434342" cy="947471"/>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Gill Sans"/>
                  <a:ea typeface="Gill Sans"/>
                  <a:cs typeface="Gill Sans"/>
                  <a:sym typeface="Gill Sans"/>
                </a:rPr>
                <a:t>Host</a:t>
              </a:r>
              <a:endParaRPr/>
            </a:p>
          </p:txBody>
        </p:sp>
        <p:sp>
          <p:nvSpPr>
            <p:cNvPr id="1086" name="Google Shape;1086;p26"/>
            <p:cNvSpPr/>
            <p:nvPr/>
          </p:nvSpPr>
          <p:spPr>
            <a:xfrm>
              <a:off x="2133604" y="3870863"/>
              <a:ext cx="2434342" cy="1139287"/>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800">
                  <a:solidFill>
                    <a:schemeClr val="lt1"/>
                  </a:solidFill>
                  <a:latin typeface="Gill Sans"/>
                  <a:ea typeface="Gill Sans"/>
                  <a:cs typeface="Gill Sans"/>
                  <a:sym typeface="Gill Sans"/>
                </a:rPr>
                <a:t>SSD</a:t>
              </a:r>
              <a:endParaRPr/>
            </a:p>
          </p:txBody>
        </p:sp>
      </p:grpSp>
      <p:pic>
        <p:nvPicPr>
          <p:cNvPr descr="Badge Follow with solid fill" id="1087" name="Google Shape;1087;p26"/>
          <p:cNvPicPr preferRelativeResize="0"/>
          <p:nvPr/>
        </p:nvPicPr>
        <p:blipFill rotWithShape="1">
          <a:blip r:embed="rId3">
            <a:alphaModFix/>
          </a:blip>
          <a:srcRect b="0" l="0" r="0" t="0"/>
          <a:stretch/>
        </p:blipFill>
        <p:spPr>
          <a:xfrm>
            <a:off x="3999871" y="1107904"/>
            <a:ext cx="376328" cy="376328"/>
          </a:xfrm>
          <a:prstGeom prst="rect">
            <a:avLst/>
          </a:prstGeom>
          <a:noFill/>
          <a:ln>
            <a:noFill/>
          </a:ln>
        </p:spPr>
      </p:pic>
      <p:sp>
        <p:nvSpPr>
          <p:cNvPr id="1088" name="Google Shape;1088;p26"/>
          <p:cNvSpPr/>
          <p:nvPr/>
        </p:nvSpPr>
        <p:spPr>
          <a:xfrm>
            <a:off x="334072" y="666750"/>
            <a:ext cx="7819328" cy="496594"/>
          </a:xfrm>
          <a:prstGeom prst="rect">
            <a:avLst/>
          </a:prstGeom>
          <a:solidFill>
            <a:schemeClr val="lt1">
              <a:alpha val="49803"/>
            </a:schemeClr>
          </a:solidFill>
          <a:ln cap="flat" cmpd="sng" w="107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1089" name="Google Shape;1089;p26"/>
          <p:cNvSpPr txBox="1"/>
          <p:nvPr/>
        </p:nvSpPr>
        <p:spPr>
          <a:xfrm>
            <a:off x="855711" y="1486176"/>
            <a:ext cx="7924800" cy="4651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500"/>
              <a:buFont typeface="Noto Sans Symbols"/>
              <a:buNone/>
            </a:pPr>
            <a:r>
              <a:rPr lang="en-US" sz="2000">
                <a:solidFill>
                  <a:schemeClr val="dk1"/>
                </a:solidFill>
                <a:latin typeface="Gill Sans"/>
                <a:ea typeface="Gill Sans"/>
                <a:cs typeface="Gill Sans"/>
                <a:sym typeface="Gill Sans"/>
              </a:rPr>
              <a:t>Piggyback </a:t>
            </a:r>
            <a:r>
              <a:rPr b="1" i="1" lang="en-US" sz="2000">
                <a:solidFill>
                  <a:srgbClr val="0096FF"/>
                </a:solidFill>
                <a:latin typeface="Gill Sans"/>
                <a:ea typeface="Gill Sans"/>
                <a:cs typeface="Gill Sans"/>
                <a:sym typeface="Gill Sans"/>
              </a:rPr>
              <a:t>BRT</a:t>
            </a:r>
            <a:r>
              <a:rPr lang="en-US" sz="2000">
                <a:solidFill>
                  <a:schemeClr val="dk1"/>
                </a:solidFill>
                <a:latin typeface="Gill Sans"/>
                <a:ea typeface="Gill Sans"/>
                <a:cs typeface="Gill Sans"/>
                <a:sym typeface="Gill Sans"/>
              </a:rPr>
              <a:t> to reconstruct data from less busy SSDs</a:t>
            </a:r>
            <a:endParaRPr/>
          </a:p>
        </p:txBody>
      </p:sp>
      <p:grpSp>
        <p:nvGrpSpPr>
          <p:cNvPr id="1090" name="Google Shape;1090;p26"/>
          <p:cNvGrpSpPr/>
          <p:nvPr/>
        </p:nvGrpSpPr>
        <p:grpSpPr>
          <a:xfrm>
            <a:off x="334072" y="1436367"/>
            <a:ext cx="7819328" cy="496594"/>
            <a:chOff x="334072" y="1436367"/>
            <a:chExt cx="7819328" cy="496594"/>
          </a:xfrm>
        </p:grpSpPr>
        <p:sp>
          <p:nvSpPr>
            <p:cNvPr id="1091" name="Google Shape;1091;p26"/>
            <p:cNvSpPr/>
            <p:nvPr/>
          </p:nvSpPr>
          <p:spPr>
            <a:xfrm>
              <a:off x="580158" y="1469405"/>
              <a:ext cx="20703" cy="73694"/>
            </a:xfrm>
            <a:custGeom>
              <a:rect b="b" l="l" r="r" t="t"/>
              <a:pathLst>
                <a:path extrusionOk="0" h="71335" w="20040">
                  <a:moveTo>
                    <a:pt x="10020" y="0"/>
                  </a:moveTo>
                  <a:cubicBezTo>
                    <a:pt x="15554" y="0"/>
                    <a:pt x="20040" y="4486"/>
                    <a:pt x="20040" y="10020"/>
                  </a:cubicBezTo>
                  <a:cubicBezTo>
                    <a:pt x="20040" y="27119"/>
                    <a:pt x="20040" y="44217"/>
                    <a:pt x="20040" y="61315"/>
                  </a:cubicBezTo>
                  <a:cubicBezTo>
                    <a:pt x="19226" y="66620"/>
                    <a:pt x="16167" y="70802"/>
                    <a:pt x="10020" y="71335"/>
                  </a:cubicBezTo>
                  <a:cubicBezTo>
                    <a:pt x="7169" y="70996"/>
                    <a:pt x="1670" y="71535"/>
                    <a:pt x="0" y="61315"/>
                  </a:cubicBezTo>
                  <a:lnTo>
                    <a:pt x="0" y="10020"/>
                  </a:lnTo>
                  <a:cubicBezTo>
                    <a:pt x="0" y="4486"/>
                    <a:pt x="4486" y="0"/>
                    <a:pt x="10020"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92" name="Google Shape;1092;p26"/>
            <p:cNvSpPr/>
            <p:nvPr/>
          </p:nvSpPr>
          <p:spPr>
            <a:xfrm>
              <a:off x="463124" y="1503723"/>
              <a:ext cx="48575" cy="66172"/>
            </a:xfrm>
            <a:custGeom>
              <a:rect b="b" l="l" r="r" t="t"/>
              <a:pathLst>
                <a:path extrusionOk="0" h="64053" w="47021">
                  <a:moveTo>
                    <a:pt x="11085" y="32"/>
                  </a:moveTo>
                  <a:cubicBezTo>
                    <a:pt x="13536" y="241"/>
                    <a:pt x="16324" y="1543"/>
                    <a:pt x="19135" y="5030"/>
                  </a:cubicBezTo>
                  <a:lnTo>
                    <a:pt x="45532" y="48493"/>
                  </a:lnTo>
                  <a:cubicBezTo>
                    <a:pt x="48468" y="53327"/>
                    <a:pt x="46929" y="59627"/>
                    <a:pt x="42094" y="62564"/>
                  </a:cubicBezTo>
                  <a:cubicBezTo>
                    <a:pt x="37260" y="65500"/>
                    <a:pt x="30960" y="63961"/>
                    <a:pt x="28023" y="59126"/>
                  </a:cubicBezTo>
                  <a:lnTo>
                    <a:pt x="1626" y="15664"/>
                  </a:lnTo>
                  <a:cubicBezTo>
                    <a:pt x="-2481" y="9162"/>
                    <a:pt x="2146" y="3365"/>
                    <a:pt x="5064" y="1593"/>
                  </a:cubicBezTo>
                  <a:cubicBezTo>
                    <a:pt x="6523" y="707"/>
                    <a:pt x="8635" y="-177"/>
                    <a:pt x="11085" y="3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93" name="Google Shape;1093;p26"/>
            <p:cNvSpPr/>
            <p:nvPr/>
          </p:nvSpPr>
          <p:spPr>
            <a:xfrm>
              <a:off x="667907" y="1503720"/>
              <a:ext cx="48588" cy="66111"/>
            </a:xfrm>
            <a:custGeom>
              <a:rect b="b" l="l" r="r" t="t"/>
              <a:pathLst>
                <a:path extrusionOk="0" h="63995" w="47033">
                  <a:moveTo>
                    <a:pt x="34168" y="299"/>
                  </a:moveTo>
                  <a:cubicBezTo>
                    <a:pt x="36753" y="-332"/>
                    <a:pt x="39578" y="22"/>
                    <a:pt x="42032" y="1513"/>
                  </a:cubicBezTo>
                  <a:cubicBezTo>
                    <a:pt x="46939" y="4493"/>
                    <a:pt x="48502" y="10887"/>
                    <a:pt x="45521" y="15795"/>
                  </a:cubicBezTo>
                  <a:lnTo>
                    <a:pt x="19284" y="58994"/>
                  </a:lnTo>
                  <a:cubicBezTo>
                    <a:pt x="16304" y="63902"/>
                    <a:pt x="9909" y="65464"/>
                    <a:pt x="5002" y="62483"/>
                  </a:cubicBezTo>
                  <a:cubicBezTo>
                    <a:pt x="94" y="59503"/>
                    <a:pt x="-1468" y="53108"/>
                    <a:pt x="1513" y="48201"/>
                  </a:cubicBezTo>
                  <a:lnTo>
                    <a:pt x="27750" y="5001"/>
                  </a:lnTo>
                  <a:cubicBezTo>
                    <a:pt x="29240" y="2548"/>
                    <a:pt x="31584" y="930"/>
                    <a:pt x="34168" y="299"/>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94" name="Google Shape;1094;p26"/>
            <p:cNvSpPr/>
            <p:nvPr/>
          </p:nvSpPr>
          <p:spPr>
            <a:xfrm>
              <a:off x="475414" y="1584019"/>
              <a:ext cx="227878" cy="241034"/>
            </a:xfrm>
            <a:custGeom>
              <a:rect b="b" l="l" r="r" t="t"/>
              <a:pathLst>
                <a:path extrusionOk="0" h="233319" w="220584">
                  <a:moveTo>
                    <a:pt x="148196" y="100727"/>
                  </a:moveTo>
                  <a:cubicBezTo>
                    <a:pt x="146528" y="99132"/>
                    <a:pt x="142979" y="99227"/>
                    <a:pt x="139456" y="102643"/>
                  </a:cubicBezTo>
                  <a:cubicBezTo>
                    <a:pt x="130654" y="109347"/>
                    <a:pt x="121031" y="112275"/>
                    <a:pt x="111846" y="112165"/>
                  </a:cubicBezTo>
                  <a:cubicBezTo>
                    <a:pt x="105846" y="112808"/>
                    <a:pt x="93976" y="110134"/>
                    <a:pt x="83905" y="102910"/>
                  </a:cubicBezTo>
                  <a:cubicBezTo>
                    <a:pt x="71294" y="95750"/>
                    <a:pt x="71132" y="105075"/>
                    <a:pt x="78955" y="110817"/>
                  </a:cubicBezTo>
                  <a:cubicBezTo>
                    <a:pt x="97987" y="129977"/>
                    <a:pt x="107848" y="156107"/>
                    <a:pt x="106989" y="185136"/>
                  </a:cubicBezTo>
                  <a:cubicBezTo>
                    <a:pt x="107344" y="193481"/>
                    <a:pt x="113769" y="191379"/>
                    <a:pt x="113999" y="186579"/>
                  </a:cubicBezTo>
                  <a:cubicBezTo>
                    <a:pt x="117445" y="161891"/>
                    <a:pt x="124658" y="130909"/>
                    <a:pt x="145642" y="108951"/>
                  </a:cubicBezTo>
                  <a:cubicBezTo>
                    <a:pt x="149649" y="105607"/>
                    <a:pt x="149863" y="102322"/>
                    <a:pt x="148196" y="100727"/>
                  </a:cubicBezTo>
                  <a:close/>
                  <a:moveTo>
                    <a:pt x="113768" y="0"/>
                  </a:moveTo>
                  <a:cubicBezTo>
                    <a:pt x="214371" y="182"/>
                    <a:pt x="249363" y="112029"/>
                    <a:pt x="195210" y="176513"/>
                  </a:cubicBezTo>
                  <a:cubicBezTo>
                    <a:pt x="182059" y="195448"/>
                    <a:pt x="172353" y="207985"/>
                    <a:pt x="164616" y="233319"/>
                  </a:cubicBezTo>
                  <a:lnTo>
                    <a:pt x="56912" y="233319"/>
                  </a:lnTo>
                  <a:cubicBezTo>
                    <a:pt x="52968" y="210928"/>
                    <a:pt x="40165" y="192967"/>
                    <a:pt x="21456" y="167623"/>
                  </a:cubicBezTo>
                  <a:cubicBezTo>
                    <a:pt x="-27843" y="108939"/>
                    <a:pt x="9832" y="344"/>
                    <a:pt x="113768"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95" name="Google Shape;1095;p26"/>
            <p:cNvSpPr/>
            <p:nvPr/>
          </p:nvSpPr>
          <p:spPr>
            <a:xfrm>
              <a:off x="726588" y="1592598"/>
              <a:ext cx="65439" cy="47488"/>
            </a:xfrm>
            <a:custGeom>
              <a:rect b="b" l="l" r="r" t="t"/>
              <a:pathLst>
                <a:path extrusionOk="0" h="45968" w="63344">
                  <a:moveTo>
                    <a:pt x="56475" y="240"/>
                  </a:moveTo>
                  <a:cubicBezTo>
                    <a:pt x="58696" y="764"/>
                    <a:pt x="60717" y="2135"/>
                    <a:pt x="62011" y="4229"/>
                  </a:cubicBezTo>
                  <a:cubicBezTo>
                    <a:pt x="64600" y="8417"/>
                    <a:pt x="63304" y="13911"/>
                    <a:pt x="59116" y="16500"/>
                  </a:cubicBezTo>
                  <a:lnTo>
                    <a:pt x="13606" y="44635"/>
                  </a:lnTo>
                  <a:cubicBezTo>
                    <a:pt x="9418" y="47224"/>
                    <a:pt x="3924" y="45928"/>
                    <a:pt x="1334" y="41740"/>
                  </a:cubicBezTo>
                  <a:cubicBezTo>
                    <a:pt x="-1255" y="37552"/>
                    <a:pt x="42" y="32058"/>
                    <a:pt x="4230" y="29468"/>
                  </a:cubicBezTo>
                  <a:lnTo>
                    <a:pt x="49740" y="1334"/>
                  </a:lnTo>
                  <a:cubicBezTo>
                    <a:pt x="51834" y="39"/>
                    <a:pt x="54254" y="-284"/>
                    <a:pt x="56475" y="24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96" name="Google Shape;1096;p26"/>
            <p:cNvSpPr/>
            <p:nvPr/>
          </p:nvSpPr>
          <p:spPr>
            <a:xfrm>
              <a:off x="386386" y="1595624"/>
              <a:ext cx="65343" cy="47190"/>
            </a:xfrm>
            <a:custGeom>
              <a:rect b="b" l="l" r="r" t="t"/>
              <a:pathLst>
                <a:path extrusionOk="0" h="45680" w="63252">
                  <a:moveTo>
                    <a:pt x="6636" y="232"/>
                  </a:moveTo>
                  <a:cubicBezTo>
                    <a:pt x="8781" y="-274"/>
                    <a:pt x="11119" y="38"/>
                    <a:pt x="13142" y="1288"/>
                  </a:cubicBezTo>
                  <a:lnTo>
                    <a:pt x="59168" y="29742"/>
                  </a:lnTo>
                  <a:cubicBezTo>
                    <a:pt x="63214" y="32243"/>
                    <a:pt x="64466" y="37550"/>
                    <a:pt x="61965" y="41596"/>
                  </a:cubicBezTo>
                  <a:cubicBezTo>
                    <a:pt x="59463" y="45641"/>
                    <a:pt x="54156" y="46894"/>
                    <a:pt x="50111" y="44392"/>
                  </a:cubicBezTo>
                  <a:lnTo>
                    <a:pt x="4085" y="15939"/>
                  </a:lnTo>
                  <a:cubicBezTo>
                    <a:pt x="39" y="13438"/>
                    <a:pt x="-1213" y="8131"/>
                    <a:pt x="1288" y="4085"/>
                  </a:cubicBezTo>
                  <a:cubicBezTo>
                    <a:pt x="2539" y="2062"/>
                    <a:pt x="4491" y="738"/>
                    <a:pt x="6636" y="23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97" name="Google Shape;1097;p26"/>
            <p:cNvSpPr/>
            <p:nvPr/>
          </p:nvSpPr>
          <p:spPr>
            <a:xfrm>
              <a:off x="737352" y="1699868"/>
              <a:ext cx="73416" cy="21066"/>
            </a:xfrm>
            <a:custGeom>
              <a:rect b="b" l="l" r="r" t="t"/>
              <a:pathLst>
                <a:path extrusionOk="0" h="20391" w="71066">
                  <a:moveTo>
                    <a:pt x="9927" y="0"/>
                  </a:moveTo>
                  <a:lnTo>
                    <a:pt x="60870" y="0"/>
                  </a:lnTo>
                  <a:cubicBezTo>
                    <a:pt x="66501" y="0"/>
                    <a:pt x="71066" y="4565"/>
                    <a:pt x="71066" y="10196"/>
                  </a:cubicBezTo>
                  <a:cubicBezTo>
                    <a:pt x="71066" y="15827"/>
                    <a:pt x="66501" y="20391"/>
                    <a:pt x="60870" y="20391"/>
                  </a:cubicBezTo>
                  <a:lnTo>
                    <a:pt x="9927" y="20391"/>
                  </a:lnTo>
                  <a:cubicBezTo>
                    <a:pt x="5703" y="20391"/>
                    <a:pt x="2080" y="17824"/>
                    <a:pt x="532" y="14164"/>
                  </a:cubicBezTo>
                  <a:cubicBezTo>
                    <a:pt x="-29" y="10676"/>
                    <a:pt x="-310" y="9434"/>
                    <a:pt x="532" y="6227"/>
                  </a:cubicBezTo>
                  <a:cubicBezTo>
                    <a:pt x="2080" y="2568"/>
                    <a:pt x="5703" y="0"/>
                    <a:pt x="9927"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98" name="Google Shape;1098;p26"/>
            <p:cNvSpPr/>
            <p:nvPr/>
          </p:nvSpPr>
          <p:spPr>
            <a:xfrm>
              <a:off x="724840" y="1787767"/>
              <a:ext cx="66871" cy="44152"/>
            </a:xfrm>
            <a:custGeom>
              <a:rect b="b" l="l" r="r" t="t"/>
              <a:pathLst>
                <a:path extrusionOk="0" h="42739" w="64730">
                  <a:moveTo>
                    <a:pt x="4775" y="752"/>
                  </a:moveTo>
                  <a:cubicBezTo>
                    <a:pt x="6845" y="-110"/>
                    <a:pt x="9593" y="-395"/>
                    <a:pt x="12566" y="789"/>
                  </a:cubicBezTo>
                  <a:lnTo>
                    <a:pt x="60305" y="26805"/>
                  </a:lnTo>
                  <a:cubicBezTo>
                    <a:pt x="64419" y="29047"/>
                    <a:pt x="65936" y="34199"/>
                    <a:pt x="63694" y="38314"/>
                  </a:cubicBezTo>
                  <a:cubicBezTo>
                    <a:pt x="61452" y="42428"/>
                    <a:pt x="56300" y="43945"/>
                    <a:pt x="52185" y="41703"/>
                  </a:cubicBezTo>
                  <a:lnTo>
                    <a:pt x="4446" y="15687"/>
                  </a:lnTo>
                  <a:cubicBezTo>
                    <a:pt x="135" y="13362"/>
                    <a:pt x="-1139" y="6942"/>
                    <a:pt x="1057" y="4178"/>
                  </a:cubicBezTo>
                  <a:cubicBezTo>
                    <a:pt x="1315" y="3054"/>
                    <a:pt x="2705" y="1615"/>
                    <a:pt x="4775" y="75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99" name="Google Shape;1099;p26"/>
            <p:cNvSpPr/>
            <p:nvPr/>
          </p:nvSpPr>
          <p:spPr>
            <a:xfrm>
              <a:off x="388993" y="1789050"/>
              <a:ext cx="67223" cy="46002"/>
            </a:xfrm>
            <a:custGeom>
              <a:rect b="b" l="l" r="r" t="t"/>
              <a:pathLst>
                <a:path extrusionOk="0" h="44530" w="65071">
                  <a:moveTo>
                    <a:pt x="57922" y="409"/>
                  </a:moveTo>
                  <a:cubicBezTo>
                    <a:pt x="60367" y="1129"/>
                    <a:pt x="62538" y="2782"/>
                    <a:pt x="63855" y="5198"/>
                  </a:cubicBezTo>
                  <a:cubicBezTo>
                    <a:pt x="66488" y="10029"/>
                    <a:pt x="64705" y="16080"/>
                    <a:pt x="59874" y="18713"/>
                  </a:cubicBezTo>
                  <a:lnTo>
                    <a:pt x="14732" y="43314"/>
                  </a:lnTo>
                  <a:cubicBezTo>
                    <a:pt x="9901" y="45947"/>
                    <a:pt x="3850" y="44164"/>
                    <a:pt x="1217" y="39333"/>
                  </a:cubicBezTo>
                  <a:cubicBezTo>
                    <a:pt x="-1416" y="34502"/>
                    <a:pt x="366" y="28451"/>
                    <a:pt x="5198" y="25818"/>
                  </a:cubicBezTo>
                  <a:lnTo>
                    <a:pt x="50340" y="1217"/>
                  </a:lnTo>
                  <a:cubicBezTo>
                    <a:pt x="52756" y="-99"/>
                    <a:pt x="55476" y="-312"/>
                    <a:pt x="57922" y="409"/>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00" name="Google Shape;1100;p26"/>
            <p:cNvSpPr/>
            <p:nvPr/>
          </p:nvSpPr>
          <p:spPr>
            <a:xfrm>
              <a:off x="527044" y="1840692"/>
              <a:ext cx="127978" cy="21489"/>
            </a:xfrm>
            <a:custGeom>
              <a:rect b="b" l="l" r="r" t="t"/>
              <a:pathLst>
                <a:path extrusionOk="0" h="20801" w="123882">
                  <a:moveTo>
                    <a:pt x="10401" y="0"/>
                  </a:moveTo>
                  <a:lnTo>
                    <a:pt x="113482" y="0"/>
                  </a:lnTo>
                  <a:cubicBezTo>
                    <a:pt x="119226" y="0"/>
                    <a:pt x="123882" y="4656"/>
                    <a:pt x="123882" y="10400"/>
                  </a:cubicBezTo>
                  <a:cubicBezTo>
                    <a:pt x="123882" y="16144"/>
                    <a:pt x="119226" y="20801"/>
                    <a:pt x="113482" y="20801"/>
                  </a:cubicBezTo>
                  <a:lnTo>
                    <a:pt x="10401" y="20801"/>
                  </a:lnTo>
                  <a:cubicBezTo>
                    <a:pt x="4657" y="20801"/>
                    <a:pt x="0" y="16144"/>
                    <a:pt x="0" y="10400"/>
                  </a:cubicBezTo>
                  <a:cubicBezTo>
                    <a:pt x="0" y="4656"/>
                    <a:pt x="4657" y="0"/>
                    <a:pt x="10401"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01" name="Google Shape;1101;p26"/>
            <p:cNvSpPr/>
            <p:nvPr/>
          </p:nvSpPr>
          <p:spPr>
            <a:xfrm>
              <a:off x="534761" y="1879280"/>
              <a:ext cx="111265" cy="31279"/>
            </a:xfrm>
            <a:custGeom>
              <a:rect b="b" l="l" r="r" t="t"/>
              <a:pathLst>
                <a:path extrusionOk="0" h="30278" w="107704">
                  <a:moveTo>
                    <a:pt x="10401" y="0"/>
                  </a:moveTo>
                  <a:lnTo>
                    <a:pt x="97303" y="0"/>
                  </a:lnTo>
                  <a:cubicBezTo>
                    <a:pt x="103047" y="0"/>
                    <a:pt x="107704" y="4657"/>
                    <a:pt x="107704" y="10401"/>
                  </a:cubicBezTo>
                  <a:cubicBezTo>
                    <a:pt x="107704" y="14709"/>
                    <a:pt x="105084" y="18405"/>
                    <a:pt x="101351" y="19984"/>
                  </a:cubicBezTo>
                  <a:lnTo>
                    <a:pt x="99383" y="20381"/>
                  </a:lnTo>
                  <a:lnTo>
                    <a:pt x="99383" y="22650"/>
                  </a:lnTo>
                  <a:cubicBezTo>
                    <a:pt x="99383" y="26863"/>
                    <a:pt x="95968" y="30278"/>
                    <a:pt x="91756" y="30278"/>
                  </a:cubicBezTo>
                  <a:lnTo>
                    <a:pt x="16410" y="30278"/>
                  </a:lnTo>
                  <a:cubicBezTo>
                    <a:pt x="12198" y="30278"/>
                    <a:pt x="8783" y="26863"/>
                    <a:pt x="8783" y="22650"/>
                  </a:cubicBezTo>
                  <a:lnTo>
                    <a:pt x="8783" y="20475"/>
                  </a:lnTo>
                  <a:lnTo>
                    <a:pt x="6352" y="19984"/>
                  </a:lnTo>
                  <a:cubicBezTo>
                    <a:pt x="2619" y="18405"/>
                    <a:pt x="0" y="14709"/>
                    <a:pt x="0" y="10401"/>
                  </a:cubicBezTo>
                  <a:cubicBezTo>
                    <a:pt x="0" y="4657"/>
                    <a:pt x="4657" y="0"/>
                    <a:pt x="10401"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02" name="Google Shape;1102;p26"/>
            <p:cNvSpPr/>
            <p:nvPr/>
          </p:nvSpPr>
          <p:spPr>
            <a:xfrm>
              <a:off x="334072" y="1436367"/>
              <a:ext cx="7819328" cy="496594"/>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27"/>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Effectiveness of the “</a:t>
            </a:r>
            <a:r>
              <a:rPr i="1" lang="en-US">
                <a:solidFill>
                  <a:srgbClr val="0096FF"/>
                </a:solidFill>
              </a:rPr>
              <a:t>BRT</a:t>
            </a:r>
            <a:r>
              <a:rPr lang="en-US"/>
              <a:t>” Interface</a:t>
            </a:r>
            <a:endParaRPr/>
          </a:p>
        </p:txBody>
      </p:sp>
      <p:pic>
        <p:nvPicPr>
          <p:cNvPr id="1109" name="Google Shape;1109;p27"/>
          <p:cNvPicPr preferRelativeResize="0"/>
          <p:nvPr/>
        </p:nvPicPr>
        <p:blipFill rotWithShape="1">
          <a:blip r:embed="rId3">
            <a:alphaModFix/>
          </a:blip>
          <a:srcRect b="0" l="0" r="0" t="0"/>
          <a:stretch/>
        </p:blipFill>
        <p:spPr>
          <a:xfrm>
            <a:off x="1768882" y="978305"/>
            <a:ext cx="5165318" cy="3156583"/>
          </a:xfrm>
          <a:prstGeom prst="rect">
            <a:avLst/>
          </a:prstGeom>
          <a:noFill/>
          <a:ln>
            <a:noFill/>
          </a:ln>
        </p:spPr>
      </p:pic>
      <p:pic>
        <p:nvPicPr>
          <p:cNvPr id="1110" name="Google Shape;1110;p27"/>
          <p:cNvPicPr preferRelativeResize="0"/>
          <p:nvPr/>
        </p:nvPicPr>
        <p:blipFill rotWithShape="1">
          <a:blip r:embed="rId4">
            <a:alphaModFix/>
          </a:blip>
          <a:srcRect b="0" l="0" r="0" t="0"/>
          <a:stretch/>
        </p:blipFill>
        <p:spPr>
          <a:xfrm>
            <a:off x="1766090" y="979067"/>
            <a:ext cx="5162204" cy="3154680"/>
          </a:xfrm>
          <a:prstGeom prst="rect">
            <a:avLst/>
          </a:prstGeom>
          <a:noFill/>
          <a:ln>
            <a:noFill/>
          </a:ln>
        </p:spPr>
      </p:pic>
      <p:grpSp>
        <p:nvGrpSpPr>
          <p:cNvPr id="1111" name="Google Shape;1111;p27"/>
          <p:cNvGrpSpPr/>
          <p:nvPr/>
        </p:nvGrpSpPr>
        <p:grpSpPr>
          <a:xfrm>
            <a:off x="2778060" y="4168263"/>
            <a:ext cx="3316190" cy="613287"/>
            <a:chOff x="4613893" y="4324350"/>
            <a:chExt cx="3316190" cy="613287"/>
          </a:xfrm>
        </p:grpSpPr>
        <p:sp>
          <p:nvSpPr>
            <p:cNvPr id="1112" name="Google Shape;1112;p27"/>
            <p:cNvSpPr txBox="1"/>
            <p:nvPr/>
          </p:nvSpPr>
          <p:spPr>
            <a:xfrm>
              <a:off x="5176191" y="4377982"/>
              <a:ext cx="275389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rgbClr val="0000FF"/>
                  </a:solidFill>
                  <a:latin typeface="Gill Sans"/>
                  <a:ea typeface="Gill Sans"/>
                  <a:cs typeface="Gill Sans"/>
                  <a:sym typeface="Gill Sans"/>
                </a:rPr>
                <a:t>Can we do better?</a:t>
              </a:r>
              <a:endParaRPr/>
            </a:p>
          </p:txBody>
        </p:sp>
        <p:pic>
          <p:nvPicPr>
            <p:cNvPr id="1113" name="Google Shape;1113;p27"/>
            <p:cNvPicPr preferRelativeResize="0"/>
            <p:nvPr/>
          </p:nvPicPr>
          <p:blipFill rotWithShape="1">
            <a:blip r:embed="rId5">
              <a:alphaModFix/>
            </a:blip>
            <a:srcRect b="0" l="0" r="0" t="0"/>
            <a:stretch/>
          </p:blipFill>
          <p:spPr>
            <a:xfrm>
              <a:off x="4613893" y="4324350"/>
              <a:ext cx="613287" cy="613287"/>
            </a:xfrm>
            <a:prstGeom prst="rect">
              <a:avLst/>
            </a:prstGeom>
            <a:noFill/>
            <a:ln>
              <a:noFill/>
            </a:ln>
          </p:spPr>
        </p:pic>
      </p:grpSp>
      <p:sp>
        <p:nvSpPr>
          <p:cNvPr id="1114" name="Google Shape;1114;p27"/>
          <p:cNvSpPr/>
          <p:nvPr/>
        </p:nvSpPr>
        <p:spPr>
          <a:xfrm rot="-7607413">
            <a:off x="4862803" y="1956113"/>
            <a:ext cx="283934" cy="301931"/>
          </a:xfrm>
          <a:prstGeom prst="rightArrow">
            <a:avLst>
              <a:gd fmla="val 41028" name="adj1"/>
              <a:gd fmla="val 37329" name="adj2"/>
            </a:avLst>
          </a:prstGeom>
          <a:gradFill>
            <a:gsLst>
              <a:gs pos="0">
                <a:srgbClr val="FFC000"/>
              </a:gs>
              <a:gs pos="65000">
                <a:srgbClr val="0000FF"/>
              </a:gs>
              <a:gs pos="100000">
                <a:srgbClr val="0000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1115" name="Google Shape;1115;p27"/>
          <p:cNvSpPr txBox="1"/>
          <p:nvPr/>
        </p:nvSpPr>
        <p:spPr>
          <a:xfrm>
            <a:off x="3972604" y="2441515"/>
            <a:ext cx="19864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FF"/>
                </a:solidFill>
                <a:latin typeface="Gill Sans"/>
                <a:ea typeface="Gill Sans"/>
                <a:cs typeface="Gill Sans"/>
                <a:sym typeface="Gill Sans"/>
              </a:rPr>
              <a:t>BRT helps a little</a:t>
            </a:r>
            <a:endParaRPr/>
          </a:p>
        </p:txBody>
      </p:sp>
      <p:sp>
        <p:nvSpPr>
          <p:cNvPr id="1116" name="Google Shape;1116;p27"/>
          <p:cNvSpPr/>
          <p:nvPr/>
        </p:nvSpPr>
        <p:spPr>
          <a:xfrm rot="-7607413">
            <a:off x="4126806" y="2100880"/>
            <a:ext cx="283934" cy="301931"/>
          </a:xfrm>
          <a:prstGeom prst="rightArrow">
            <a:avLst>
              <a:gd fmla="val 41028" name="adj1"/>
              <a:gd fmla="val 37329" name="adj2"/>
            </a:avLst>
          </a:prstGeom>
          <a:gradFill>
            <a:gsLst>
              <a:gs pos="0">
                <a:srgbClr val="FFC000"/>
              </a:gs>
              <a:gs pos="65000">
                <a:srgbClr val="0000FF"/>
              </a:gs>
              <a:gs pos="100000">
                <a:srgbClr val="0000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grpSp>
        <p:nvGrpSpPr>
          <p:cNvPr id="1117" name="Google Shape;1117;p27"/>
          <p:cNvGrpSpPr/>
          <p:nvPr/>
        </p:nvGrpSpPr>
        <p:grpSpPr>
          <a:xfrm>
            <a:off x="2893850" y="1600157"/>
            <a:ext cx="3610931" cy="1740348"/>
            <a:chOff x="5334000" y="1047750"/>
            <a:chExt cx="3610931" cy="1740348"/>
          </a:xfrm>
        </p:grpSpPr>
        <p:cxnSp>
          <p:nvCxnSpPr>
            <p:cNvPr id="1118" name="Google Shape;1118;p27"/>
            <p:cNvCxnSpPr/>
            <p:nvPr/>
          </p:nvCxnSpPr>
          <p:spPr>
            <a:xfrm>
              <a:off x="5734769" y="1191560"/>
              <a:ext cx="626738" cy="396783"/>
            </a:xfrm>
            <a:prstGeom prst="straightConnector1">
              <a:avLst/>
            </a:prstGeom>
            <a:noFill/>
            <a:ln cap="flat" cmpd="sng" w="9525">
              <a:solidFill>
                <a:srgbClr val="7F7F7F"/>
              </a:solidFill>
              <a:prstDash val="solid"/>
              <a:round/>
              <a:headEnd len="sm" w="sm" type="none"/>
              <a:tailEnd len="sm" w="sm" type="none"/>
            </a:ln>
          </p:spPr>
        </p:cxnSp>
        <p:cxnSp>
          <p:nvCxnSpPr>
            <p:cNvPr id="1119" name="Google Shape;1119;p27"/>
            <p:cNvCxnSpPr/>
            <p:nvPr/>
          </p:nvCxnSpPr>
          <p:spPr>
            <a:xfrm>
              <a:off x="6177488" y="1126994"/>
              <a:ext cx="606947" cy="384253"/>
            </a:xfrm>
            <a:prstGeom prst="straightConnector1">
              <a:avLst/>
            </a:prstGeom>
            <a:noFill/>
            <a:ln cap="flat" cmpd="sng" w="9525">
              <a:solidFill>
                <a:srgbClr val="7F7F7F"/>
              </a:solidFill>
              <a:prstDash val="solid"/>
              <a:round/>
              <a:headEnd len="sm" w="sm" type="none"/>
              <a:tailEnd len="sm" w="sm" type="none"/>
            </a:ln>
          </p:spPr>
        </p:cxnSp>
        <p:cxnSp>
          <p:nvCxnSpPr>
            <p:cNvPr id="1120" name="Google Shape;1120;p27"/>
            <p:cNvCxnSpPr/>
            <p:nvPr/>
          </p:nvCxnSpPr>
          <p:spPr>
            <a:xfrm>
              <a:off x="6452983" y="1107836"/>
              <a:ext cx="562915" cy="356377"/>
            </a:xfrm>
            <a:prstGeom prst="straightConnector1">
              <a:avLst/>
            </a:prstGeom>
            <a:noFill/>
            <a:ln cap="flat" cmpd="sng" w="9525">
              <a:solidFill>
                <a:srgbClr val="7F7F7F"/>
              </a:solidFill>
              <a:prstDash val="solid"/>
              <a:round/>
              <a:headEnd len="sm" w="sm" type="none"/>
              <a:tailEnd len="sm" w="sm" type="none"/>
            </a:ln>
          </p:spPr>
        </p:cxnSp>
        <p:cxnSp>
          <p:nvCxnSpPr>
            <p:cNvPr id="1121" name="Google Shape;1121;p27"/>
            <p:cNvCxnSpPr/>
            <p:nvPr/>
          </p:nvCxnSpPr>
          <p:spPr>
            <a:xfrm>
              <a:off x="6973713" y="1078212"/>
              <a:ext cx="459323" cy="290794"/>
            </a:xfrm>
            <a:prstGeom prst="straightConnector1">
              <a:avLst/>
            </a:prstGeom>
            <a:noFill/>
            <a:ln cap="flat" cmpd="sng" w="9525">
              <a:solidFill>
                <a:srgbClr val="7F7F7F"/>
              </a:solidFill>
              <a:prstDash val="solid"/>
              <a:round/>
              <a:headEnd len="sm" w="sm" type="none"/>
              <a:tailEnd len="sm" w="sm" type="none"/>
            </a:ln>
          </p:spPr>
        </p:cxnSp>
        <p:cxnSp>
          <p:nvCxnSpPr>
            <p:cNvPr id="1122" name="Google Shape;1122;p27"/>
            <p:cNvCxnSpPr/>
            <p:nvPr/>
          </p:nvCxnSpPr>
          <p:spPr>
            <a:xfrm>
              <a:off x="6374258" y="1119815"/>
              <a:ext cx="562915" cy="356377"/>
            </a:xfrm>
            <a:prstGeom prst="straightConnector1">
              <a:avLst/>
            </a:prstGeom>
            <a:noFill/>
            <a:ln cap="flat" cmpd="sng" w="9525">
              <a:solidFill>
                <a:srgbClr val="7F7F7F"/>
              </a:solidFill>
              <a:prstDash val="solid"/>
              <a:round/>
              <a:headEnd len="sm" w="sm" type="none"/>
              <a:tailEnd len="sm" w="sm" type="none"/>
            </a:ln>
          </p:spPr>
        </p:cxnSp>
        <p:cxnSp>
          <p:nvCxnSpPr>
            <p:cNvPr id="1123" name="Google Shape;1123;p27"/>
            <p:cNvCxnSpPr/>
            <p:nvPr/>
          </p:nvCxnSpPr>
          <p:spPr>
            <a:xfrm>
              <a:off x="7428373" y="1096545"/>
              <a:ext cx="287200" cy="181824"/>
            </a:xfrm>
            <a:prstGeom prst="straightConnector1">
              <a:avLst/>
            </a:prstGeom>
            <a:noFill/>
            <a:ln cap="flat" cmpd="sng" w="9525">
              <a:solidFill>
                <a:srgbClr val="7F7F7F"/>
              </a:solidFill>
              <a:prstDash val="solid"/>
              <a:round/>
              <a:headEnd len="sm" w="sm" type="none"/>
              <a:tailEnd len="sm" w="sm" type="none"/>
            </a:ln>
          </p:spPr>
        </p:cxnSp>
        <p:grpSp>
          <p:nvGrpSpPr>
            <p:cNvPr id="1124" name="Google Shape;1124;p27"/>
            <p:cNvGrpSpPr/>
            <p:nvPr/>
          </p:nvGrpSpPr>
          <p:grpSpPr>
            <a:xfrm>
              <a:off x="5334000" y="1047750"/>
              <a:ext cx="3610931" cy="1740348"/>
              <a:chOff x="5334000" y="1770771"/>
              <a:chExt cx="3610931" cy="1740348"/>
            </a:xfrm>
          </p:grpSpPr>
          <p:cxnSp>
            <p:nvCxnSpPr>
              <p:cNvPr id="1125" name="Google Shape;1125;p27"/>
              <p:cNvCxnSpPr/>
              <p:nvPr/>
            </p:nvCxnSpPr>
            <p:spPr>
              <a:xfrm>
                <a:off x="5334002" y="3043499"/>
                <a:ext cx="152400" cy="96483"/>
              </a:xfrm>
              <a:prstGeom prst="straightConnector1">
                <a:avLst/>
              </a:prstGeom>
              <a:noFill/>
              <a:ln cap="flat" cmpd="sng" w="9525">
                <a:solidFill>
                  <a:srgbClr val="7F7F7F"/>
                </a:solidFill>
                <a:prstDash val="solid"/>
                <a:round/>
                <a:headEnd len="sm" w="sm" type="none"/>
                <a:tailEnd len="sm" w="sm" type="none"/>
              </a:ln>
            </p:spPr>
          </p:cxnSp>
          <p:cxnSp>
            <p:nvCxnSpPr>
              <p:cNvPr id="1126" name="Google Shape;1126;p27"/>
              <p:cNvCxnSpPr/>
              <p:nvPr/>
            </p:nvCxnSpPr>
            <p:spPr>
              <a:xfrm>
                <a:off x="5456869" y="2532771"/>
                <a:ext cx="181931" cy="115179"/>
              </a:xfrm>
              <a:prstGeom prst="straightConnector1">
                <a:avLst/>
              </a:prstGeom>
              <a:noFill/>
              <a:ln cap="flat" cmpd="sng" w="9525">
                <a:solidFill>
                  <a:srgbClr val="7F7F7F"/>
                </a:solidFill>
                <a:prstDash val="solid"/>
                <a:round/>
                <a:headEnd len="sm" w="sm" type="none"/>
                <a:tailEnd len="sm" w="sm" type="none"/>
              </a:ln>
            </p:spPr>
          </p:cxnSp>
          <p:cxnSp>
            <p:nvCxnSpPr>
              <p:cNvPr id="1127" name="Google Shape;1127;p27"/>
              <p:cNvCxnSpPr/>
              <p:nvPr/>
            </p:nvCxnSpPr>
            <p:spPr>
              <a:xfrm>
                <a:off x="5486402" y="2456571"/>
                <a:ext cx="258885" cy="112049"/>
              </a:xfrm>
              <a:prstGeom prst="straightConnector1">
                <a:avLst/>
              </a:prstGeom>
              <a:noFill/>
              <a:ln cap="flat" cmpd="sng" w="9525">
                <a:solidFill>
                  <a:srgbClr val="7F7F7F"/>
                </a:solidFill>
                <a:prstDash val="solid"/>
                <a:round/>
                <a:headEnd len="sm" w="sm" type="none"/>
                <a:tailEnd len="sm" w="sm" type="none"/>
              </a:ln>
            </p:spPr>
          </p:cxnSp>
          <p:cxnSp>
            <p:nvCxnSpPr>
              <p:cNvPr id="1128" name="Google Shape;1128;p27"/>
              <p:cNvCxnSpPr/>
              <p:nvPr/>
            </p:nvCxnSpPr>
            <p:spPr>
              <a:xfrm>
                <a:off x="5507587" y="2327740"/>
                <a:ext cx="328592" cy="194224"/>
              </a:xfrm>
              <a:prstGeom prst="straightConnector1">
                <a:avLst/>
              </a:prstGeom>
              <a:noFill/>
              <a:ln cap="flat" cmpd="sng" w="9525">
                <a:solidFill>
                  <a:srgbClr val="7F7F7F"/>
                </a:solidFill>
                <a:prstDash val="solid"/>
                <a:round/>
                <a:headEnd len="sm" w="sm" type="none"/>
                <a:tailEnd len="sm" w="sm" type="none"/>
              </a:ln>
            </p:spPr>
          </p:cxnSp>
          <p:cxnSp>
            <p:nvCxnSpPr>
              <p:cNvPr id="1129" name="Google Shape;1129;p27"/>
              <p:cNvCxnSpPr/>
              <p:nvPr/>
            </p:nvCxnSpPr>
            <p:spPr>
              <a:xfrm>
                <a:off x="5535738" y="2189871"/>
                <a:ext cx="419099" cy="265328"/>
              </a:xfrm>
              <a:prstGeom prst="straightConnector1">
                <a:avLst/>
              </a:prstGeom>
              <a:noFill/>
              <a:ln cap="flat" cmpd="sng" w="9525">
                <a:solidFill>
                  <a:srgbClr val="7F7F7F"/>
                </a:solidFill>
                <a:prstDash val="solid"/>
                <a:round/>
                <a:headEnd len="sm" w="sm" type="none"/>
                <a:tailEnd len="sm" w="sm" type="none"/>
              </a:ln>
            </p:spPr>
          </p:cxnSp>
          <p:cxnSp>
            <p:nvCxnSpPr>
              <p:cNvPr id="1130" name="Google Shape;1130;p27"/>
              <p:cNvCxnSpPr/>
              <p:nvPr/>
            </p:nvCxnSpPr>
            <p:spPr>
              <a:xfrm>
                <a:off x="5586634" y="2072649"/>
                <a:ext cx="463674" cy="338983"/>
              </a:xfrm>
              <a:prstGeom prst="straightConnector1">
                <a:avLst/>
              </a:prstGeom>
              <a:noFill/>
              <a:ln cap="flat" cmpd="sng" w="9525">
                <a:solidFill>
                  <a:srgbClr val="7F7F7F"/>
                </a:solidFill>
                <a:prstDash val="solid"/>
                <a:round/>
                <a:headEnd len="sm" w="sm" type="none"/>
                <a:tailEnd len="sm" w="sm" type="none"/>
              </a:ln>
            </p:spPr>
          </p:cxnSp>
          <p:cxnSp>
            <p:nvCxnSpPr>
              <p:cNvPr id="1131" name="Google Shape;1131;p27"/>
              <p:cNvCxnSpPr/>
              <p:nvPr/>
            </p:nvCxnSpPr>
            <p:spPr>
              <a:xfrm>
                <a:off x="5440850" y="2624819"/>
                <a:ext cx="151281" cy="99331"/>
              </a:xfrm>
              <a:prstGeom prst="straightConnector1">
                <a:avLst/>
              </a:prstGeom>
              <a:noFill/>
              <a:ln cap="flat" cmpd="sng" w="9525">
                <a:solidFill>
                  <a:srgbClr val="7F7F7F"/>
                </a:solidFill>
                <a:prstDash val="solid"/>
                <a:round/>
                <a:headEnd len="sm" w="sm" type="none"/>
                <a:tailEnd len="sm" w="sm" type="none"/>
              </a:ln>
            </p:spPr>
          </p:cxnSp>
          <p:cxnSp>
            <p:nvCxnSpPr>
              <p:cNvPr id="1132" name="Google Shape;1132;p27"/>
              <p:cNvCxnSpPr/>
              <p:nvPr/>
            </p:nvCxnSpPr>
            <p:spPr>
              <a:xfrm>
                <a:off x="5410200" y="2724150"/>
                <a:ext cx="181931" cy="115179"/>
              </a:xfrm>
              <a:prstGeom prst="straightConnector1">
                <a:avLst/>
              </a:prstGeom>
              <a:noFill/>
              <a:ln cap="flat" cmpd="sng" w="9525">
                <a:solidFill>
                  <a:srgbClr val="7F7F7F"/>
                </a:solidFill>
                <a:prstDash val="solid"/>
                <a:round/>
                <a:headEnd len="sm" w="sm" type="none"/>
                <a:tailEnd len="sm" w="sm" type="none"/>
              </a:ln>
            </p:spPr>
          </p:cxnSp>
          <p:cxnSp>
            <p:nvCxnSpPr>
              <p:cNvPr id="1133" name="Google Shape;1133;p27"/>
              <p:cNvCxnSpPr/>
              <p:nvPr/>
            </p:nvCxnSpPr>
            <p:spPr>
              <a:xfrm>
                <a:off x="5410200" y="2837571"/>
                <a:ext cx="137634" cy="87135"/>
              </a:xfrm>
              <a:prstGeom prst="straightConnector1">
                <a:avLst/>
              </a:prstGeom>
              <a:noFill/>
              <a:ln cap="flat" cmpd="sng" w="9525">
                <a:solidFill>
                  <a:srgbClr val="7F7F7F"/>
                </a:solidFill>
                <a:prstDash val="solid"/>
                <a:round/>
                <a:headEnd len="sm" w="sm" type="none"/>
                <a:tailEnd len="sm" w="sm" type="none"/>
              </a:ln>
            </p:spPr>
          </p:cxnSp>
          <p:cxnSp>
            <p:nvCxnSpPr>
              <p:cNvPr id="1134" name="Google Shape;1134;p27"/>
              <p:cNvCxnSpPr/>
              <p:nvPr/>
            </p:nvCxnSpPr>
            <p:spPr>
              <a:xfrm>
                <a:off x="5380669" y="2952750"/>
                <a:ext cx="120496" cy="76285"/>
              </a:xfrm>
              <a:prstGeom prst="straightConnector1">
                <a:avLst/>
              </a:prstGeom>
              <a:noFill/>
              <a:ln cap="flat" cmpd="sng" w="9525">
                <a:solidFill>
                  <a:srgbClr val="7F7F7F"/>
                </a:solidFill>
                <a:prstDash val="solid"/>
                <a:round/>
                <a:headEnd len="sm" w="sm" type="none"/>
                <a:tailEnd len="sm" w="sm" type="none"/>
              </a:ln>
            </p:spPr>
          </p:cxnSp>
          <p:cxnSp>
            <p:nvCxnSpPr>
              <p:cNvPr id="1135" name="Google Shape;1135;p27"/>
              <p:cNvCxnSpPr/>
              <p:nvPr/>
            </p:nvCxnSpPr>
            <p:spPr>
              <a:xfrm>
                <a:off x="5643942" y="2003388"/>
                <a:ext cx="505980" cy="320332"/>
              </a:xfrm>
              <a:prstGeom prst="straightConnector1">
                <a:avLst/>
              </a:prstGeom>
              <a:noFill/>
              <a:ln cap="flat" cmpd="sng" w="9525">
                <a:solidFill>
                  <a:srgbClr val="7F7F7F"/>
                </a:solidFill>
                <a:prstDash val="solid"/>
                <a:round/>
                <a:headEnd len="sm" w="sm" type="none"/>
                <a:tailEnd len="sm" w="sm" type="none"/>
              </a:ln>
            </p:spPr>
          </p:cxnSp>
          <p:cxnSp>
            <p:nvCxnSpPr>
              <p:cNvPr id="1136" name="Google Shape;1136;p27"/>
              <p:cNvCxnSpPr/>
              <p:nvPr/>
            </p:nvCxnSpPr>
            <p:spPr>
              <a:xfrm>
                <a:off x="5818254" y="1872139"/>
                <a:ext cx="643981" cy="407699"/>
              </a:xfrm>
              <a:prstGeom prst="straightConnector1">
                <a:avLst/>
              </a:prstGeom>
              <a:noFill/>
              <a:ln cap="flat" cmpd="sng" w="9525">
                <a:solidFill>
                  <a:srgbClr val="7F7F7F"/>
                </a:solidFill>
                <a:prstDash val="solid"/>
                <a:round/>
                <a:headEnd len="sm" w="sm" type="none"/>
                <a:tailEnd len="sm" w="sm" type="none"/>
              </a:ln>
            </p:spPr>
          </p:cxnSp>
          <p:cxnSp>
            <p:nvCxnSpPr>
              <p:cNvPr id="1137" name="Google Shape;1137;p27"/>
              <p:cNvCxnSpPr/>
              <p:nvPr/>
            </p:nvCxnSpPr>
            <p:spPr>
              <a:xfrm>
                <a:off x="5960281" y="1859783"/>
                <a:ext cx="622450" cy="418188"/>
              </a:xfrm>
              <a:prstGeom prst="straightConnector1">
                <a:avLst/>
              </a:prstGeom>
              <a:noFill/>
              <a:ln cap="flat" cmpd="sng" w="9525">
                <a:solidFill>
                  <a:srgbClr val="7F7F7F"/>
                </a:solidFill>
                <a:prstDash val="solid"/>
                <a:round/>
                <a:headEnd len="sm" w="sm" type="none"/>
                <a:tailEnd len="sm" w="sm" type="none"/>
              </a:ln>
            </p:spPr>
          </p:cxnSp>
          <p:cxnSp>
            <p:nvCxnSpPr>
              <p:cNvPr id="1138" name="Google Shape;1138;p27"/>
              <p:cNvCxnSpPr/>
              <p:nvPr/>
            </p:nvCxnSpPr>
            <p:spPr>
              <a:xfrm>
                <a:off x="6676069" y="1809750"/>
                <a:ext cx="503868" cy="318995"/>
              </a:xfrm>
              <a:prstGeom prst="straightConnector1">
                <a:avLst/>
              </a:prstGeom>
              <a:noFill/>
              <a:ln cap="flat" cmpd="sng" w="9525">
                <a:solidFill>
                  <a:srgbClr val="7F7F7F"/>
                </a:solidFill>
                <a:prstDash val="solid"/>
                <a:round/>
                <a:headEnd len="sm" w="sm" type="none"/>
                <a:tailEnd len="sm" w="sm" type="none"/>
              </a:ln>
            </p:spPr>
          </p:cxnSp>
          <p:cxnSp>
            <p:nvCxnSpPr>
              <p:cNvPr id="1139" name="Google Shape;1139;p27"/>
              <p:cNvCxnSpPr/>
              <p:nvPr/>
            </p:nvCxnSpPr>
            <p:spPr>
              <a:xfrm>
                <a:off x="7284001" y="1789998"/>
                <a:ext cx="382668" cy="242264"/>
              </a:xfrm>
              <a:prstGeom prst="straightConnector1">
                <a:avLst/>
              </a:prstGeom>
              <a:noFill/>
              <a:ln cap="flat" cmpd="sng" w="9525">
                <a:solidFill>
                  <a:srgbClr val="7F7F7F"/>
                </a:solidFill>
                <a:prstDash val="solid"/>
                <a:round/>
                <a:headEnd len="sm" w="sm" type="none"/>
                <a:tailEnd len="sm" w="sm" type="none"/>
              </a:ln>
            </p:spPr>
          </p:cxnSp>
          <p:cxnSp>
            <p:nvCxnSpPr>
              <p:cNvPr id="1140" name="Google Shape;1140;p27"/>
              <p:cNvCxnSpPr/>
              <p:nvPr/>
            </p:nvCxnSpPr>
            <p:spPr>
              <a:xfrm>
                <a:off x="7452700" y="1770771"/>
                <a:ext cx="384088" cy="243163"/>
              </a:xfrm>
              <a:prstGeom prst="straightConnector1">
                <a:avLst/>
              </a:prstGeom>
              <a:noFill/>
              <a:ln cap="flat" cmpd="sng" w="9525">
                <a:solidFill>
                  <a:srgbClr val="7F7F7F"/>
                </a:solidFill>
                <a:prstDash val="solid"/>
                <a:round/>
                <a:headEnd len="sm" w="sm" type="none"/>
                <a:tailEnd len="sm" w="sm" type="none"/>
              </a:ln>
            </p:spPr>
          </p:cxnSp>
          <p:cxnSp>
            <p:nvCxnSpPr>
              <p:cNvPr id="1141" name="Google Shape;1141;p27"/>
              <p:cNvCxnSpPr/>
              <p:nvPr/>
            </p:nvCxnSpPr>
            <p:spPr>
              <a:xfrm>
                <a:off x="7728119" y="1800412"/>
                <a:ext cx="287200" cy="181824"/>
              </a:xfrm>
              <a:prstGeom prst="straightConnector1">
                <a:avLst/>
              </a:prstGeom>
              <a:noFill/>
              <a:ln cap="flat" cmpd="sng" w="9525">
                <a:solidFill>
                  <a:srgbClr val="7F7F7F"/>
                </a:solidFill>
                <a:prstDash val="solid"/>
                <a:round/>
                <a:headEnd len="sm" w="sm" type="none"/>
                <a:tailEnd len="sm" w="sm" type="none"/>
              </a:ln>
            </p:spPr>
          </p:cxnSp>
          <p:cxnSp>
            <p:nvCxnSpPr>
              <p:cNvPr id="1142" name="Google Shape;1142;p27"/>
              <p:cNvCxnSpPr/>
              <p:nvPr/>
            </p:nvCxnSpPr>
            <p:spPr>
              <a:xfrm>
                <a:off x="7940269" y="1789998"/>
                <a:ext cx="256991" cy="162698"/>
              </a:xfrm>
              <a:prstGeom prst="straightConnector1">
                <a:avLst/>
              </a:prstGeom>
              <a:noFill/>
              <a:ln cap="flat" cmpd="sng" w="9525">
                <a:solidFill>
                  <a:srgbClr val="7F7F7F"/>
                </a:solidFill>
                <a:prstDash val="solid"/>
                <a:round/>
                <a:headEnd len="sm" w="sm" type="none"/>
                <a:tailEnd len="sm" w="sm" type="none"/>
              </a:ln>
            </p:spPr>
          </p:cxnSp>
          <p:cxnSp>
            <p:nvCxnSpPr>
              <p:cNvPr id="1143" name="Google Shape;1143;p27"/>
              <p:cNvCxnSpPr/>
              <p:nvPr/>
            </p:nvCxnSpPr>
            <p:spPr>
              <a:xfrm>
                <a:off x="8077200" y="1770771"/>
                <a:ext cx="262287" cy="166052"/>
              </a:xfrm>
              <a:prstGeom prst="straightConnector1">
                <a:avLst/>
              </a:prstGeom>
              <a:noFill/>
              <a:ln cap="flat" cmpd="sng" w="9525">
                <a:solidFill>
                  <a:srgbClr val="7F7F7F"/>
                </a:solidFill>
                <a:prstDash val="solid"/>
                <a:round/>
                <a:headEnd len="sm" w="sm" type="none"/>
                <a:tailEnd len="sm" w="sm" type="none"/>
              </a:ln>
            </p:spPr>
          </p:cxnSp>
          <p:cxnSp>
            <p:nvCxnSpPr>
              <p:cNvPr id="1144" name="Google Shape;1144;p27"/>
              <p:cNvCxnSpPr/>
              <p:nvPr/>
            </p:nvCxnSpPr>
            <p:spPr>
              <a:xfrm>
                <a:off x="8305800" y="1770771"/>
                <a:ext cx="226371" cy="143314"/>
              </a:xfrm>
              <a:prstGeom prst="straightConnector1">
                <a:avLst/>
              </a:prstGeom>
              <a:noFill/>
              <a:ln cap="flat" cmpd="sng" w="9525">
                <a:solidFill>
                  <a:srgbClr val="7F7F7F"/>
                </a:solidFill>
                <a:prstDash val="solid"/>
                <a:round/>
                <a:headEnd len="sm" w="sm" type="none"/>
                <a:tailEnd len="sm" w="sm" type="none"/>
              </a:ln>
            </p:spPr>
          </p:cxnSp>
          <p:cxnSp>
            <p:nvCxnSpPr>
              <p:cNvPr id="1145" name="Google Shape;1145;p27"/>
              <p:cNvCxnSpPr/>
              <p:nvPr/>
            </p:nvCxnSpPr>
            <p:spPr>
              <a:xfrm>
                <a:off x="8610481" y="1800412"/>
                <a:ext cx="140665" cy="89054"/>
              </a:xfrm>
              <a:prstGeom prst="straightConnector1">
                <a:avLst/>
              </a:prstGeom>
              <a:noFill/>
              <a:ln cap="flat" cmpd="sng" w="9525">
                <a:solidFill>
                  <a:srgbClr val="7F7F7F"/>
                </a:solidFill>
                <a:prstDash val="solid"/>
                <a:round/>
                <a:headEnd len="sm" w="sm" type="none"/>
                <a:tailEnd len="sm" w="sm" type="none"/>
              </a:ln>
            </p:spPr>
          </p:cxnSp>
          <p:cxnSp>
            <p:nvCxnSpPr>
              <p:cNvPr id="1146" name="Google Shape;1146;p27"/>
              <p:cNvCxnSpPr/>
              <p:nvPr/>
            </p:nvCxnSpPr>
            <p:spPr>
              <a:xfrm>
                <a:off x="8852162" y="1789998"/>
                <a:ext cx="92769" cy="58731"/>
              </a:xfrm>
              <a:prstGeom prst="straightConnector1">
                <a:avLst/>
              </a:prstGeom>
              <a:noFill/>
              <a:ln cap="flat" cmpd="sng" w="9525">
                <a:solidFill>
                  <a:srgbClr val="7F7F7F"/>
                </a:solidFill>
                <a:prstDash val="solid"/>
                <a:round/>
                <a:headEnd len="sm" w="sm" type="none"/>
                <a:tailEnd len="sm" w="sm" type="none"/>
              </a:ln>
            </p:spPr>
          </p:cxnSp>
          <p:cxnSp>
            <p:nvCxnSpPr>
              <p:cNvPr id="1147" name="Google Shape;1147;p27"/>
              <p:cNvCxnSpPr/>
              <p:nvPr/>
            </p:nvCxnSpPr>
            <p:spPr>
              <a:xfrm>
                <a:off x="7105470" y="1781855"/>
                <a:ext cx="459323" cy="290794"/>
              </a:xfrm>
              <a:prstGeom prst="straightConnector1">
                <a:avLst/>
              </a:prstGeom>
              <a:noFill/>
              <a:ln cap="flat" cmpd="sng" w="9525">
                <a:solidFill>
                  <a:srgbClr val="7F7F7F"/>
                </a:solidFill>
                <a:prstDash val="solid"/>
                <a:round/>
                <a:headEnd len="sm" w="sm" type="none"/>
                <a:tailEnd len="sm" w="sm" type="none"/>
              </a:ln>
            </p:spPr>
          </p:cxnSp>
          <p:cxnSp>
            <p:nvCxnSpPr>
              <p:cNvPr id="1148" name="Google Shape;1148;p27"/>
              <p:cNvCxnSpPr/>
              <p:nvPr/>
            </p:nvCxnSpPr>
            <p:spPr>
              <a:xfrm>
                <a:off x="6804099" y="1792993"/>
                <a:ext cx="459323" cy="290794"/>
              </a:xfrm>
              <a:prstGeom prst="straightConnector1">
                <a:avLst/>
              </a:prstGeom>
              <a:noFill/>
              <a:ln cap="flat" cmpd="sng" w="9525">
                <a:solidFill>
                  <a:srgbClr val="7F7F7F"/>
                </a:solidFill>
                <a:prstDash val="solid"/>
                <a:round/>
                <a:headEnd len="sm" w="sm" type="none"/>
                <a:tailEnd len="sm" w="sm" type="none"/>
              </a:ln>
            </p:spPr>
          </p:cxnSp>
          <p:cxnSp>
            <p:nvCxnSpPr>
              <p:cNvPr id="1149" name="Google Shape;1149;p27"/>
              <p:cNvCxnSpPr/>
              <p:nvPr/>
            </p:nvCxnSpPr>
            <p:spPr>
              <a:xfrm>
                <a:off x="6058946" y="1840742"/>
                <a:ext cx="633430" cy="433499"/>
              </a:xfrm>
              <a:prstGeom prst="straightConnector1">
                <a:avLst/>
              </a:prstGeom>
              <a:noFill/>
              <a:ln cap="flat" cmpd="sng" w="9525">
                <a:solidFill>
                  <a:srgbClr val="7F7F7F"/>
                </a:solidFill>
                <a:prstDash val="solid"/>
                <a:round/>
                <a:headEnd len="sm" w="sm" type="none"/>
                <a:tailEnd len="sm" w="sm" type="none"/>
              </a:ln>
            </p:spPr>
          </p:cxnSp>
          <p:cxnSp>
            <p:nvCxnSpPr>
              <p:cNvPr id="1150" name="Google Shape;1150;p27"/>
              <p:cNvCxnSpPr/>
              <p:nvPr/>
            </p:nvCxnSpPr>
            <p:spPr>
              <a:xfrm>
                <a:off x="6556614" y="1816596"/>
                <a:ext cx="562915" cy="356377"/>
              </a:xfrm>
              <a:prstGeom prst="straightConnector1">
                <a:avLst/>
              </a:prstGeom>
              <a:noFill/>
              <a:ln cap="flat" cmpd="sng" w="9525">
                <a:solidFill>
                  <a:srgbClr val="7F7F7F"/>
                </a:solidFill>
                <a:prstDash val="solid"/>
                <a:round/>
                <a:headEnd len="sm" w="sm" type="none"/>
                <a:tailEnd len="sm" w="sm" type="none"/>
              </a:ln>
            </p:spPr>
          </p:cxnSp>
          <p:cxnSp>
            <p:nvCxnSpPr>
              <p:cNvPr id="1151" name="Google Shape;1151;p27"/>
              <p:cNvCxnSpPr/>
              <p:nvPr/>
            </p:nvCxnSpPr>
            <p:spPr>
              <a:xfrm>
                <a:off x="6231561" y="1822345"/>
                <a:ext cx="606947" cy="384253"/>
              </a:xfrm>
              <a:prstGeom prst="straightConnector1">
                <a:avLst/>
              </a:prstGeom>
              <a:noFill/>
              <a:ln cap="flat" cmpd="sng" w="9525">
                <a:solidFill>
                  <a:srgbClr val="7F7F7F"/>
                </a:solidFill>
                <a:prstDash val="solid"/>
                <a:round/>
                <a:headEnd len="sm" w="sm" type="none"/>
                <a:tailEnd len="sm" w="sm" type="none"/>
              </a:ln>
            </p:spPr>
          </p:cxnSp>
          <p:cxnSp>
            <p:nvCxnSpPr>
              <p:cNvPr id="1152" name="Google Shape;1152;p27"/>
              <p:cNvCxnSpPr/>
              <p:nvPr/>
            </p:nvCxnSpPr>
            <p:spPr>
              <a:xfrm>
                <a:off x="7626243" y="1788857"/>
                <a:ext cx="293239" cy="202504"/>
              </a:xfrm>
              <a:prstGeom prst="straightConnector1">
                <a:avLst/>
              </a:prstGeom>
              <a:noFill/>
              <a:ln cap="flat" cmpd="sng" w="9525">
                <a:solidFill>
                  <a:srgbClr val="7F7F7F"/>
                </a:solidFill>
                <a:prstDash val="solid"/>
                <a:round/>
                <a:headEnd len="sm" w="sm" type="none"/>
                <a:tailEnd len="sm" w="sm" type="none"/>
              </a:ln>
            </p:spPr>
          </p:cxnSp>
          <p:cxnSp>
            <p:nvCxnSpPr>
              <p:cNvPr id="1153" name="Google Shape;1153;p27"/>
              <p:cNvCxnSpPr/>
              <p:nvPr/>
            </p:nvCxnSpPr>
            <p:spPr>
              <a:xfrm>
                <a:off x="7857958" y="1787716"/>
                <a:ext cx="253366" cy="160404"/>
              </a:xfrm>
              <a:prstGeom prst="straightConnector1">
                <a:avLst/>
              </a:prstGeom>
              <a:noFill/>
              <a:ln cap="flat" cmpd="sng" w="9525">
                <a:solidFill>
                  <a:srgbClr val="7F7F7F"/>
                </a:solidFill>
                <a:prstDash val="solid"/>
                <a:round/>
                <a:headEnd len="sm" w="sm" type="none"/>
                <a:tailEnd len="sm" w="sm" type="none"/>
              </a:ln>
            </p:spPr>
          </p:cxnSp>
          <p:cxnSp>
            <p:nvCxnSpPr>
              <p:cNvPr id="1154" name="Google Shape;1154;p27"/>
              <p:cNvCxnSpPr/>
              <p:nvPr/>
            </p:nvCxnSpPr>
            <p:spPr>
              <a:xfrm>
                <a:off x="5334000" y="3105150"/>
                <a:ext cx="152400" cy="96483"/>
              </a:xfrm>
              <a:prstGeom prst="straightConnector1">
                <a:avLst/>
              </a:prstGeom>
              <a:noFill/>
              <a:ln cap="flat" cmpd="sng" w="9525">
                <a:solidFill>
                  <a:srgbClr val="7F7F7F"/>
                </a:solidFill>
                <a:prstDash val="solid"/>
                <a:round/>
                <a:headEnd len="sm" w="sm" type="none"/>
                <a:tailEnd len="sm" w="sm" type="none"/>
              </a:ln>
            </p:spPr>
          </p:cxnSp>
          <p:cxnSp>
            <p:nvCxnSpPr>
              <p:cNvPr id="1155" name="Google Shape;1155;p27"/>
              <p:cNvCxnSpPr/>
              <p:nvPr/>
            </p:nvCxnSpPr>
            <p:spPr>
              <a:xfrm>
                <a:off x="5334000" y="3181350"/>
                <a:ext cx="122869" cy="77787"/>
              </a:xfrm>
              <a:prstGeom prst="straightConnector1">
                <a:avLst/>
              </a:prstGeom>
              <a:noFill/>
              <a:ln cap="flat" cmpd="sng" w="9525">
                <a:solidFill>
                  <a:srgbClr val="7F7F7F"/>
                </a:solidFill>
                <a:prstDash val="solid"/>
                <a:round/>
                <a:headEnd len="sm" w="sm" type="none"/>
                <a:tailEnd len="sm" w="sm" type="none"/>
              </a:ln>
            </p:spPr>
          </p:cxnSp>
          <p:cxnSp>
            <p:nvCxnSpPr>
              <p:cNvPr id="1156" name="Google Shape;1156;p27"/>
              <p:cNvCxnSpPr/>
              <p:nvPr/>
            </p:nvCxnSpPr>
            <p:spPr>
              <a:xfrm>
                <a:off x="5334000" y="3257550"/>
                <a:ext cx="106850" cy="67646"/>
              </a:xfrm>
              <a:prstGeom prst="straightConnector1">
                <a:avLst/>
              </a:prstGeom>
              <a:noFill/>
              <a:ln cap="flat" cmpd="sng" w="9525">
                <a:solidFill>
                  <a:srgbClr val="7F7F7F"/>
                </a:solidFill>
                <a:prstDash val="solid"/>
                <a:round/>
                <a:headEnd len="sm" w="sm" type="none"/>
                <a:tailEnd len="sm" w="sm" type="none"/>
              </a:ln>
            </p:spPr>
          </p:cxnSp>
          <p:cxnSp>
            <p:nvCxnSpPr>
              <p:cNvPr id="1157" name="Google Shape;1157;p27"/>
              <p:cNvCxnSpPr/>
              <p:nvPr/>
            </p:nvCxnSpPr>
            <p:spPr>
              <a:xfrm>
                <a:off x="5334000" y="3333750"/>
                <a:ext cx="106850" cy="67646"/>
              </a:xfrm>
              <a:prstGeom prst="straightConnector1">
                <a:avLst/>
              </a:prstGeom>
              <a:noFill/>
              <a:ln cap="flat" cmpd="sng" w="9525">
                <a:solidFill>
                  <a:srgbClr val="7F7F7F"/>
                </a:solidFill>
                <a:prstDash val="solid"/>
                <a:round/>
                <a:headEnd len="sm" w="sm" type="none"/>
                <a:tailEnd len="sm" w="sm" type="none"/>
              </a:ln>
            </p:spPr>
          </p:cxnSp>
          <p:cxnSp>
            <p:nvCxnSpPr>
              <p:cNvPr id="1158" name="Google Shape;1158;p27"/>
              <p:cNvCxnSpPr/>
              <p:nvPr/>
            </p:nvCxnSpPr>
            <p:spPr>
              <a:xfrm>
                <a:off x="5334000" y="3465867"/>
                <a:ext cx="71478" cy="45252"/>
              </a:xfrm>
              <a:prstGeom prst="straightConnector1">
                <a:avLst/>
              </a:prstGeom>
              <a:noFill/>
              <a:ln cap="flat" cmpd="sng" w="9525">
                <a:solidFill>
                  <a:srgbClr val="7F7F7F"/>
                </a:solidFill>
                <a:prstDash val="solid"/>
                <a:round/>
                <a:headEnd len="sm" w="sm" type="none"/>
                <a:tailEnd len="sm" w="sm" type="none"/>
              </a:ln>
            </p:spPr>
          </p:cxnSp>
          <p:cxnSp>
            <p:nvCxnSpPr>
              <p:cNvPr id="1159" name="Google Shape;1159;p27"/>
              <p:cNvCxnSpPr/>
              <p:nvPr/>
            </p:nvCxnSpPr>
            <p:spPr>
              <a:xfrm rot="10800000">
                <a:off x="5373632" y="2893789"/>
                <a:ext cx="162106" cy="78048"/>
              </a:xfrm>
              <a:prstGeom prst="straightConnector1">
                <a:avLst/>
              </a:prstGeom>
              <a:noFill/>
              <a:ln cap="flat" cmpd="sng" w="9525">
                <a:solidFill>
                  <a:srgbClr val="7F7F7F"/>
                </a:solidFill>
                <a:prstDash val="solid"/>
                <a:round/>
                <a:headEnd len="sm" w="sm" type="none"/>
                <a:tailEnd len="sm" w="sm" type="none"/>
              </a:ln>
            </p:spPr>
          </p:cxnSp>
          <p:cxnSp>
            <p:nvCxnSpPr>
              <p:cNvPr id="1160" name="Google Shape;1160;p27"/>
              <p:cNvCxnSpPr/>
              <p:nvPr/>
            </p:nvCxnSpPr>
            <p:spPr>
              <a:xfrm>
                <a:off x="5675247" y="1969247"/>
                <a:ext cx="572717" cy="362583"/>
              </a:xfrm>
              <a:prstGeom prst="straightConnector1">
                <a:avLst/>
              </a:prstGeom>
              <a:noFill/>
              <a:ln cap="flat" cmpd="sng" w="9525">
                <a:solidFill>
                  <a:srgbClr val="7F7F7F"/>
                </a:solidFill>
                <a:prstDash val="solid"/>
                <a:round/>
                <a:headEnd len="sm" w="sm" type="none"/>
                <a:tailEnd len="sm" w="sm" type="non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28"/>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Busy Latency Windows</a:t>
            </a:r>
            <a:endParaRPr/>
          </a:p>
        </p:txBody>
      </p:sp>
      <p:pic>
        <p:nvPicPr>
          <p:cNvPr descr="Badge Follow with solid fill" id="1167" name="Google Shape;1167;p28"/>
          <p:cNvPicPr preferRelativeResize="0"/>
          <p:nvPr/>
        </p:nvPicPr>
        <p:blipFill rotWithShape="1">
          <a:blip r:embed="rId3">
            <a:alphaModFix/>
          </a:blip>
          <a:srcRect b="0" l="0" r="0" t="0"/>
          <a:stretch/>
        </p:blipFill>
        <p:spPr>
          <a:xfrm>
            <a:off x="3999871" y="1107904"/>
            <a:ext cx="376328" cy="376328"/>
          </a:xfrm>
          <a:prstGeom prst="rect">
            <a:avLst/>
          </a:prstGeom>
          <a:noFill/>
          <a:ln>
            <a:noFill/>
          </a:ln>
        </p:spPr>
      </p:pic>
      <p:sp>
        <p:nvSpPr>
          <p:cNvPr id="1168" name="Google Shape;1168;p28"/>
          <p:cNvSpPr txBox="1"/>
          <p:nvPr/>
        </p:nvSpPr>
        <p:spPr>
          <a:xfrm>
            <a:off x="838200" y="736716"/>
            <a:ext cx="7924800" cy="4651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500"/>
              <a:buFont typeface="Noto Sans Symbols"/>
              <a:buNone/>
            </a:pPr>
            <a:r>
              <a:rPr b="1" i="1" lang="en-US" sz="2000">
                <a:solidFill>
                  <a:srgbClr val="0096FF"/>
                </a:solidFill>
                <a:latin typeface="Gill Sans"/>
                <a:ea typeface="Gill Sans"/>
                <a:cs typeface="Gill Sans"/>
                <a:sym typeface="Gill Sans"/>
              </a:rPr>
              <a:t>“Fail-if-Slow”: </a:t>
            </a:r>
            <a:r>
              <a:rPr lang="en-US" sz="2000">
                <a:solidFill>
                  <a:schemeClr val="dk1"/>
                </a:solidFill>
                <a:latin typeface="Gill Sans"/>
                <a:ea typeface="Gill Sans"/>
                <a:cs typeface="Gill Sans"/>
                <a:sym typeface="Gill Sans"/>
              </a:rPr>
              <a:t>the SSD should </a:t>
            </a:r>
            <a:r>
              <a:rPr i="1" lang="en-US" sz="2000">
                <a:solidFill>
                  <a:schemeClr val="dk1"/>
                </a:solidFill>
                <a:latin typeface="Gill Sans"/>
                <a:ea typeface="Gill Sans"/>
                <a:cs typeface="Gill Sans"/>
                <a:sym typeface="Gill Sans"/>
              </a:rPr>
              <a:t>fast-fail</a:t>
            </a:r>
            <a:r>
              <a:rPr lang="en-US" sz="2000">
                <a:solidFill>
                  <a:schemeClr val="dk1"/>
                </a:solidFill>
                <a:latin typeface="Gill Sans"/>
                <a:ea typeface="Gill Sans"/>
                <a:cs typeface="Gill Sans"/>
                <a:sym typeface="Gill Sans"/>
              </a:rPr>
              <a:t> an I/O if it contends with GC </a:t>
            </a:r>
            <a:endParaRPr/>
          </a:p>
        </p:txBody>
      </p:sp>
      <p:sp>
        <p:nvSpPr>
          <p:cNvPr id="1169" name="Google Shape;1169;p28"/>
          <p:cNvSpPr/>
          <p:nvPr/>
        </p:nvSpPr>
        <p:spPr>
          <a:xfrm>
            <a:off x="574772" y="666750"/>
            <a:ext cx="20703" cy="73694"/>
          </a:xfrm>
          <a:custGeom>
            <a:rect b="b" l="l" r="r" t="t"/>
            <a:pathLst>
              <a:path extrusionOk="0" h="71335" w="20040">
                <a:moveTo>
                  <a:pt x="10020" y="0"/>
                </a:moveTo>
                <a:cubicBezTo>
                  <a:pt x="15554" y="0"/>
                  <a:pt x="20040" y="4486"/>
                  <a:pt x="20040" y="10020"/>
                </a:cubicBezTo>
                <a:cubicBezTo>
                  <a:pt x="20040" y="27119"/>
                  <a:pt x="20040" y="44217"/>
                  <a:pt x="20040" y="61315"/>
                </a:cubicBezTo>
                <a:cubicBezTo>
                  <a:pt x="19226" y="66620"/>
                  <a:pt x="16167" y="70802"/>
                  <a:pt x="10020" y="71335"/>
                </a:cubicBezTo>
                <a:cubicBezTo>
                  <a:pt x="7169" y="70996"/>
                  <a:pt x="1670" y="71535"/>
                  <a:pt x="0" y="61315"/>
                </a:cubicBezTo>
                <a:lnTo>
                  <a:pt x="0" y="10020"/>
                </a:lnTo>
                <a:cubicBezTo>
                  <a:pt x="0" y="4486"/>
                  <a:pt x="4486" y="0"/>
                  <a:pt x="10020"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70" name="Google Shape;1170;p28"/>
          <p:cNvSpPr/>
          <p:nvPr/>
        </p:nvSpPr>
        <p:spPr>
          <a:xfrm>
            <a:off x="457738" y="701068"/>
            <a:ext cx="48575" cy="66172"/>
          </a:xfrm>
          <a:custGeom>
            <a:rect b="b" l="l" r="r" t="t"/>
            <a:pathLst>
              <a:path extrusionOk="0" h="64053" w="47021">
                <a:moveTo>
                  <a:pt x="11085" y="32"/>
                </a:moveTo>
                <a:cubicBezTo>
                  <a:pt x="13536" y="241"/>
                  <a:pt x="16324" y="1543"/>
                  <a:pt x="19135" y="5030"/>
                </a:cubicBezTo>
                <a:lnTo>
                  <a:pt x="45532" y="48493"/>
                </a:lnTo>
                <a:cubicBezTo>
                  <a:pt x="48468" y="53327"/>
                  <a:pt x="46929" y="59627"/>
                  <a:pt x="42094" y="62564"/>
                </a:cubicBezTo>
                <a:cubicBezTo>
                  <a:pt x="37260" y="65500"/>
                  <a:pt x="30960" y="63961"/>
                  <a:pt x="28023" y="59126"/>
                </a:cubicBezTo>
                <a:lnTo>
                  <a:pt x="1626" y="15664"/>
                </a:lnTo>
                <a:cubicBezTo>
                  <a:pt x="-2481" y="9162"/>
                  <a:pt x="2146" y="3365"/>
                  <a:pt x="5064" y="1593"/>
                </a:cubicBezTo>
                <a:cubicBezTo>
                  <a:pt x="6523" y="707"/>
                  <a:pt x="8635" y="-177"/>
                  <a:pt x="11085" y="3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71" name="Google Shape;1171;p28"/>
          <p:cNvSpPr/>
          <p:nvPr/>
        </p:nvSpPr>
        <p:spPr>
          <a:xfrm>
            <a:off x="662521" y="701065"/>
            <a:ext cx="48588" cy="66111"/>
          </a:xfrm>
          <a:custGeom>
            <a:rect b="b" l="l" r="r" t="t"/>
            <a:pathLst>
              <a:path extrusionOk="0" h="63995" w="47033">
                <a:moveTo>
                  <a:pt x="34168" y="299"/>
                </a:moveTo>
                <a:cubicBezTo>
                  <a:pt x="36753" y="-332"/>
                  <a:pt x="39578" y="22"/>
                  <a:pt x="42032" y="1513"/>
                </a:cubicBezTo>
                <a:cubicBezTo>
                  <a:pt x="46939" y="4493"/>
                  <a:pt x="48502" y="10887"/>
                  <a:pt x="45521" y="15795"/>
                </a:cubicBezTo>
                <a:lnTo>
                  <a:pt x="19284" y="58994"/>
                </a:lnTo>
                <a:cubicBezTo>
                  <a:pt x="16304" y="63902"/>
                  <a:pt x="9909" y="65464"/>
                  <a:pt x="5002" y="62483"/>
                </a:cubicBezTo>
                <a:cubicBezTo>
                  <a:pt x="94" y="59503"/>
                  <a:pt x="-1468" y="53108"/>
                  <a:pt x="1513" y="48201"/>
                </a:cubicBezTo>
                <a:lnTo>
                  <a:pt x="27750" y="5001"/>
                </a:lnTo>
                <a:cubicBezTo>
                  <a:pt x="29240" y="2548"/>
                  <a:pt x="31584" y="930"/>
                  <a:pt x="34168" y="299"/>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72" name="Google Shape;1172;p28"/>
          <p:cNvSpPr/>
          <p:nvPr/>
        </p:nvSpPr>
        <p:spPr>
          <a:xfrm>
            <a:off x="470028" y="781364"/>
            <a:ext cx="227878" cy="241034"/>
          </a:xfrm>
          <a:custGeom>
            <a:rect b="b" l="l" r="r" t="t"/>
            <a:pathLst>
              <a:path extrusionOk="0" h="233319" w="220584">
                <a:moveTo>
                  <a:pt x="148196" y="100727"/>
                </a:moveTo>
                <a:cubicBezTo>
                  <a:pt x="146528" y="99132"/>
                  <a:pt x="142979" y="99227"/>
                  <a:pt x="139456" y="102643"/>
                </a:cubicBezTo>
                <a:cubicBezTo>
                  <a:pt x="130654" y="109347"/>
                  <a:pt x="121031" y="112275"/>
                  <a:pt x="111846" y="112165"/>
                </a:cubicBezTo>
                <a:cubicBezTo>
                  <a:pt x="105846" y="112808"/>
                  <a:pt x="93976" y="110134"/>
                  <a:pt x="83905" y="102910"/>
                </a:cubicBezTo>
                <a:cubicBezTo>
                  <a:pt x="71294" y="95750"/>
                  <a:pt x="71132" y="105075"/>
                  <a:pt x="78955" y="110817"/>
                </a:cubicBezTo>
                <a:cubicBezTo>
                  <a:pt x="97987" y="129977"/>
                  <a:pt x="107848" y="156107"/>
                  <a:pt x="106989" y="185136"/>
                </a:cubicBezTo>
                <a:cubicBezTo>
                  <a:pt x="107344" y="193481"/>
                  <a:pt x="113769" y="191379"/>
                  <a:pt x="113999" y="186579"/>
                </a:cubicBezTo>
                <a:cubicBezTo>
                  <a:pt x="117445" y="161891"/>
                  <a:pt x="124658" y="130909"/>
                  <a:pt x="145642" y="108951"/>
                </a:cubicBezTo>
                <a:cubicBezTo>
                  <a:pt x="149649" y="105607"/>
                  <a:pt x="149863" y="102322"/>
                  <a:pt x="148196" y="100727"/>
                </a:cubicBezTo>
                <a:close/>
                <a:moveTo>
                  <a:pt x="113768" y="0"/>
                </a:moveTo>
                <a:cubicBezTo>
                  <a:pt x="214371" y="182"/>
                  <a:pt x="249363" y="112029"/>
                  <a:pt x="195210" y="176513"/>
                </a:cubicBezTo>
                <a:cubicBezTo>
                  <a:pt x="182059" y="195448"/>
                  <a:pt x="172353" y="207985"/>
                  <a:pt x="164616" y="233319"/>
                </a:cubicBezTo>
                <a:lnTo>
                  <a:pt x="56912" y="233319"/>
                </a:lnTo>
                <a:cubicBezTo>
                  <a:pt x="52968" y="210928"/>
                  <a:pt x="40165" y="192967"/>
                  <a:pt x="21456" y="167623"/>
                </a:cubicBezTo>
                <a:cubicBezTo>
                  <a:pt x="-27843" y="108939"/>
                  <a:pt x="9832" y="344"/>
                  <a:pt x="113768"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73" name="Google Shape;1173;p28"/>
          <p:cNvSpPr/>
          <p:nvPr/>
        </p:nvSpPr>
        <p:spPr>
          <a:xfrm>
            <a:off x="721202" y="789943"/>
            <a:ext cx="65439" cy="47488"/>
          </a:xfrm>
          <a:custGeom>
            <a:rect b="b" l="l" r="r" t="t"/>
            <a:pathLst>
              <a:path extrusionOk="0" h="45968" w="63344">
                <a:moveTo>
                  <a:pt x="56475" y="240"/>
                </a:moveTo>
                <a:cubicBezTo>
                  <a:pt x="58696" y="764"/>
                  <a:pt x="60717" y="2135"/>
                  <a:pt x="62011" y="4229"/>
                </a:cubicBezTo>
                <a:cubicBezTo>
                  <a:pt x="64600" y="8417"/>
                  <a:pt x="63304" y="13911"/>
                  <a:pt x="59116" y="16500"/>
                </a:cubicBezTo>
                <a:lnTo>
                  <a:pt x="13606" y="44635"/>
                </a:lnTo>
                <a:cubicBezTo>
                  <a:pt x="9418" y="47224"/>
                  <a:pt x="3924" y="45928"/>
                  <a:pt x="1334" y="41740"/>
                </a:cubicBezTo>
                <a:cubicBezTo>
                  <a:pt x="-1255" y="37552"/>
                  <a:pt x="42" y="32058"/>
                  <a:pt x="4230" y="29468"/>
                </a:cubicBezTo>
                <a:lnTo>
                  <a:pt x="49740" y="1334"/>
                </a:lnTo>
                <a:cubicBezTo>
                  <a:pt x="51834" y="39"/>
                  <a:pt x="54254" y="-284"/>
                  <a:pt x="56475" y="24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74" name="Google Shape;1174;p28"/>
          <p:cNvSpPr/>
          <p:nvPr/>
        </p:nvSpPr>
        <p:spPr>
          <a:xfrm>
            <a:off x="381000" y="792969"/>
            <a:ext cx="65343" cy="47190"/>
          </a:xfrm>
          <a:custGeom>
            <a:rect b="b" l="l" r="r" t="t"/>
            <a:pathLst>
              <a:path extrusionOk="0" h="45680" w="63252">
                <a:moveTo>
                  <a:pt x="6636" y="232"/>
                </a:moveTo>
                <a:cubicBezTo>
                  <a:pt x="8781" y="-274"/>
                  <a:pt x="11119" y="38"/>
                  <a:pt x="13142" y="1288"/>
                </a:cubicBezTo>
                <a:lnTo>
                  <a:pt x="59168" y="29742"/>
                </a:lnTo>
                <a:cubicBezTo>
                  <a:pt x="63214" y="32243"/>
                  <a:pt x="64466" y="37550"/>
                  <a:pt x="61965" y="41596"/>
                </a:cubicBezTo>
                <a:cubicBezTo>
                  <a:pt x="59463" y="45641"/>
                  <a:pt x="54156" y="46894"/>
                  <a:pt x="50111" y="44392"/>
                </a:cubicBezTo>
                <a:lnTo>
                  <a:pt x="4085" y="15939"/>
                </a:lnTo>
                <a:cubicBezTo>
                  <a:pt x="39" y="13438"/>
                  <a:pt x="-1213" y="8131"/>
                  <a:pt x="1288" y="4085"/>
                </a:cubicBezTo>
                <a:cubicBezTo>
                  <a:pt x="2539" y="2062"/>
                  <a:pt x="4491" y="738"/>
                  <a:pt x="6636" y="23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75" name="Google Shape;1175;p28"/>
          <p:cNvSpPr/>
          <p:nvPr/>
        </p:nvSpPr>
        <p:spPr>
          <a:xfrm>
            <a:off x="731966" y="897213"/>
            <a:ext cx="73416" cy="21066"/>
          </a:xfrm>
          <a:custGeom>
            <a:rect b="b" l="l" r="r" t="t"/>
            <a:pathLst>
              <a:path extrusionOk="0" h="20391" w="71066">
                <a:moveTo>
                  <a:pt x="9927" y="0"/>
                </a:moveTo>
                <a:lnTo>
                  <a:pt x="60870" y="0"/>
                </a:lnTo>
                <a:cubicBezTo>
                  <a:pt x="66501" y="0"/>
                  <a:pt x="71066" y="4565"/>
                  <a:pt x="71066" y="10196"/>
                </a:cubicBezTo>
                <a:cubicBezTo>
                  <a:pt x="71066" y="15827"/>
                  <a:pt x="66501" y="20391"/>
                  <a:pt x="60870" y="20391"/>
                </a:cubicBezTo>
                <a:lnTo>
                  <a:pt x="9927" y="20391"/>
                </a:lnTo>
                <a:cubicBezTo>
                  <a:pt x="5703" y="20391"/>
                  <a:pt x="2080" y="17824"/>
                  <a:pt x="532" y="14164"/>
                </a:cubicBezTo>
                <a:cubicBezTo>
                  <a:pt x="-29" y="10676"/>
                  <a:pt x="-310" y="9434"/>
                  <a:pt x="532" y="6227"/>
                </a:cubicBezTo>
                <a:cubicBezTo>
                  <a:pt x="2080" y="2568"/>
                  <a:pt x="5703" y="0"/>
                  <a:pt x="9927"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76" name="Google Shape;1176;p28"/>
          <p:cNvSpPr/>
          <p:nvPr/>
        </p:nvSpPr>
        <p:spPr>
          <a:xfrm>
            <a:off x="719454" y="985112"/>
            <a:ext cx="66871" cy="44152"/>
          </a:xfrm>
          <a:custGeom>
            <a:rect b="b" l="l" r="r" t="t"/>
            <a:pathLst>
              <a:path extrusionOk="0" h="42739" w="64730">
                <a:moveTo>
                  <a:pt x="4775" y="752"/>
                </a:moveTo>
                <a:cubicBezTo>
                  <a:pt x="6845" y="-110"/>
                  <a:pt x="9593" y="-395"/>
                  <a:pt x="12566" y="789"/>
                </a:cubicBezTo>
                <a:lnTo>
                  <a:pt x="60305" y="26805"/>
                </a:lnTo>
                <a:cubicBezTo>
                  <a:pt x="64419" y="29047"/>
                  <a:pt x="65936" y="34199"/>
                  <a:pt x="63694" y="38314"/>
                </a:cubicBezTo>
                <a:cubicBezTo>
                  <a:pt x="61452" y="42428"/>
                  <a:pt x="56300" y="43945"/>
                  <a:pt x="52185" y="41703"/>
                </a:cubicBezTo>
                <a:lnTo>
                  <a:pt x="4446" y="15687"/>
                </a:lnTo>
                <a:cubicBezTo>
                  <a:pt x="135" y="13362"/>
                  <a:pt x="-1139" y="6942"/>
                  <a:pt x="1057" y="4178"/>
                </a:cubicBezTo>
                <a:cubicBezTo>
                  <a:pt x="1315" y="3054"/>
                  <a:pt x="2705" y="1615"/>
                  <a:pt x="4775" y="75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77" name="Google Shape;1177;p28"/>
          <p:cNvSpPr/>
          <p:nvPr/>
        </p:nvSpPr>
        <p:spPr>
          <a:xfrm>
            <a:off x="383607" y="986395"/>
            <a:ext cx="67223" cy="46002"/>
          </a:xfrm>
          <a:custGeom>
            <a:rect b="b" l="l" r="r" t="t"/>
            <a:pathLst>
              <a:path extrusionOk="0" h="44530" w="65071">
                <a:moveTo>
                  <a:pt x="57922" y="409"/>
                </a:moveTo>
                <a:cubicBezTo>
                  <a:pt x="60367" y="1129"/>
                  <a:pt x="62538" y="2782"/>
                  <a:pt x="63855" y="5198"/>
                </a:cubicBezTo>
                <a:cubicBezTo>
                  <a:pt x="66488" y="10029"/>
                  <a:pt x="64705" y="16080"/>
                  <a:pt x="59874" y="18713"/>
                </a:cubicBezTo>
                <a:lnTo>
                  <a:pt x="14732" y="43314"/>
                </a:lnTo>
                <a:cubicBezTo>
                  <a:pt x="9901" y="45947"/>
                  <a:pt x="3850" y="44164"/>
                  <a:pt x="1217" y="39333"/>
                </a:cubicBezTo>
                <a:cubicBezTo>
                  <a:pt x="-1416" y="34502"/>
                  <a:pt x="366" y="28451"/>
                  <a:pt x="5198" y="25818"/>
                </a:cubicBezTo>
                <a:lnTo>
                  <a:pt x="50340" y="1217"/>
                </a:lnTo>
                <a:cubicBezTo>
                  <a:pt x="52756" y="-99"/>
                  <a:pt x="55476" y="-312"/>
                  <a:pt x="57922" y="409"/>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78" name="Google Shape;1178;p28"/>
          <p:cNvSpPr/>
          <p:nvPr/>
        </p:nvSpPr>
        <p:spPr>
          <a:xfrm>
            <a:off x="521658" y="1038037"/>
            <a:ext cx="127978" cy="21489"/>
          </a:xfrm>
          <a:custGeom>
            <a:rect b="b" l="l" r="r" t="t"/>
            <a:pathLst>
              <a:path extrusionOk="0" h="20801" w="123882">
                <a:moveTo>
                  <a:pt x="10401" y="0"/>
                </a:moveTo>
                <a:lnTo>
                  <a:pt x="113482" y="0"/>
                </a:lnTo>
                <a:cubicBezTo>
                  <a:pt x="119226" y="0"/>
                  <a:pt x="123882" y="4656"/>
                  <a:pt x="123882" y="10400"/>
                </a:cubicBezTo>
                <a:cubicBezTo>
                  <a:pt x="123882" y="16144"/>
                  <a:pt x="119226" y="20801"/>
                  <a:pt x="113482" y="20801"/>
                </a:cubicBezTo>
                <a:lnTo>
                  <a:pt x="10401" y="20801"/>
                </a:lnTo>
                <a:cubicBezTo>
                  <a:pt x="4657" y="20801"/>
                  <a:pt x="0" y="16144"/>
                  <a:pt x="0" y="10400"/>
                </a:cubicBezTo>
                <a:cubicBezTo>
                  <a:pt x="0" y="4656"/>
                  <a:pt x="4657" y="0"/>
                  <a:pt x="10401"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79" name="Google Shape;1179;p28"/>
          <p:cNvSpPr/>
          <p:nvPr/>
        </p:nvSpPr>
        <p:spPr>
          <a:xfrm>
            <a:off x="529375" y="1076625"/>
            <a:ext cx="111265" cy="31279"/>
          </a:xfrm>
          <a:custGeom>
            <a:rect b="b" l="l" r="r" t="t"/>
            <a:pathLst>
              <a:path extrusionOk="0" h="30278" w="107704">
                <a:moveTo>
                  <a:pt x="10401" y="0"/>
                </a:moveTo>
                <a:lnTo>
                  <a:pt x="97303" y="0"/>
                </a:lnTo>
                <a:cubicBezTo>
                  <a:pt x="103047" y="0"/>
                  <a:pt x="107704" y="4657"/>
                  <a:pt x="107704" y="10401"/>
                </a:cubicBezTo>
                <a:cubicBezTo>
                  <a:pt x="107704" y="14709"/>
                  <a:pt x="105084" y="18405"/>
                  <a:pt x="101351" y="19984"/>
                </a:cubicBezTo>
                <a:lnTo>
                  <a:pt x="99383" y="20381"/>
                </a:lnTo>
                <a:lnTo>
                  <a:pt x="99383" y="22650"/>
                </a:lnTo>
                <a:cubicBezTo>
                  <a:pt x="99383" y="26863"/>
                  <a:pt x="95968" y="30278"/>
                  <a:pt x="91756" y="30278"/>
                </a:cubicBezTo>
                <a:lnTo>
                  <a:pt x="16410" y="30278"/>
                </a:lnTo>
                <a:cubicBezTo>
                  <a:pt x="12198" y="30278"/>
                  <a:pt x="8783" y="26863"/>
                  <a:pt x="8783" y="22650"/>
                </a:cubicBezTo>
                <a:lnTo>
                  <a:pt x="8783" y="20475"/>
                </a:lnTo>
                <a:lnTo>
                  <a:pt x="6352" y="19984"/>
                </a:lnTo>
                <a:cubicBezTo>
                  <a:pt x="2619" y="18405"/>
                  <a:pt x="0" y="14709"/>
                  <a:pt x="0" y="10401"/>
                </a:cubicBezTo>
                <a:cubicBezTo>
                  <a:pt x="0" y="4657"/>
                  <a:pt x="4657" y="0"/>
                  <a:pt x="10401"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80" name="Google Shape;1180;p28"/>
          <p:cNvSpPr/>
          <p:nvPr/>
        </p:nvSpPr>
        <p:spPr>
          <a:xfrm>
            <a:off x="304800" y="666750"/>
            <a:ext cx="7819328" cy="496594"/>
          </a:xfrm>
          <a:prstGeom prst="rect">
            <a:avLst/>
          </a:prstGeom>
          <a:solidFill>
            <a:schemeClr val="lt1">
              <a:alpha val="49803"/>
            </a:schemeClr>
          </a:solidFill>
          <a:ln cap="flat" cmpd="sng" w="107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1181" name="Google Shape;1181;p28"/>
          <p:cNvSpPr txBox="1"/>
          <p:nvPr/>
        </p:nvSpPr>
        <p:spPr>
          <a:xfrm>
            <a:off x="858973" y="1476155"/>
            <a:ext cx="7924800" cy="4651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500"/>
              <a:buFont typeface="Noto Sans Symbols"/>
              <a:buNone/>
            </a:pPr>
            <a:r>
              <a:rPr b="1" i="1" lang="en-US" sz="2000">
                <a:solidFill>
                  <a:srgbClr val="0096FF"/>
                </a:solidFill>
                <a:latin typeface="Gill Sans"/>
                <a:ea typeface="Gill Sans"/>
                <a:cs typeface="Gill Sans"/>
                <a:sym typeface="Gill Sans"/>
              </a:rPr>
              <a:t>Time Window (TW) Coordination</a:t>
            </a:r>
            <a:r>
              <a:rPr lang="en-US" sz="2000">
                <a:solidFill>
                  <a:srgbClr val="0096FF"/>
                </a:solidFill>
                <a:latin typeface="Gill Sans"/>
                <a:ea typeface="Gill Sans"/>
                <a:cs typeface="Gill Sans"/>
                <a:sym typeface="Gill Sans"/>
              </a:rPr>
              <a:t>: </a:t>
            </a:r>
            <a:r>
              <a:rPr lang="en-US" sz="2000">
                <a:solidFill>
                  <a:schemeClr val="dk1"/>
                </a:solidFill>
                <a:latin typeface="Gill Sans"/>
                <a:ea typeface="Gill Sans"/>
                <a:cs typeface="Gill Sans"/>
                <a:sym typeface="Gill Sans"/>
              </a:rPr>
              <a:t>SSDs take turns to perform GCs</a:t>
            </a:r>
            <a:endParaRPr/>
          </a:p>
        </p:txBody>
      </p:sp>
      <p:grpSp>
        <p:nvGrpSpPr>
          <p:cNvPr id="1182" name="Google Shape;1182;p28"/>
          <p:cNvGrpSpPr/>
          <p:nvPr/>
        </p:nvGrpSpPr>
        <p:grpSpPr>
          <a:xfrm>
            <a:off x="379727" y="1448548"/>
            <a:ext cx="424382" cy="441154"/>
            <a:chOff x="379727" y="1448548"/>
            <a:chExt cx="424382" cy="441154"/>
          </a:xfrm>
        </p:grpSpPr>
        <p:sp>
          <p:nvSpPr>
            <p:cNvPr id="1183" name="Google Shape;1183;p28"/>
            <p:cNvSpPr/>
            <p:nvPr/>
          </p:nvSpPr>
          <p:spPr>
            <a:xfrm>
              <a:off x="573499" y="1448548"/>
              <a:ext cx="20703" cy="73694"/>
            </a:xfrm>
            <a:custGeom>
              <a:rect b="b" l="l" r="r" t="t"/>
              <a:pathLst>
                <a:path extrusionOk="0" h="71335" w="20040">
                  <a:moveTo>
                    <a:pt x="10020" y="0"/>
                  </a:moveTo>
                  <a:cubicBezTo>
                    <a:pt x="15554" y="0"/>
                    <a:pt x="20040" y="4486"/>
                    <a:pt x="20040" y="10020"/>
                  </a:cubicBezTo>
                  <a:cubicBezTo>
                    <a:pt x="20040" y="27119"/>
                    <a:pt x="20040" y="44217"/>
                    <a:pt x="20040" y="61315"/>
                  </a:cubicBezTo>
                  <a:cubicBezTo>
                    <a:pt x="19226" y="66620"/>
                    <a:pt x="16167" y="70802"/>
                    <a:pt x="10020" y="71335"/>
                  </a:cubicBezTo>
                  <a:cubicBezTo>
                    <a:pt x="7169" y="70996"/>
                    <a:pt x="1670" y="71535"/>
                    <a:pt x="0" y="61315"/>
                  </a:cubicBezTo>
                  <a:lnTo>
                    <a:pt x="0" y="10020"/>
                  </a:lnTo>
                  <a:cubicBezTo>
                    <a:pt x="0" y="4486"/>
                    <a:pt x="4486" y="0"/>
                    <a:pt x="10020"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84" name="Google Shape;1184;p28"/>
            <p:cNvSpPr/>
            <p:nvPr/>
          </p:nvSpPr>
          <p:spPr>
            <a:xfrm>
              <a:off x="456465" y="1482866"/>
              <a:ext cx="48575" cy="66172"/>
            </a:xfrm>
            <a:custGeom>
              <a:rect b="b" l="l" r="r" t="t"/>
              <a:pathLst>
                <a:path extrusionOk="0" h="64053" w="47021">
                  <a:moveTo>
                    <a:pt x="11085" y="32"/>
                  </a:moveTo>
                  <a:cubicBezTo>
                    <a:pt x="13536" y="241"/>
                    <a:pt x="16324" y="1543"/>
                    <a:pt x="19135" y="5030"/>
                  </a:cubicBezTo>
                  <a:lnTo>
                    <a:pt x="45532" y="48493"/>
                  </a:lnTo>
                  <a:cubicBezTo>
                    <a:pt x="48468" y="53327"/>
                    <a:pt x="46929" y="59627"/>
                    <a:pt x="42094" y="62564"/>
                  </a:cubicBezTo>
                  <a:cubicBezTo>
                    <a:pt x="37260" y="65500"/>
                    <a:pt x="30960" y="63961"/>
                    <a:pt x="28023" y="59126"/>
                  </a:cubicBezTo>
                  <a:lnTo>
                    <a:pt x="1626" y="15664"/>
                  </a:lnTo>
                  <a:cubicBezTo>
                    <a:pt x="-2481" y="9162"/>
                    <a:pt x="2146" y="3365"/>
                    <a:pt x="5064" y="1593"/>
                  </a:cubicBezTo>
                  <a:cubicBezTo>
                    <a:pt x="6523" y="707"/>
                    <a:pt x="8635" y="-177"/>
                    <a:pt x="11085" y="3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85" name="Google Shape;1185;p28"/>
            <p:cNvSpPr/>
            <p:nvPr/>
          </p:nvSpPr>
          <p:spPr>
            <a:xfrm>
              <a:off x="661248" y="1482863"/>
              <a:ext cx="48588" cy="66111"/>
            </a:xfrm>
            <a:custGeom>
              <a:rect b="b" l="l" r="r" t="t"/>
              <a:pathLst>
                <a:path extrusionOk="0" h="63995" w="47033">
                  <a:moveTo>
                    <a:pt x="34168" y="299"/>
                  </a:moveTo>
                  <a:cubicBezTo>
                    <a:pt x="36753" y="-332"/>
                    <a:pt x="39578" y="22"/>
                    <a:pt x="42032" y="1513"/>
                  </a:cubicBezTo>
                  <a:cubicBezTo>
                    <a:pt x="46939" y="4493"/>
                    <a:pt x="48502" y="10887"/>
                    <a:pt x="45521" y="15795"/>
                  </a:cubicBezTo>
                  <a:lnTo>
                    <a:pt x="19284" y="58994"/>
                  </a:lnTo>
                  <a:cubicBezTo>
                    <a:pt x="16304" y="63902"/>
                    <a:pt x="9909" y="65464"/>
                    <a:pt x="5002" y="62483"/>
                  </a:cubicBezTo>
                  <a:cubicBezTo>
                    <a:pt x="94" y="59503"/>
                    <a:pt x="-1468" y="53108"/>
                    <a:pt x="1513" y="48201"/>
                  </a:cubicBezTo>
                  <a:lnTo>
                    <a:pt x="27750" y="5001"/>
                  </a:lnTo>
                  <a:cubicBezTo>
                    <a:pt x="29240" y="2548"/>
                    <a:pt x="31584" y="930"/>
                    <a:pt x="34168" y="299"/>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86" name="Google Shape;1186;p28"/>
            <p:cNvSpPr/>
            <p:nvPr/>
          </p:nvSpPr>
          <p:spPr>
            <a:xfrm>
              <a:off x="468755" y="1563162"/>
              <a:ext cx="227878" cy="241034"/>
            </a:xfrm>
            <a:custGeom>
              <a:rect b="b" l="l" r="r" t="t"/>
              <a:pathLst>
                <a:path extrusionOk="0" h="233319" w="220584">
                  <a:moveTo>
                    <a:pt x="148196" y="100727"/>
                  </a:moveTo>
                  <a:cubicBezTo>
                    <a:pt x="146528" y="99132"/>
                    <a:pt x="142979" y="99227"/>
                    <a:pt x="139456" y="102643"/>
                  </a:cubicBezTo>
                  <a:cubicBezTo>
                    <a:pt x="130654" y="109347"/>
                    <a:pt x="121031" y="112275"/>
                    <a:pt x="111846" y="112165"/>
                  </a:cubicBezTo>
                  <a:cubicBezTo>
                    <a:pt x="105846" y="112808"/>
                    <a:pt x="93976" y="110134"/>
                    <a:pt x="83905" y="102910"/>
                  </a:cubicBezTo>
                  <a:cubicBezTo>
                    <a:pt x="71294" y="95750"/>
                    <a:pt x="71132" y="105075"/>
                    <a:pt x="78955" y="110817"/>
                  </a:cubicBezTo>
                  <a:cubicBezTo>
                    <a:pt x="97987" y="129977"/>
                    <a:pt x="107848" y="156107"/>
                    <a:pt x="106989" y="185136"/>
                  </a:cubicBezTo>
                  <a:cubicBezTo>
                    <a:pt x="107344" y="193481"/>
                    <a:pt x="113769" y="191379"/>
                    <a:pt x="113999" y="186579"/>
                  </a:cubicBezTo>
                  <a:cubicBezTo>
                    <a:pt x="117445" y="161891"/>
                    <a:pt x="124658" y="130909"/>
                    <a:pt x="145642" y="108951"/>
                  </a:cubicBezTo>
                  <a:cubicBezTo>
                    <a:pt x="149649" y="105607"/>
                    <a:pt x="149863" y="102322"/>
                    <a:pt x="148196" y="100727"/>
                  </a:cubicBezTo>
                  <a:close/>
                  <a:moveTo>
                    <a:pt x="113768" y="0"/>
                  </a:moveTo>
                  <a:cubicBezTo>
                    <a:pt x="214371" y="182"/>
                    <a:pt x="249363" y="112029"/>
                    <a:pt x="195210" y="176513"/>
                  </a:cubicBezTo>
                  <a:cubicBezTo>
                    <a:pt x="182059" y="195448"/>
                    <a:pt x="172353" y="207985"/>
                    <a:pt x="164616" y="233319"/>
                  </a:cubicBezTo>
                  <a:lnTo>
                    <a:pt x="56912" y="233319"/>
                  </a:lnTo>
                  <a:cubicBezTo>
                    <a:pt x="52968" y="210928"/>
                    <a:pt x="40165" y="192967"/>
                    <a:pt x="21456" y="167623"/>
                  </a:cubicBezTo>
                  <a:cubicBezTo>
                    <a:pt x="-27843" y="108939"/>
                    <a:pt x="9832" y="344"/>
                    <a:pt x="113768"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87" name="Google Shape;1187;p28"/>
            <p:cNvSpPr/>
            <p:nvPr/>
          </p:nvSpPr>
          <p:spPr>
            <a:xfrm>
              <a:off x="719929" y="1571741"/>
              <a:ext cx="65439" cy="47488"/>
            </a:xfrm>
            <a:custGeom>
              <a:rect b="b" l="l" r="r" t="t"/>
              <a:pathLst>
                <a:path extrusionOk="0" h="45968" w="63344">
                  <a:moveTo>
                    <a:pt x="56475" y="240"/>
                  </a:moveTo>
                  <a:cubicBezTo>
                    <a:pt x="58696" y="764"/>
                    <a:pt x="60717" y="2135"/>
                    <a:pt x="62011" y="4229"/>
                  </a:cubicBezTo>
                  <a:cubicBezTo>
                    <a:pt x="64600" y="8417"/>
                    <a:pt x="63304" y="13911"/>
                    <a:pt x="59116" y="16500"/>
                  </a:cubicBezTo>
                  <a:lnTo>
                    <a:pt x="13606" y="44635"/>
                  </a:lnTo>
                  <a:cubicBezTo>
                    <a:pt x="9418" y="47224"/>
                    <a:pt x="3924" y="45928"/>
                    <a:pt x="1334" y="41740"/>
                  </a:cubicBezTo>
                  <a:cubicBezTo>
                    <a:pt x="-1255" y="37552"/>
                    <a:pt x="42" y="32058"/>
                    <a:pt x="4230" y="29468"/>
                  </a:cubicBezTo>
                  <a:lnTo>
                    <a:pt x="49740" y="1334"/>
                  </a:lnTo>
                  <a:cubicBezTo>
                    <a:pt x="51834" y="39"/>
                    <a:pt x="54254" y="-284"/>
                    <a:pt x="56475" y="24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88" name="Google Shape;1188;p28"/>
            <p:cNvSpPr/>
            <p:nvPr/>
          </p:nvSpPr>
          <p:spPr>
            <a:xfrm>
              <a:off x="379727" y="1574767"/>
              <a:ext cx="65343" cy="47190"/>
            </a:xfrm>
            <a:custGeom>
              <a:rect b="b" l="l" r="r" t="t"/>
              <a:pathLst>
                <a:path extrusionOk="0" h="45680" w="63252">
                  <a:moveTo>
                    <a:pt x="6636" y="232"/>
                  </a:moveTo>
                  <a:cubicBezTo>
                    <a:pt x="8781" y="-274"/>
                    <a:pt x="11119" y="38"/>
                    <a:pt x="13142" y="1288"/>
                  </a:cubicBezTo>
                  <a:lnTo>
                    <a:pt x="59168" y="29742"/>
                  </a:lnTo>
                  <a:cubicBezTo>
                    <a:pt x="63214" y="32243"/>
                    <a:pt x="64466" y="37550"/>
                    <a:pt x="61965" y="41596"/>
                  </a:cubicBezTo>
                  <a:cubicBezTo>
                    <a:pt x="59463" y="45641"/>
                    <a:pt x="54156" y="46894"/>
                    <a:pt x="50111" y="44392"/>
                  </a:cubicBezTo>
                  <a:lnTo>
                    <a:pt x="4085" y="15939"/>
                  </a:lnTo>
                  <a:cubicBezTo>
                    <a:pt x="39" y="13438"/>
                    <a:pt x="-1213" y="8131"/>
                    <a:pt x="1288" y="4085"/>
                  </a:cubicBezTo>
                  <a:cubicBezTo>
                    <a:pt x="2539" y="2062"/>
                    <a:pt x="4491" y="738"/>
                    <a:pt x="6636" y="23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89" name="Google Shape;1189;p28"/>
            <p:cNvSpPr/>
            <p:nvPr/>
          </p:nvSpPr>
          <p:spPr>
            <a:xfrm>
              <a:off x="730693" y="1679011"/>
              <a:ext cx="73416" cy="21066"/>
            </a:xfrm>
            <a:custGeom>
              <a:rect b="b" l="l" r="r" t="t"/>
              <a:pathLst>
                <a:path extrusionOk="0" h="20391" w="71066">
                  <a:moveTo>
                    <a:pt x="9927" y="0"/>
                  </a:moveTo>
                  <a:lnTo>
                    <a:pt x="60870" y="0"/>
                  </a:lnTo>
                  <a:cubicBezTo>
                    <a:pt x="66501" y="0"/>
                    <a:pt x="71066" y="4565"/>
                    <a:pt x="71066" y="10196"/>
                  </a:cubicBezTo>
                  <a:cubicBezTo>
                    <a:pt x="71066" y="15827"/>
                    <a:pt x="66501" y="20391"/>
                    <a:pt x="60870" y="20391"/>
                  </a:cubicBezTo>
                  <a:lnTo>
                    <a:pt x="9927" y="20391"/>
                  </a:lnTo>
                  <a:cubicBezTo>
                    <a:pt x="5703" y="20391"/>
                    <a:pt x="2080" y="17824"/>
                    <a:pt x="532" y="14164"/>
                  </a:cubicBezTo>
                  <a:cubicBezTo>
                    <a:pt x="-29" y="10676"/>
                    <a:pt x="-310" y="9434"/>
                    <a:pt x="532" y="6227"/>
                  </a:cubicBezTo>
                  <a:cubicBezTo>
                    <a:pt x="2080" y="2568"/>
                    <a:pt x="5703" y="0"/>
                    <a:pt x="9927"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90" name="Google Shape;1190;p28"/>
            <p:cNvSpPr/>
            <p:nvPr/>
          </p:nvSpPr>
          <p:spPr>
            <a:xfrm>
              <a:off x="718181" y="1766910"/>
              <a:ext cx="66871" cy="44152"/>
            </a:xfrm>
            <a:custGeom>
              <a:rect b="b" l="l" r="r" t="t"/>
              <a:pathLst>
                <a:path extrusionOk="0" h="42739" w="64730">
                  <a:moveTo>
                    <a:pt x="4775" y="752"/>
                  </a:moveTo>
                  <a:cubicBezTo>
                    <a:pt x="6845" y="-110"/>
                    <a:pt x="9593" y="-395"/>
                    <a:pt x="12566" y="789"/>
                  </a:cubicBezTo>
                  <a:lnTo>
                    <a:pt x="60305" y="26805"/>
                  </a:lnTo>
                  <a:cubicBezTo>
                    <a:pt x="64419" y="29047"/>
                    <a:pt x="65936" y="34199"/>
                    <a:pt x="63694" y="38314"/>
                  </a:cubicBezTo>
                  <a:cubicBezTo>
                    <a:pt x="61452" y="42428"/>
                    <a:pt x="56300" y="43945"/>
                    <a:pt x="52185" y="41703"/>
                  </a:cubicBezTo>
                  <a:lnTo>
                    <a:pt x="4446" y="15687"/>
                  </a:lnTo>
                  <a:cubicBezTo>
                    <a:pt x="135" y="13362"/>
                    <a:pt x="-1139" y="6942"/>
                    <a:pt x="1057" y="4178"/>
                  </a:cubicBezTo>
                  <a:cubicBezTo>
                    <a:pt x="1315" y="3054"/>
                    <a:pt x="2705" y="1615"/>
                    <a:pt x="4775" y="75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91" name="Google Shape;1191;p28"/>
            <p:cNvSpPr/>
            <p:nvPr/>
          </p:nvSpPr>
          <p:spPr>
            <a:xfrm>
              <a:off x="382334" y="1768193"/>
              <a:ext cx="67223" cy="46002"/>
            </a:xfrm>
            <a:custGeom>
              <a:rect b="b" l="l" r="r" t="t"/>
              <a:pathLst>
                <a:path extrusionOk="0" h="44530" w="65071">
                  <a:moveTo>
                    <a:pt x="57922" y="409"/>
                  </a:moveTo>
                  <a:cubicBezTo>
                    <a:pt x="60367" y="1129"/>
                    <a:pt x="62538" y="2782"/>
                    <a:pt x="63855" y="5198"/>
                  </a:cubicBezTo>
                  <a:cubicBezTo>
                    <a:pt x="66488" y="10029"/>
                    <a:pt x="64705" y="16080"/>
                    <a:pt x="59874" y="18713"/>
                  </a:cubicBezTo>
                  <a:lnTo>
                    <a:pt x="14732" y="43314"/>
                  </a:lnTo>
                  <a:cubicBezTo>
                    <a:pt x="9901" y="45947"/>
                    <a:pt x="3850" y="44164"/>
                    <a:pt x="1217" y="39333"/>
                  </a:cubicBezTo>
                  <a:cubicBezTo>
                    <a:pt x="-1416" y="34502"/>
                    <a:pt x="366" y="28451"/>
                    <a:pt x="5198" y="25818"/>
                  </a:cubicBezTo>
                  <a:lnTo>
                    <a:pt x="50340" y="1217"/>
                  </a:lnTo>
                  <a:cubicBezTo>
                    <a:pt x="52756" y="-99"/>
                    <a:pt x="55476" y="-312"/>
                    <a:pt x="57922" y="409"/>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92" name="Google Shape;1192;p28"/>
            <p:cNvSpPr/>
            <p:nvPr/>
          </p:nvSpPr>
          <p:spPr>
            <a:xfrm>
              <a:off x="520385" y="1819835"/>
              <a:ext cx="127978" cy="21489"/>
            </a:xfrm>
            <a:custGeom>
              <a:rect b="b" l="l" r="r" t="t"/>
              <a:pathLst>
                <a:path extrusionOk="0" h="20801" w="123882">
                  <a:moveTo>
                    <a:pt x="10401" y="0"/>
                  </a:moveTo>
                  <a:lnTo>
                    <a:pt x="113482" y="0"/>
                  </a:lnTo>
                  <a:cubicBezTo>
                    <a:pt x="119226" y="0"/>
                    <a:pt x="123882" y="4656"/>
                    <a:pt x="123882" y="10400"/>
                  </a:cubicBezTo>
                  <a:cubicBezTo>
                    <a:pt x="123882" y="16144"/>
                    <a:pt x="119226" y="20801"/>
                    <a:pt x="113482" y="20801"/>
                  </a:cubicBezTo>
                  <a:lnTo>
                    <a:pt x="10401" y="20801"/>
                  </a:lnTo>
                  <a:cubicBezTo>
                    <a:pt x="4657" y="20801"/>
                    <a:pt x="0" y="16144"/>
                    <a:pt x="0" y="10400"/>
                  </a:cubicBezTo>
                  <a:cubicBezTo>
                    <a:pt x="0" y="4656"/>
                    <a:pt x="4657" y="0"/>
                    <a:pt x="10401"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93" name="Google Shape;1193;p28"/>
            <p:cNvSpPr/>
            <p:nvPr/>
          </p:nvSpPr>
          <p:spPr>
            <a:xfrm>
              <a:off x="528102" y="1858423"/>
              <a:ext cx="111265" cy="31279"/>
            </a:xfrm>
            <a:custGeom>
              <a:rect b="b" l="l" r="r" t="t"/>
              <a:pathLst>
                <a:path extrusionOk="0" h="30278" w="107704">
                  <a:moveTo>
                    <a:pt x="10401" y="0"/>
                  </a:moveTo>
                  <a:lnTo>
                    <a:pt x="97303" y="0"/>
                  </a:lnTo>
                  <a:cubicBezTo>
                    <a:pt x="103047" y="0"/>
                    <a:pt x="107704" y="4657"/>
                    <a:pt x="107704" y="10401"/>
                  </a:cubicBezTo>
                  <a:cubicBezTo>
                    <a:pt x="107704" y="14709"/>
                    <a:pt x="105084" y="18405"/>
                    <a:pt x="101351" y="19984"/>
                  </a:cubicBezTo>
                  <a:lnTo>
                    <a:pt x="99383" y="20381"/>
                  </a:lnTo>
                  <a:lnTo>
                    <a:pt x="99383" y="22650"/>
                  </a:lnTo>
                  <a:cubicBezTo>
                    <a:pt x="99383" y="26863"/>
                    <a:pt x="95968" y="30278"/>
                    <a:pt x="91756" y="30278"/>
                  </a:cubicBezTo>
                  <a:lnTo>
                    <a:pt x="16410" y="30278"/>
                  </a:lnTo>
                  <a:cubicBezTo>
                    <a:pt x="12198" y="30278"/>
                    <a:pt x="8783" y="26863"/>
                    <a:pt x="8783" y="22650"/>
                  </a:cubicBezTo>
                  <a:lnTo>
                    <a:pt x="8783" y="20475"/>
                  </a:lnTo>
                  <a:lnTo>
                    <a:pt x="6352" y="19984"/>
                  </a:lnTo>
                  <a:cubicBezTo>
                    <a:pt x="2619" y="18405"/>
                    <a:pt x="0" y="14709"/>
                    <a:pt x="0" y="10401"/>
                  </a:cubicBezTo>
                  <a:cubicBezTo>
                    <a:pt x="0" y="4657"/>
                    <a:pt x="4657" y="0"/>
                    <a:pt x="10401"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grpSp>
      <p:sp>
        <p:nvSpPr>
          <p:cNvPr id="1194" name="Google Shape;1194;p28"/>
          <p:cNvSpPr/>
          <p:nvPr/>
        </p:nvSpPr>
        <p:spPr>
          <a:xfrm>
            <a:off x="304800" y="1430714"/>
            <a:ext cx="7819328" cy="496594"/>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nvGrpSpPr>
          <p:cNvPr id="1195" name="Google Shape;1195;p28"/>
          <p:cNvGrpSpPr/>
          <p:nvPr/>
        </p:nvGrpSpPr>
        <p:grpSpPr>
          <a:xfrm>
            <a:off x="4724052" y="3562350"/>
            <a:ext cx="4165705" cy="1052989"/>
            <a:chOff x="4788847" y="3617620"/>
            <a:chExt cx="4165705" cy="1052989"/>
          </a:xfrm>
        </p:grpSpPr>
        <p:sp>
          <p:nvSpPr>
            <p:cNvPr id="1196" name="Google Shape;1196;p28"/>
            <p:cNvSpPr txBox="1"/>
            <p:nvPr/>
          </p:nvSpPr>
          <p:spPr>
            <a:xfrm>
              <a:off x="5916346" y="3617620"/>
              <a:ext cx="3038206" cy="954107"/>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a:solidFill>
                    <a:schemeClr val="lt1"/>
                  </a:solidFill>
                  <a:latin typeface="Gill Sans"/>
                  <a:ea typeface="Gill Sans"/>
                  <a:cs typeface="Gill Sans"/>
                  <a:sym typeface="Gill Sans"/>
                </a:rPr>
                <a:t>How long </a:t>
              </a:r>
              <a:endParaRPr/>
            </a:p>
            <a:p>
              <a:pPr indent="0" lvl="0" marL="0" marR="0" rtl="0" algn="ctr">
                <a:spcBef>
                  <a:spcPts val="0"/>
                </a:spcBef>
                <a:spcAft>
                  <a:spcPts val="0"/>
                </a:spcAft>
                <a:buNone/>
              </a:pPr>
              <a:r>
                <a:rPr b="1" i="1" lang="en-US" sz="2800">
                  <a:solidFill>
                    <a:schemeClr val="lt1"/>
                  </a:solidFill>
                  <a:latin typeface="Gill Sans"/>
                  <a:ea typeface="Gill Sans"/>
                  <a:cs typeface="Gill Sans"/>
                  <a:sym typeface="Gill Sans"/>
                </a:rPr>
                <a:t>should TW be?</a:t>
              </a:r>
              <a:endParaRPr/>
            </a:p>
          </p:txBody>
        </p:sp>
        <p:sp>
          <p:nvSpPr>
            <p:cNvPr id="1197" name="Google Shape;1197;p28"/>
            <p:cNvSpPr/>
            <p:nvPr/>
          </p:nvSpPr>
          <p:spPr>
            <a:xfrm rot="-6498876">
              <a:off x="5073292" y="3735227"/>
              <a:ext cx="570507" cy="1011353"/>
            </a:xfrm>
            <a:prstGeom prst="downArrow">
              <a:avLst>
                <a:gd fmla="val 50000" name="adj1"/>
                <a:gd fmla="val 38697" name="adj2"/>
              </a:avLst>
            </a:prstGeom>
            <a:solidFill>
              <a:srgbClr val="BFBFBF"/>
            </a:solidFill>
            <a:ln cap="flat" cmpd="sng" w="1077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grpSp>
        <p:nvGrpSpPr>
          <p:cNvPr id="1198" name="Google Shape;1198;p28"/>
          <p:cNvGrpSpPr/>
          <p:nvPr/>
        </p:nvGrpSpPr>
        <p:grpSpPr>
          <a:xfrm>
            <a:off x="1496900" y="2757656"/>
            <a:ext cx="3922776" cy="2359213"/>
            <a:chOff x="1792224" y="2498537"/>
            <a:chExt cx="3922776" cy="2359213"/>
          </a:xfrm>
        </p:grpSpPr>
        <p:cxnSp>
          <p:nvCxnSpPr>
            <p:cNvPr id="1199" name="Google Shape;1199;p28"/>
            <p:cNvCxnSpPr/>
            <p:nvPr/>
          </p:nvCxnSpPr>
          <p:spPr>
            <a:xfrm>
              <a:off x="2627474" y="2498537"/>
              <a:ext cx="0" cy="2039916"/>
            </a:xfrm>
            <a:prstGeom prst="straightConnector1">
              <a:avLst/>
            </a:prstGeom>
            <a:noFill/>
            <a:ln cap="flat" cmpd="sng" w="25400">
              <a:solidFill>
                <a:schemeClr val="dk1"/>
              </a:solidFill>
              <a:prstDash val="dot"/>
              <a:round/>
              <a:headEnd len="sm" w="sm" type="none"/>
              <a:tailEnd len="sm" w="sm" type="none"/>
            </a:ln>
          </p:spPr>
        </p:cxnSp>
        <p:cxnSp>
          <p:nvCxnSpPr>
            <p:cNvPr id="1200" name="Google Shape;1200;p28"/>
            <p:cNvCxnSpPr/>
            <p:nvPr/>
          </p:nvCxnSpPr>
          <p:spPr>
            <a:xfrm>
              <a:off x="3364041" y="2499341"/>
              <a:ext cx="0" cy="2039112"/>
            </a:xfrm>
            <a:prstGeom prst="straightConnector1">
              <a:avLst/>
            </a:prstGeom>
            <a:noFill/>
            <a:ln cap="flat" cmpd="sng" w="25400">
              <a:solidFill>
                <a:schemeClr val="dk1"/>
              </a:solidFill>
              <a:prstDash val="dot"/>
              <a:round/>
              <a:headEnd len="sm" w="sm" type="none"/>
              <a:tailEnd len="sm" w="sm" type="none"/>
            </a:ln>
          </p:spPr>
        </p:cxnSp>
        <p:cxnSp>
          <p:nvCxnSpPr>
            <p:cNvPr id="1201" name="Google Shape;1201;p28"/>
            <p:cNvCxnSpPr/>
            <p:nvPr/>
          </p:nvCxnSpPr>
          <p:spPr>
            <a:xfrm>
              <a:off x="4100608" y="2499341"/>
              <a:ext cx="0" cy="2039112"/>
            </a:xfrm>
            <a:prstGeom prst="straightConnector1">
              <a:avLst/>
            </a:prstGeom>
            <a:noFill/>
            <a:ln cap="flat" cmpd="sng" w="25400">
              <a:solidFill>
                <a:schemeClr val="dk1"/>
              </a:solidFill>
              <a:prstDash val="dot"/>
              <a:round/>
              <a:headEnd len="sm" w="sm" type="none"/>
              <a:tailEnd len="sm" w="sm" type="none"/>
            </a:ln>
          </p:spPr>
        </p:cxnSp>
        <p:cxnSp>
          <p:nvCxnSpPr>
            <p:cNvPr id="1202" name="Google Shape;1202;p28"/>
            <p:cNvCxnSpPr/>
            <p:nvPr/>
          </p:nvCxnSpPr>
          <p:spPr>
            <a:xfrm>
              <a:off x="4837176" y="2499341"/>
              <a:ext cx="0" cy="2039112"/>
            </a:xfrm>
            <a:prstGeom prst="straightConnector1">
              <a:avLst/>
            </a:prstGeom>
            <a:noFill/>
            <a:ln cap="flat" cmpd="sng" w="25400">
              <a:solidFill>
                <a:schemeClr val="dk1"/>
              </a:solidFill>
              <a:prstDash val="dot"/>
              <a:round/>
              <a:headEnd len="sm" w="sm" type="none"/>
              <a:tailEnd len="sm" w="sm" type="none"/>
            </a:ln>
          </p:spPr>
        </p:cxnSp>
        <p:sp>
          <p:nvSpPr>
            <p:cNvPr id="1203" name="Google Shape;1203;p28"/>
            <p:cNvSpPr txBox="1"/>
            <p:nvPr/>
          </p:nvSpPr>
          <p:spPr>
            <a:xfrm>
              <a:off x="1792224" y="4453128"/>
              <a:ext cx="48834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7F7F7F"/>
                  </a:solidFill>
                  <a:latin typeface="Gill Sans"/>
                  <a:ea typeface="Gill Sans"/>
                  <a:cs typeface="Gill Sans"/>
                  <a:sym typeface="Gill Sans"/>
                </a:rPr>
                <a:t>t</a:t>
              </a:r>
              <a:endParaRPr/>
            </a:p>
          </p:txBody>
        </p:sp>
        <p:sp>
          <p:nvSpPr>
            <p:cNvPr id="1204" name="Google Shape;1204;p28"/>
            <p:cNvSpPr txBox="1"/>
            <p:nvPr/>
          </p:nvSpPr>
          <p:spPr>
            <a:xfrm>
              <a:off x="2249416" y="4457638"/>
              <a:ext cx="811041" cy="4001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7F7F7F"/>
                  </a:solidFill>
                  <a:latin typeface="Gill Sans"/>
                  <a:ea typeface="Gill Sans"/>
                  <a:cs typeface="Gill Sans"/>
                  <a:sym typeface="Gill Sans"/>
                </a:rPr>
                <a:t>t</a:t>
              </a:r>
              <a:r>
                <a:rPr i="1" lang="en-US" sz="1600">
                  <a:solidFill>
                    <a:srgbClr val="7F7F7F"/>
                  </a:solidFill>
                  <a:latin typeface="Gill Sans"/>
                  <a:ea typeface="Gill Sans"/>
                  <a:cs typeface="Gill Sans"/>
                  <a:sym typeface="Gill Sans"/>
                </a:rPr>
                <a:t>+TW</a:t>
              </a:r>
              <a:endParaRPr i="1" sz="2000">
                <a:solidFill>
                  <a:srgbClr val="7F7F7F"/>
                </a:solidFill>
                <a:latin typeface="Gill Sans"/>
                <a:ea typeface="Gill Sans"/>
                <a:cs typeface="Gill Sans"/>
                <a:sym typeface="Gill Sans"/>
              </a:endParaRPr>
            </a:p>
          </p:txBody>
        </p:sp>
        <p:sp>
          <p:nvSpPr>
            <p:cNvPr id="1205" name="Google Shape;1205;p28"/>
            <p:cNvSpPr txBox="1"/>
            <p:nvPr/>
          </p:nvSpPr>
          <p:spPr>
            <a:xfrm>
              <a:off x="2935216" y="4457638"/>
              <a:ext cx="116737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7F7F7F"/>
                  </a:solidFill>
                  <a:latin typeface="Gill Sans"/>
                  <a:ea typeface="Gill Sans"/>
                  <a:cs typeface="Gill Sans"/>
                  <a:sym typeface="Gill Sans"/>
                </a:rPr>
                <a:t>t</a:t>
              </a:r>
              <a:r>
                <a:rPr i="1" lang="en-US" sz="1600">
                  <a:solidFill>
                    <a:srgbClr val="7F7F7F"/>
                  </a:solidFill>
                  <a:latin typeface="Gill Sans"/>
                  <a:ea typeface="Gill Sans"/>
                  <a:cs typeface="Gill Sans"/>
                  <a:sym typeface="Gill Sans"/>
                </a:rPr>
                <a:t>+2xTW</a:t>
              </a:r>
              <a:endParaRPr i="1" sz="2000">
                <a:solidFill>
                  <a:srgbClr val="7F7F7F"/>
                </a:solidFill>
                <a:latin typeface="Gill Sans"/>
                <a:ea typeface="Gill Sans"/>
                <a:cs typeface="Gill Sans"/>
                <a:sym typeface="Gill Sans"/>
              </a:endParaRPr>
            </a:p>
          </p:txBody>
        </p:sp>
        <p:sp>
          <p:nvSpPr>
            <p:cNvPr id="1206" name="Google Shape;1206;p28"/>
            <p:cNvSpPr txBox="1"/>
            <p:nvPr/>
          </p:nvSpPr>
          <p:spPr>
            <a:xfrm>
              <a:off x="3773416" y="4448677"/>
              <a:ext cx="112645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7F7F7F"/>
                  </a:solidFill>
                  <a:latin typeface="Gill Sans"/>
                  <a:ea typeface="Gill Sans"/>
                  <a:cs typeface="Gill Sans"/>
                  <a:sym typeface="Gill Sans"/>
                </a:rPr>
                <a:t>t</a:t>
              </a:r>
              <a:r>
                <a:rPr i="1" lang="en-US" sz="1600">
                  <a:solidFill>
                    <a:srgbClr val="7F7F7F"/>
                  </a:solidFill>
                  <a:latin typeface="Gill Sans"/>
                  <a:ea typeface="Gill Sans"/>
                  <a:cs typeface="Gill Sans"/>
                  <a:sym typeface="Gill Sans"/>
                </a:rPr>
                <a:t>+3xTW</a:t>
              </a:r>
              <a:endParaRPr i="1" sz="2000">
                <a:solidFill>
                  <a:srgbClr val="7F7F7F"/>
                </a:solidFill>
                <a:latin typeface="Gill Sans"/>
                <a:ea typeface="Gill Sans"/>
                <a:cs typeface="Gill Sans"/>
                <a:sym typeface="Gill Sans"/>
              </a:endParaRPr>
            </a:p>
          </p:txBody>
        </p:sp>
        <p:sp>
          <p:nvSpPr>
            <p:cNvPr id="1207" name="Google Shape;1207;p28"/>
            <p:cNvSpPr txBox="1"/>
            <p:nvPr/>
          </p:nvSpPr>
          <p:spPr>
            <a:xfrm>
              <a:off x="4588543" y="4447189"/>
              <a:ext cx="112645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7F7F7F"/>
                  </a:solidFill>
                  <a:latin typeface="Gill Sans"/>
                  <a:ea typeface="Gill Sans"/>
                  <a:cs typeface="Gill Sans"/>
                  <a:sym typeface="Gill Sans"/>
                </a:rPr>
                <a:t>t</a:t>
              </a:r>
              <a:r>
                <a:rPr i="1" lang="en-US" sz="1600">
                  <a:solidFill>
                    <a:srgbClr val="7F7F7F"/>
                  </a:solidFill>
                  <a:latin typeface="Gill Sans"/>
                  <a:ea typeface="Gill Sans"/>
                  <a:cs typeface="Gill Sans"/>
                  <a:sym typeface="Gill Sans"/>
                </a:rPr>
                <a:t>+4xTW</a:t>
              </a:r>
              <a:endParaRPr i="1" sz="2000">
                <a:solidFill>
                  <a:srgbClr val="7F7F7F"/>
                </a:solidFill>
                <a:latin typeface="Gill Sans"/>
                <a:ea typeface="Gill Sans"/>
                <a:cs typeface="Gill Sans"/>
                <a:sym typeface="Gill Sans"/>
              </a:endParaRPr>
            </a:p>
          </p:txBody>
        </p:sp>
      </p:grpSp>
      <p:grpSp>
        <p:nvGrpSpPr>
          <p:cNvPr id="1208" name="Google Shape;1208;p28"/>
          <p:cNvGrpSpPr/>
          <p:nvPr/>
        </p:nvGrpSpPr>
        <p:grpSpPr>
          <a:xfrm>
            <a:off x="533400" y="2739112"/>
            <a:ext cx="4849692" cy="2058460"/>
            <a:chOff x="828724" y="2479993"/>
            <a:chExt cx="4849692" cy="2058460"/>
          </a:xfrm>
        </p:grpSpPr>
        <p:sp>
          <p:nvSpPr>
            <p:cNvPr id="1209" name="Google Shape;1209;p28"/>
            <p:cNvSpPr/>
            <p:nvPr/>
          </p:nvSpPr>
          <p:spPr>
            <a:xfrm>
              <a:off x="830652" y="4138343"/>
              <a:ext cx="998148" cy="400110"/>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SSD#0</a:t>
              </a:r>
              <a:endParaRPr/>
            </a:p>
          </p:txBody>
        </p:sp>
        <p:grpSp>
          <p:nvGrpSpPr>
            <p:cNvPr id="1210" name="Google Shape;1210;p28"/>
            <p:cNvGrpSpPr/>
            <p:nvPr/>
          </p:nvGrpSpPr>
          <p:grpSpPr>
            <a:xfrm>
              <a:off x="1907848" y="2479993"/>
              <a:ext cx="3770568" cy="2058460"/>
              <a:chOff x="4730566" y="1321033"/>
              <a:chExt cx="5027423" cy="2744607"/>
            </a:xfrm>
          </p:grpSpPr>
          <p:cxnSp>
            <p:nvCxnSpPr>
              <p:cNvPr id="1211" name="Google Shape;1211;p28"/>
              <p:cNvCxnSpPr/>
              <p:nvPr/>
            </p:nvCxnSpPr>
            <p:spPr>
              <a:xfrm rot="10800000">
                <a:off x="4734886" y="4025537"/>
                <a:ext cx="5023103" cy="0"/>
              </a:xfrm>
              <a:prstGeom prst="straightConnector1">
                <a:avLst/>
              </a:prstGeom>
              <a:noFill/>
              <a:ln cap="flat" cmpd="sng" w="63500">
                <a:solidFill>
                  <a:schemeClr val="dk1"/>
                </a:solidFill>
                <a:prstDash val="solid"/>
                <a:round/>
                <a:headEnd len="med" w="med" type="triangle"/>
                <a:tailEnd len="sm" w="sm" type="none"/>
              </a:ln>
            </p:spPr>
          </p:cxnSp>
          <p:cxnSp>
            <p:nvCxnSpPr>
              <p:cNvPr id="1212" name="Google Shape;1212;p28"/>
              <p:cNvCxnSpPr/>
              <p:nvPr/>
            </p:nvCxnSpPr>
            <p:spPr>
              <a:xfrm>
                <a:off x="4730566" y="1321033"/>
                <a:ext cx="0" cy="2744607"/>
              </a:xfrm>
              <a:prstGeom prst="straightConnector1">
                <a:avLst/>
              </a:prstGeom>
              <a:noFill/>
              <a:ln cap="flat" cmpd="sng" w="63500">
                <a:solidFill>
                  <a:schemeClr val="dk1"/>
                </a:solidFill>
                <a:prstDash val="solid"/>
                <a:round/>
                <a:headEnd len="med" w="med" type="triangle"/>
                <a:tailEnd len="sm" w="sm" type="none"/>
              </a:ln>
            </p:spPr>
          </p:cxnSp>
        </p:grpSp>
        <p:sp>
          <p:nvSpPr>
            <p:cNvPr id="1213" name="Google Shape;1213;p28"/>
            <p:cNvSpPr/>
            <p:nvPr/>
          </p:nvSpPr>
          <p:spPr>
            <a:xfrm>
              <a:off x="830652" y="3647137"/>
              <a:ext cx="998148" cy="400110"/>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SSD#</a:t>
              </a:r>
              <a:r>
                <a:rPr i="1" lang="en-US" sz="2000">
                  <a:solidFill>
                    <a:schemeClr val="lt1"/>
                  </a:solidFill>
                  <a:latin typeface="Helvetica Neue"/>
                  <a:ea typeface="Helvetica Neue"/>
                  <a:cs typeface="Helvetica Neue"/>
                  <a:sym typeface="Helvetica Neue"/>
                </a:rPr>
                <a:t>1</a:t>
              </a:r>
              <a:endParaRPr/>
            </a:p>
          </p:txBody>
        </p:sp>
        <p:sp>
          <p:nvSpPr>
            <p:cNvPr id="1214" name="Google Shape;1214;p28"/>
            <p:cNvSpPr/>
            <p:nvPr/>
          </p:nvSpPr>
          <p:spPr>
            <a:xfrm>
              <a:off x="830652" y="3155931"/>
              <a:ext cx="998148" cy="400110"/>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SSD#2</a:t>
              </a:r>
              <a:endParaRPr/>
            </a:p>
          </p:txBody>
        </p:sp>
        <p:sp>
          <p:nvSpPr>
            <p:cNvPr id="1215" name="Google Shape;1215;p28"/>
            <p:cNvSpPr/>
            <p:nvPr/>
          </p:nvSpPr>
          <p:spPr>
            <a:xfrm>
              <a:off x="828724" y="2664725"/>
              <a:ext cx="998148" cy="400110"/>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SSD#3</a:t>
              </a:r>
              <a:endParaRPr/>
            </a:p>
          </p:txBody>
        </p:sp>
      </p:grpSp>
      <p:grpSp>
        <p:nvGrpSpPr>
          <p:cNvPr id="1216" name="Google Shape;1216;p28"/>
          <p:cNvGrpSpPr/>
          <p:nvPr/>
        </p:nvGrpSpPr>
        <p:grpSpPr>
          <a:xfrm rot="1683083">
            <a:off x="1644477" y="4297785"/>
            <a:ext cx="630515" cy="579408"/>
            <a:chOff x="3837592" y="678187"/>
            <a:chExt cx="606798" cy="557614"/>
          </a:xfrm>
        </p:grpSpPr>
        <p:sp>
          <p:nvSpPr>
            <p:cNvPr id="1217" name="Google Shape;1217;p28"/>
            <p:cNvSpPr/>
            <p:nvPr/>
          </p:nvSpPr>
          <p:spPr>
            <a:xfrm>
              <a:off x="3871124" y="711411"/>
              <a:ext cx="573266" cy="495166"/>
            </a:xfrm>
            <a:prstGeom prst="irregularSeal2">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rgbClr val="C00000"/>
                </a:solidFill>
                <a:latin typeface="Gill Sans"/>
                <a:ea typeface="Gill Sans"/>
                <a:cs typeface="Gill Sans"/>
                <a:sym typeface="Gill Sans"/>
              </a:endParaRPr>
            </a:p>
          </p:txBody>
        </p:sp>
        <p:sp>
          <p:nvSpPr>
            <p:cNvPr id="1218" name="Google Shape;1218;p28"/>
            <p:cNvSpPr txBox="1"/>
            <p:nvPr/>
          </p:nvSpPr>
          <p:spPr>
            <a:xfrm rot="-1683083">
              <a:off x="3900929" y="764464"/>
              <a:ext cx="463121" cy="3850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lt1"/>
                  </a:solidFill>
                  <a:latin typeface="Gill Sans"/>
                  <a:ea typeface="Gill Sans"/>
                  <a:cs typeface="Gill Sans"/>
                  <a:sym typeface="Gill Sans"/>
                </a:rPr>
                <a:t>GC</a:t>
              </a:r>
              <a:endParaRPr/>
            </a:p>
          </p:txBody>
        </p:sp>
      </p:grpSp>
      <p:grpSp>
        <p:nvGrpSpPr>
          <p:cNvPr id="1219" name="Google Shape;1219;p28"/>
          <p:cNvGrpSpPr/>
          <p:nvPr/>
        </p:nvGrpSpPr>
        <p:grpSpPr>
          <a:xfrm rot="1683083">
            <a:off x="2380783" y="3806580"/>
            <a:ext cx="630515" cy="579408"/>
            <a:chOff x="3837592" y="678187"/>
            <a:chExt cx="606798" cy="557614"/>
          </a:xfrm>
        </p:grpSpPr>
        <p:sp>
          <p:nvSpPr>
            <p:cNvPr id="1220" name="Google Shape;1220;p28"/>
            <p:cNvSpPr/>
            <p:nvPr/>
          </p:nvSpPr>
          <p:spPr>
            <a:xfrm>
              <a:off x="3871124" y="711411"/>
              <a:ext cx="573266" cy="495166"/>
            </a:xfrm>
            <a:prstGeom prst="irregularSeal2">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rgbClr val="C00000"/>
                </a:solidFill>
                <a:latin typeface="Gill Sans"/>
                <a:ea typeface="Gill Sans"/>
                <a:cs typeface="Gill Sans"/>
                <a:sym typeface="Gill Sans"/>
              </a:endParaRPr>
            </a:p>
          </p:txBody>
        </p:sp>
        <p:sp>
          <p:nvSpPr>
            <p:cNvPr id="1221" name="Google Shape;1221;p28"/>
            <p:cNvSpPr txBox="1"/>
            <p:nvPr/>
          </p:nvSpPr>
          <p:spPr>
            <a:xfrm rot="-1683083">
              <a:off x="3900929" y="764464"/>
              <a:ext cx="463121" cy="3850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lt1"/>
                  </a:solidFill>
                  <a:latin typeface="Gill Sans"/>
                  <a:ea typeface="Gill Sans"/>
                  <a:cs typeface="Gill Sans"/>
                  <a:sym typeface="Gill Sans"/>
                </a:rPr>
                <a:t>GC</a:t>
              </a:r>
              <a:endParaRPr/>
            </a:p>
          </p:txBody>
        </p:sp>
      </p:grpSp>
      <p:grpSp>
        <p:nvGrpSpPr>
          <p:cNvPr id="1222" name="Google Shape;1222;p28"/>
          <p:cNvGrpSpPr/>
          <p:nvPr/>
        </p:nvGrpSpPr>
        <p:grpSpPr>
          <a:xfrm rot="1683083">
            <a:off x="3111649" y="3284675"/>
            <a:ext cx="630515" cy="579408"/>
            <a:chOff x="3837592" y="678187"/>
            <a:chExt cx="606798" cy="557614"/>
          </a:xfrm>
        </p:grpSpPr>
        <p:sp>
          <p:nvSpPr>
            <p:cNvPr id="1223" name="Google Shape;1223;p28"/>
            <p:cNvSpPr/>
            <p:nvPr/>
          </p:nvSpPr>
          <p:spPr>
            <a:xfrm>
              <a:off x="3871124" y="711411"/>
              <a:ext cx="573266" cy="495166"/>
            </a:xfrm>
            <a:prstGeom prst="irregularSeal2">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rgbClr val="C00000"/>
                </a:solidFill>
                <a:latin typeface="Gill Sans"/>
                <a:ea typeface="Gill Sans"/>
                <a:cs typeface="Gill Sans"/>
                <a:sym typeface="Gill Sans"/>
              </a:endParaRPr>
            </a:p>
          </p:txBody>
        </p:sp>
        <p:sp>
          <p:nvSpPr>
            <p:cNvPr id="1224" name="Google Shape;1224;p28"/>
            <p:cNvSpPr txBox="1"/>
            <p:nvPr/>
          </p:nvSpPr>
          <p:spPr>
            <a:xfrm rot="-1683083">
              <a:off x="3900929" y="764464"/>
              <a:ext cx="463121" cy="3850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lt1"/>
                  </a:solidFill>
                  <a:latin typeface="Gill Sans"/>
                  <a:ea typeface="Gill Sans"/>
                  <a:cs typeface="Gill Sans"/>
                  <a:sym typeface="Gill Sans"/>
                </a:rPr>
                <a:t>GC</a:t>
              </a:r>
              <a:endParaRPr/>
            </a:p>
          </p:txBody>
        </p:sp>
      </p:grpSp>
      <p:grpSp>
        <p:nvGrpSpPr>
          <p:cNvPr id="1225" name="Google Shape;1225;p28"/>
          <p:cNvGrpSpPr/>
          <p:nvPr/>
        </p:nvGrpSpPr>
        <p:grpSpPr>
          <a:xfrm rot="1683083">
            <a:off x="3907609" y="2745839"/>
            <a:ext cx="630515" cy="579408"/>
            <a:chOff x="3837592" y="678187"/>
            <a:chExt cx="606798" cy="557614"/>
          </a:xfrm>
        </p:grpSpPr>
        <p:sp>
          <p:nvSpPr>
            <p:cNvPr id="1226" name="Google Shape;1226;p28"/>
            <p:cNvSpPr/>
            <p:nvPr/>
          </p:nvSpPr>
          <p:spPr>
            <a:xfrm>
              <a:off x="3871124" y="711411"/>
              <a:ext cx="573266" cy="495166"/>
            </a:xfrm>
            <a:prstGeom prst="irregularSeal2">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rgbClr val="C00000"/>
                </a:solidFill>
                <a:latin typeface="Gill Sans"/>
                <a:ea typeface="Gill Sans"/>
                <a:cs typeface="Gill Sans"/>
                <a:sym typeface="Gill Sans"/>
              </a:endParaRPr>
            </a:p>
          </p:txBody>
        </p:sp>
        <p:sp>
          <p:nvSpPr>
            <p:cNvPr id="1227" name="Google Shape;1227;p28"/>
            <p:cNvSpPr txBox="1"/>
            <p:nvPr/>
          </p:nvSpPr>
          <p:spPr>
            <a:xfrm rot="-1683083">
              <a:off x="3900929" y="764464"/>
              <a:ext cx="463121" cy="3850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lt1"/>
                  </a:solidFill>
                  <a:latin typeface="Gill Sans"/>
                  <a:ea typeface="Gill Sans"/>
                  <a:cs typeface="Gill Sans"/>
                  <a:sym typeface="Gill Sans"/>
                </a:rPr>
                <a:t>GC</a:t>
              </a:r>
              <a:endParaRPr/>
            </a:p>
          </p:txBody>
        </p:sp>
      </p:grpSp>
      <p:grpSp>
        <p:nvGrpSpPr>
          <p:cNvPr id="1228" name="Google Shape;1228;p28"/>
          <p:cNvGrpSpPr/>
          <p:nvPr/>
        </p:nvGrpSpPr>
        <p:grpSpPr>
          <a:xfrm>
            <a:off x="1624428" y="2308397"/>
            <a:ext cx="698693" cy="2494388"/>
            <a:chOff x="1919752" y="2013988"/>
            <a:chExt cx="698693" cy="2494388"/>
          </a:xfrm>
        </p:grpSpPr>
        <p:grpSp>
          <p:nvGrpSpPr>
            <p:cNvPr id="1229" name="Google Shape;1229;p28"/>
            <p:cNvGrpSpPr/>
            <p:nvPr/>
          </p:nvGrpSpPr>
          <p:grpSpPr>
            <a:xfrm>
              <a:off x="2057525" y="2013988"/>
              <a:ext cx="392686" cy="390550"/>
              <a:chOff x="-783861" y="1325390"/>
              <a:chExt cx="532497" cy="529600"/>
            </a:xfrm>
          </p:grpSpPr>
          <p:sp>
            <p:nvSpPr>
              <p:cNvPr id="1230" name="Google Shape;1230;p28"/>
              <p:cNvSpPr/>
              <p:nvPr/>
            </p:nvSpPr>
            <p:spPr>
              <a:xfrm>
                <a:off x="-783861" y="1325390"/>
                <a:ext cx="532497" cy="529600"/>
              </a:xfrm>
              <a:prstGeom prst="ellipse">
                <a:avLst/>
              </a:prstGeom>
              <a:solidFill>
                <a:srgbClr val="0096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231" name="Google Shape;1231;p28"/>
              <p:cNvSpPr/>
              <p:nvPr/>
            </p:nvSpPr>
            <p:spPr>
              <a:xfrm>
                <a:off x="-626478" y="1432038"/>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232" name="Google Shape;1232;p28"/>
              <p:cNvSpPr/>
              <p:nvPr/>
            </p:nvSpPr>
            <p:spPr>
              <a:xfrm>
                <a:off x="-475825" y="1432038"/>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233" name="Google Shape;1233;p28"/>
              <p:cNvSpPr/>
              <p:nvPr/>
            </p:nvSpPr>
            <p:spPr>
              <a:xfrm>
                <a:off x="-661987" y="1683035"/>
                <a:ext cx="300824" cy="101994"/>
              </a:xfrm>
              <a:custGeom>
                <a:rect b="b" l="l" r="r" t="t"/>
                <a:pathLst>
                  <a:path extrusionOk="0" h="272834" w="800325">
                    <a:moveTo>
                      <a:pt x="0" y="20097"/>
                    </a:moveTo>
                    <a:cubicBezTo>
                      <a:pt x="152893" y="390211"/>
                      <a:pt x="707722" y="328248"/>
                      <a:pt x="800325" y="0"/>
                    </a:cubicBezTo>
                    <a:cubicBezTo>
                      <a:pt x="592166" y="122256"/>
                      <a:pt x="414152" y="249534"/>
                      <a:pt x="0" y="200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sp>
          <p:nvSpPr>
            <p:cNvPr id="1234" name="Google Shape;1234;p28"/>
            <p:cNvSpPr/>
            <p:nvPr/>
          </p:nvSpPr>
          <p:spPr>
            <a:xfrm>
              <a:off x="1919752" y="2504326"/>
              <a:ext cx="698693" cy="2004050"/>
            </a:xfrm>
            <a:prstGeom prst="rect">
              <a:avLst/>
            </a:prstGeom>
            <a:solidFill>
              <a:srgbClr val="0096FF">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grpSp>
        <p:nvGrpSpPr>
          <p:cNvPr id="1235" name="Google Shape;1235;p28"/>
          <p:cNvGrpSpPr/>
          <p:nvPr/>
        </p:nvGrpSpPr>
        <p:grpSpPr>
          <a:xfrm>
            <a:off x="2356172" y="2297271"/>
            <a:ext cx="698693" cy="2505514"/>
            <a:chOff x="2645147" y="2007831"/>
            <a:chExt cx="698693" cy="2505514"/>
          </a:xfrm>
        </p:grpSpPr>
        <p:grpSp>
          <p:nvGrpSpPr>
            <p:cNvPr id="1236" name="Google Shape;1236;p28"/>
            <p:cNvGrpSpPr/>
            <p:nvPr/>
          </p:nvGrpSpPr>
          <p:grpSpPr>
            <a:xfrm>
              <a:off x="2787225" y="2007831"/>
              <a:ext cx="392686" cy="390550"/>
              <a:chOff x="-783861" y="1325390"/>
              <a:chExt cx="532497" cy="529600"/>
            </a:xfrm>
          </p:grpSpPr>
          <p:sp>
            <p:nvSpPr>
              <p:cNvPr id="1237" name="Google Shape;1237;p28"/>
              <p:cNvSpPr/>
              <p:nvPr/>
            </p:nvSpPr>
            <p:spPr>
              <a:xfrm>
                <a:off x="-783861" y="1325390"/>
                <a:ext cx="532497" cy="529600"/>
              </a:xfrm>
              <a:prstGeom prst="ellipse">
                <a:avLst/>
              </a:prstGeom>
              <a:solidFill>
                <a:srgbClr val="0096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238" name="Google Shape;1238;p28"/>
              <p:cNvSpPr/>
              <p:nvPr/>
            </p:nvSpPr>
            <p:spPr>
              <a:xfrm>
                <a:off x="-626478" y="1432038"/>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239" name="Google Shape;1239;p28"/>
              <p:cNvSpPr/>
              <p:nvPr/>
            </p:nvSpPr>
            <p:spPr>
              <a:xfrm>
                <a:off x="-475825" y="1432038"/>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240" name="Google Shape;1240;p28"/>
              <p:cNvSpPr/>
              <p:nvPr/>
            </p:nvSpPr>
            <p:spPr>
              <a:xfrm>
                <a:off x="-661987" y="1683035"/>
                <a:ext cx="300824" cy="101994"/>
              </a:xfrm>
              <a:custGeom>
                <a:rect b="b" l="l" r="r" t="t"/>
                <a:pathLst>
                  <a:path extrusionOk="0" h="272834" w="800325">
                    <a:moveTo>
                      <a:pt x="0" y="20097"/>
                    </a:moveTo>
                    <a:cubicBezTo>
                      <a:pt x="152893" y="390211"/>
                      <a:pt x="707722" y="328248"/>
                      <a:pt x="800325" y="0"/>
                    </a:cubicBezTo>
                    <a:cubicBezTo>
                      <a:pt x="592166" y="122256"/>
                      <a:pt x="414152" y="249534"/>
                      <a:pt x="0" y="200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sp>
          <p:nvSpPr>
            <p:cNvPr id="1241" name="Google Shape;1241;p28"/>
            <p:cNvSpPr/>
            <p:nvPr/>
          </p:nvSpPr>
          <p:spPr>
            <a:xfrm>
              <a:off x="2645147" y="2510809"/>
              <a:ext cx="698693" cy="2002536"/>
            </a:xfrm>
            <a:prstGeom prst="rect">
              <a:avLst/>
            </a:prstGeom>
            <a:solidFill>
              <a:srgbClr val="0096FF">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grpSp>
        <p:nvGrpSpPr>
          <p:cNvPr id="1242" name="Google Shape;1242;p28"/>
          <p:cNvGrpSpPr/>
          <p:nvPr/>
        </p:nvGrpSpPr>
        <p:grpSpPr>
          <a:xfrm>
            <a:off x="3087916" y="2303490"/>
            <a:ext cx="698693" cy="2499295"/>
            <a:chOff x="3366454" y="2007831"/>
            <a:chExt cx="698693" cy="2499295"/>
          </a:xfrm>
        </p:grpSpPr>
        <p:grpSp>
          <p:nvGrpSpPr>
            <p:cNvPr id="1243" name="Google Shape;1243;p28"/>
            <p:cNvGrpSpPr/>
            <p:nvPr/>
          </p:nvGrpSpPr>
          <p:grpSpPr>
            <a:xfrm>
              <a:off x="3518091" y="2007831"/>
              <a:ext cx="392686" cy="390550"/>
              <a:chOff x="-783861" y="1325390"/>
              <a:chExt cx="532497" cy="529600"/>
            </a:xfrm>
          </p:grpSpPr>
          <p:sp>
            <p:nvSpPr>
              <p:cNvPr id="1244" name="Google Shape;1244;p28"/>
              <p:cNvSpPr/>
              <p:nvPr/>
            </p:nvSpPr>
            <p:spPr>
              <a:xfrm>
                <a:off x="-783861" y="1325390"/>
                <a:ext cx="532497" cy="529600"/>
              </a:xfrm>
              <a:prstGeom prst="ellipse">
                <a:avLst/>
              </a:prstGeom>
              <a:solidFill>
                <a:srgbClr val="0096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245" name="Google Shape;1245;p28"/>
              <p:cNvSpPr/>
              <p:nvPr/>
            </p:nvSpPr>
            <p:spPr>
              <a:xfrm>
                <a:off x="-626478" y="1432038"/>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246" name="Google Shape;1246;p28"/>
              <p:cNvSpPr/>
              <p:nvPr/>
            </p:nvSpPr>
            <p:spPr>
              <a:xfrm>
                <a:off x="-475825" y="1432038"/>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247" name="Google Shape;1247;p28"/>
              <p:cNvSpPr/>
              <p:nvPr/>
            </p:nvSpPr>
            <p:spPr>
              <a:xfrm>
                <a:off x="-661987" y="1683035"/>
                <a:ext cx="300824" cy="101994"/>
              </a:xfrm>
              <a:custGeom>
                <a:rect b="b" l="l" r="r" t="t"/>
                <a:pathLst>
                  <a:path extrusionOk="0" h="272834" w="800325">
                    <a:moveTo>
                      <a:pt x="0" y="20097"/>
                    </a:moveTo>
                    <a:cubicBezTo>
                      <a:pt x="152893" y="390211"/>
                      <a:pt x="707722" y="328248"/>
                      <a:pt x="800325" y="0"/>
                    </a:cubicBezTo>
                    <a:cubicBezTo>
                      <a:pt x="592166" y="122256"/>
                      <a:pt x="414152" y="249534"/>
                      <a:pt x="0" y="200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sp>
          <p:nvSpPr>
            <p:cNvPr id="1248" name="Google Shape;1248;p28"/>
            <p:cNvSpPr/>
            <p:nvPr/>
          </p:nvSpPr>
          <p:spPr>
            <a:xfrm>
              <a:off x="3366454" y="2504590"/>
              <a:ext cx="698693" cy="2002536"/>
            </a:xfrm>
            <a:prstGeom prst="rect">
              <a:avLst/>
            </a:prstGeom>
            <a:solidFill>
              <a:srgbClr val="0096FF">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grpSp>
        <p:nvGrpSpPr>
          <p:cNvPr id="1249" name="Google Shape;1249;p28"/>
          <p:cNvGrpSpPr/>
          <p:nvPr/>
        </p:nvGrpSpPr>
        <p:grpSpPr>
          <a:xfrm>
            <a:off x="3819660" y="2310176"/>
            <a:ext cx="698693" cy="2492609"/>
            <a:chOff x="4114984" y="2014253"/>
            <a:chExt cx="698693" cy="2492609"/>
          </a:xfrm>
        </p:grpSpPr>
        <p:grpSp>
          <p:nvGrpSpPr>
            <p:cNvPr id="1250" name="Google Shape;1250;p28"/>
            <p:cNvGrpSpPr/>
            <p:nvPr/>
          </p:nvGrpSpPr>
          <p:grpSpPr>
            <a:xfrm>
              <a:off x="4248957" y="2014253"/>
              <a:ext cx="392686" cy="390550"/>
              <a:chOff x="-783861" y="1325390"/>
              <a:chExt cx="532497" cy="529600"/>
            </a:xfrm>
          </p:grpSpPr>
          <p:sp>
            <p:nvSpPr>
              <p:cNvPr id="1251" name="Google Shape;1251;p28"/>
              <p:cNvSpPr/>
              <p:nvPr/>
            </p:nvSpPr>
            <p:spPr>
              <a:xfrm>
                <a:off x="-783861" y="1325390"/>
                <a:ext cx="532497" cy="529600"/>
              </a:xfrm>
              <a:prstGeom prst="ellipse">
                <a:avLst/>
              </a:prstGeom>
              <a:solidFill>
                <a:srgbClr val="0096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252" name="Google Shape;1252;p28"/>
              <p:cNvSpPr/>
              <p:nvPr/>
            </p:nvSpPr>
            <p:spPr>
              <a:xfrm>
                <a:off x="-626478" y="1432038"/>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253" name="Google Shape;1253;p28"/>
              <p:cNvSpPr/>
              <p:nvPr/>
            </p:nvSpPr>
            <p:spPr>
              <a:xfrm>
                <a:off x="-475825" y="1432038"/>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254" name="Google Shape;1254;p28"/>
              <p:cNvSpPr/>
              <p:nvPr/>
            </p:nvSpPr>
            <p:spPr>
              <a:xfrm>
                <a:off x="-661987" y="1683035"/>
                <a:ext cx="300824" cy="101994"/>
              </a:xfrm>
              <a:custGeom>
                <a:rect b="b" l="l" r="r" t="t"/>
                <a:pathLst>
                  <a:path extrusionOk="0" h="272834" w="800325">
                    <a:moveTo>
                      <a:pt x="0" y="20097"/>
                    </a:moveTo>
                    <a:cubicBezTo>
                      <a:pt x="152893" y="390211"/>
                      <a:pt x="707722" y="328248"/>
                      <a:pt x="800325" y="0"/>
                    </a:cubicBezTo>
                    <a:cubicBezTo>
                      <a:pt x="592166" y="122256"/>
                      <a:pt x="414152" y="249534"/>
                      <a:pt x="0" y="200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sp>
          <p:nvSpPr>
            <p:cNvPr id="1255" name="Google Shape;1255;p28"/>
            <p:cNvSpPr/>
            <p:nvPr/>
          </p:nvSpPr>
          <p:spPr>
            <a:xfrm>
              <a:off x="4114984" y="2504326"/>
              <a:ext cx="698693" cy="2002536"/>
            </a:xfrm>
            <a:prstGeom prst="rect">
              <a:avLst/>
            </a:prstGeom>
            <a:solidFill>
              <a:srgbClr val="0096FF">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grpSp>
        <p:nvGrpSpPr>
          <p:cNvPr id="1256" name="Google Shape;1256;p28"/>
          <p:cNvGrpSpPr/>
          <p:nvPr/>
        </p:nvGrpSpPr>
        <p:grpSpPr>
          <a:xfrm>
            <a:off x="4671336" y="2063320"/>
            <a:ext cx="4251269" cy="830997"/>
            <a:chOff x="4671336" y="2063320"/>
            <a:chExt cx="4251269" cy="830997"/>
          </a:xfrm>
        </p:grpSpPr>
        <p:sp>
          <p:nvSpPr>
            <p:cNvPr id="1257" name="Google Shape;1257;p28"/>
            <p:cNvSpPr txBox="1"/>
            <p:nvPr/>
          </p:nvSpPr>
          <p:spPr>
            <a:xfrm>
              <a:off x="5851551" y="2063320"/>
              <a:ext cx="3071054" cy="830997"/>
            </a:xfrm>
            <a:prstGeom prst="rect">
              <a:avLst/>
            </a:prstGeom>
            <a:solidFill>
              <a:srgbClr val="0096F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400">
                  <a:solidFill>
                    <a:schemeClr val="lt1"/>
                  </a:solidFill>
                  <a:latin typeface="Gill Sans"/>
                  <a:ea typeface="Gill Sans"/>
                  <a:cs typeface="Gill Sans"/>
                  <a:sym typeface="Gill Sans"/>
                </a:rPr>
                <a:t>Always </a:t>
              </a:r>
              <a:endParaRPr/>
            </a:p>
            <a:p>
              <a:pPr indent="0" lvl="0" marL="0" marR="0" rtl="0" algn="l">
                <a:spcBef>
                  <a:spcPts val="0"/>
                </a:spcBef>
                <a:spcAft>
                  <a:spcPts val="0"/>
                </a:spcAft>
                <a:buNone/>
              </a:pPr>
              <a:r>
                <a:rPr b="1" i="1" lang="en-US" sz="2400">
                  <a:solidFill>
                    <a:schemeClr val="lt1"/>
                  </a:solidFill>
                  <a:latin typeface="Gill Sans"/>
                  <a:ea typeface="Gill Sans"/>
                  <a:cs typeface="Gill Sans"/>
                  <a:sym typeface="Gill Sans"/>
                </a:rPr>
                <a:t>Predictable Latencies!</a:t>
              </a:r>
              <a:endParaRPr baseline="-25000" i="1" sz="2400">
                <a:solidFill>
                  <a:schemeClr val="lt1"/>
                </a:solidFill>
                <a:latin typeface="Helvetica Neue"/>
                <a:ea typeface="Helvetica Neue"/>
                <a:cs typeface="Helvetica Neue"/>
                <a:sym typeface="Helvetica Neue"/>
              </a:endParaRPr>
            </a:p>
          </p:txBody>
        </p:sp>
        <p:sp>
          <p:nvSpPr>
            <p:cNvPr id="1258" name="Google Shape;1258;p28"/>
            <p:cNvSpPr/>
            <p:nvPr/>
          </p:nvSpPr>
          <p:spPr>
            <a:xfrm>
              <a:off x="4671336" y="2239087"/>
              <a:ext cx="1104057" cy="498781"/>
            </a:xfrm>
            <a:prstGeom prst="leftRightArrow">
              <a:avLst>
                <a:gd fmla="val 50000" name="adj1"/>
                <a:gd fmla="val 50000" name="adj2"/>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9"/>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122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500"/>
                                  </p:stCondLst>
                                  <p:childTnLst>
                                    <p:set>
                                      <p:cBhvr>
                                        <p:cTn dur="1" fill="hold">
                                          <p:stCondLst>
                                            <p:cond delay="0"/>
                                          </p:stCondLst>
                                        </p:cTn>
                                        <p:tgtEl>
                                          <p:spTgt spid="1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5"/>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124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500"/>
                                  </p:stCondLst>
                                  <p:childTnLst>
                                    <p:set>
                                      <p:cBhvr>
                                        <p:cTn dur="1" fill="hold">
                                          <p:stCondLst>
                                            <p:cond delay="0"/>
                                          </p:stCondLst>
                                        </p:cTn>
                                        <p:tgtEl>
                                          <p:spTgt spid="1249"/>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500"/>
                                  </p:stCondLst>
                                  <p:childTnLst>
                                    <p:set>
                                      <p:cBhvr>
                                        <p:cTn dur="1" fill="hold">
                                          <p:stCondLst>
                                            <p:cond delay="0"/>
                                          </p:stCondLst>
                                        </p:cTn>
                                        <p:tgtEl>
                                          <p:spTgt spid="1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9"/>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Time Window (</a:t>
            </a:r>
            <a:r>
              <a:rPr i="1" lang="en-US"/>
              <a:t>TW</a:t>
            </a:r>
            <a:r>
              <a:rPr lang="en-US"/>
              <a:t>) Formulation</a:t>
            </a:r>
            <a:endParaRPr/>
          </a:p>
        </p:txBody>
      </p:sp>
      <p:sp>
        <p:nvSpPr>
          <p:cNvPr id="1265" name="Google Shape;1265;p29"/>
          <p:cNvSpPr/>
          <p:nvPr/>
        </p:nvSpPr>
        <p:spPr>
          <a:xfrm rot="5400000">
            <a:off x="6795891" y="139873"/>
            <a:ext cx="233708" cy="2830783"/>
          </a:xfrm>
          <a:prstGeom prst="leftBracket">
            <a:avLst>
              <a:gd fmla="val 8333" name="adj"/>
            </a:avLst>
          </a:prstGeom>
          <a:noFill/>
          <a:ln cap="flat" cmpd="sng" w="635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1266" name="Google Shape;1266;p29"/>
          <p:cNvSpPr/>
          <p:nvPr/>
        </p:nvSpPr>
        <p:spPr>
          <a:xfrm rot="-5400000">
            <a:off x="5553939" y="980211"/>
            <a:ext cx="393701" cy="376379"/>
          </a:xfrm>
          <a:prstGeom prst="lef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Narrow"/>
              <a:ea typeface="Arial Narrow"/>
              <a:cs typeface="Arial Narrow"/>
              <a:sym typeface="Arial Narrow"/>
            </a:endParaRPr>
          </a:p>
        </p:txBody>
      </p:sp>
      <p:sp>
        <p:nvSpPr>
          <p:cNvPr id="1267" name="Google Shape;1267;p29"/>
          <p:cNvSpPr txBox="1"/>
          <p:nvPr/>
        </p:nvSpPr>
        <p:spPr>
          <a:xfrm>
            <a:off x="6052648" y="481216"/>
            <a:ext cx="202170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FF0000"/>
                </a:solidFill>
                <a:latin typeface="Gill Sans"/>
                <a:ea typeface="Gill Sans"/>
                <a:cs typeface="Gill Sans"/>
                <a:sym typeface="Gill Sans"/>
              </a:rPr>
              <a:t>B</a:t>
            </a:r>
            <a:r>
              <a:rPr b="1" baseline="-25000" i="1" lang="en-US" sz="2400">
                <a:solidFill>
                  <a:srgbClr val="FF0000"/>
                </a:solidFill>
                <a:latin typeface="Gill Sans"/>
                <a:ea typeface="Gill Sans"/>
                <a:cs typeface="Gill Sans"/>
                <a:sym typeface="Gill Sans"/>
              </a:rPr>
              <a:t>burst</a:t>
            </a:r>
            <a:r>
              <a:rPr b="1" baseline="-25000" i="1" lang="en-US" sz="2000">
                <a:solidFill>
                  <a:srgbClr val="FF0000"/>
                </a:solidFill>
                <a:latin typeface="Gill Sans"/>
                <a:ea typeface="Gill Sans"/>
                <a:cs typeface="Gill Sans"/>
                <a:sym typeface="Gill Sans"/>
              </a:rPr>
              <a:t>  </a:t>
            </a:r>
            <a:r>
              <a:rPr b="1" i="1" lang="en-US" sz="2000">
                <a:solidFill>
                  <a:srgbClr val="FF0000"/>
                </a:solidFill>
                <a:latin typeface="Gill Sans"/>
                <a:ea typeface="Gill Sans"/>
                <a:cs typeface="Gill Sans"/>
                <a:sym typeface="Gill Sans"/>
              </a:rPr>
              <a:t>: User load</a:t>
            </a:r>
            <a:endParaRPr/>
          </a:p>
        </p:txBody>
      </p:sp>
      <p:sp>
        <p:nvSpPr>
          <p:cNvPr id="1268" name="Google Shape;1268;p29"/>
          <p:cNvSpPr/>
          <p:nvPr/>
        </p:nvSpPr>
        <p:spPr>
          <a:xfrm rot="5400000">
            <a:off x="6895190" y="2218287"/>
            <a:ext cx="687619" cy="956439"/>
          </a:xfrm>
          <a:prstGeom prst="leftArrow">
            <a:avLst>
              <a:gd fmla="val 50000" name="adj1"/>
              <a:gd fmla="val 50000" name="adj2"/>
            </a:avLst>
          </a:prstGeom>
          <a:solidFill>
            <a:srgbClr val="0096F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Narrow"/>
              <a:ea typeface="Arial Narrow"/>
              <a:cs typeface="Arial Narrow"/>
              <a:sym typeface="Arial Narrow"/>
            </a:endParaRPr>
          </a:p>
        </p:txBody>
      </p:sp>
      <p:sp>
        <p:nvSpPr>
          <p:cNvPr id="1269" name="Google Shape;1269;p29"/>
          <p:cNvSpPr txBox="1"/>
          <p:nvPr/>
        </p:nvSpPr>
        <p:spPr>
          <a:xfrm>
            <a:off x="5562600" y="2948285"/>
            <a:ext cx="30306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0096FF"/>
                </a:solidFill>
                <a:latin typeface="Gill Sans"/>
                <a:ea typeface="Gill Sans"/>
                <a:cs typeface="Gill Sans"/>
                <a:sym typeface="Gill Sans"/>
              </a:rPr>
              <a:t>B</a:t>
            </a:r>
            <a:r>
              <a:rPr b="1" baseline="-25000" i="1" lang="en-US" sz="2800">
                <a:solidFill>
                  <a:srgbClr val="0096FF"/>
                </a:solidFill>
                <a:latin typeface="Gill Sans"/>
                <a:ea typeface="Gill Sans"/>
                <a:cs typeface="Gill Sans"/>
                <a:sym typeface="Gill Sans"/>
              </a:rPr>
              <a:t>gc</a:t>
            </a:r>
            <a:r>
              <a:rPr b="1" baseline="-25000" i="1" lang="en-US" sz="1800">
                <a:solidFill>
                  <a:srgbClr val="0096FF"/>
                </a:solidFill>
                <a:latin typeface="Gill Sans"/>
                <a:ea typeface="Gill Sans"/>
                <a:cs typeface="Gill Sans"/>
                <a:sym typeface="Gill Sans"/>
              </a:rPr>
              <a:t> </a:t>
            </a:r>
            <a:r>
              <a:rPr i="1" lang="en-US" sz="2000">
                <a:solidFill>
                  <a:srgbClr val="0096FF"/>
                </a:solidFill>
                <a:latin typeface="Gill Sans"/>
                <a:ea typeface="Gill Sans"/>
                <a:cs typeface="Gill Sans"/>
                <a:sym typeface="Gill Sans"/>
              </a:rPr>
              <a:t>: </a:t>
            </a:r>
            <a:r>
              <a:rPr b="1" i="1" lang="en-US" sz="2000">
                <a:solidFill>
                  <a:srgbClr val="0096FF"/>
                </a:solidFill>
                <a:latin typeface="Gill Sans"/>
                <a:ea typeface="Gill Sans"/>
                <a:cs typeface="Gill Sans"/>
                <a:sym typeface="Gill Sans"/>
              </a:rPr>
              <a:t>GC reclamation speed</a:t>
            </a:r>
            <a:endParaRPr b="1" i="1" sz="1800">
              <a:solidFill>
                <a:srgbClr val="0096FF"/>
              </a:solidFill>
              <a:latin typeface="Gill Sans"/>
              <a:ea typeface="Gill Sans"/>
              <a:cs typeface="Gill Sans"/>
              <a:sym typeface="Gill Sans"/>
            </a:endParaRPr>
          </a:p>
        </p:txBody>
      </p:sp>
      <p:sp>
        <p:nvSpPr>
          <p:cNvPr id="1270" name="Google Shape;1270;p29"/>
          <p:cNvSpPr txBox="1"/>
          <p:nvPr/>
        </p:nvSpPr>
        <p:spPr>
          <a:xfrm>
            <a:off x="434455" y="771872"/>
            <a:ext cx="3969145" cy="461665"/>
          </a:xfrm>
          <a:prstGeom prst="rect">
            <a:avLst/>
          </a:prstGeom>
          <a:solidFill>
            <a:srgbClr val="BFBFBF"/>
          </a:solidFill>
          <a:ln cap="flat" cmpd="sng" w="25400">
            <a:solidFill>
              <a:schemeClr val="dk1"/>
            </a:solidFill>
            <a:prstDash val="dash"/>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rgbClr val="0096FF"/>
                </a:solidFill>
                <a:latin typeface="Gill Sans"/>
                <a:ea typeface="Gill Sans"/>
                <a:cs typeface="Gill Sans"/>
                <a:sym typeface="Gill Sans"/>
              </a:rPr>
              <a:t>SSD free space </a:t>
            </a:r>
            <a:r>
              <a:rPr lang="en-US" sz="2400">
                <a:solidFill>
                  <a:schemeClr val="dk1"/>
                </a:solidFill>
                <a:latin typeface="Gill Sans"/>
                <a:ea typeface="Gill Sans"/>
                <a:cs typeface="Gill Sans"/>
                <a:sym typeface="Gill Sans"/>
              </a:rPr>
              <a:t>&gt;= </a:t>
            </a:r>
            <a:r>
              <a:rPr i="1" lang="en-US" sz="2400">
                <a:solidFill>
                  <a:srgbClr val="FF0000"/>
                </a:solidFill>
                <a:latin typeface="Gill Sans"/>
                <a:ea typeface="Gill Sans"/>
                <a:cs typeface="Gill Sans"/>
                <a:sym typeface="Gill Sans"/>
              </a:rPr>
              <a:t>User load</a:t>
            </a:r>
            <a:endParaRPr/>
          </a:p>
        </p:txBody>
      </p:sp>
      <p:grpSp>
        <p:nvGrpSpPr>
          <p:cNvPr id="1271" name="Google Shape;1271;p29"/>
          <p:cNvGrpSpPr/>
          <p:nvPr/>
        </p:nvGrpSpPr>
        <p:grpSpPr>
          <a:xfrm>
            <a:off x="5667818" y="3390840"/>
            <a:ext cx="3095182" cy="476310"/>
            <a:chOff x="6584450" y="3496330"/>
            <a:chExt cx="3095182" cy="476310"/>
          </a:xfrm>
        </p:grpSpPr>
        <p:sp>
          <p:nvSpPr>
            <p:cNvPr id="1272" name="Google Shape;1272;p29"/>
            <p:cNvSpPr txBox="1"/>
            <p:nvPr/>
          </p:nvSpPr>
          <p:spPr>
            <a:xfrm>
              <a:off x="6584450" y="3496330"/>
              <a:ext cx="42992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0096FF"/>
                  </a:solidFill>
                  <a:latin typeface="Gill Sans"/>
                  <a:ea typeface="Gill Sans"/>
                  <a:cs typeface="Gill Sans"/>
                  <a:sym typeface="Gill Sans"/>
                </a:rPr>
                <a:t>S</a:t>
              </a:r>
              <a:r>
                <a:rPr b="1" baseline="-25000" i="1" lang="en-US" sz="2000">
                  <a:solidFill>
                    <a:srgbClr val="0096FF"/>
                  </a:solidFill>
                  <a:latin typeface="Gill Sans"/>
                  <a:ea typeface="Gill Sans"/>
                  <a:cs typeface="Gill Sans"/>
                  <a:sym typeface="Gill Sans"/>
                </a:rPr>
                <a:t>p</a:t>
              </a:r>
              <a:endParaRPr b="1" baseline="-25000" i="1" sz="2000">
                <a:solidFill>
                  <a:srgbClr val="0096FF"/>
                </a:solidFill>
                <a:latin typeface="Gill Sans"/>
                <a:ea typeface="Gill Sans"/>
                <a:cs typeface="Gill Sans"/>
                <a:sym typeface="Gill Sans"/>
              </a:endParaRPr>
            </a:p>
          </p:txBody>
        </p:sp>
        <p:sp>
          <p:nvSpPr>
            <p:cNvPr id="1273" name="Google Shape;1273;p29"/>
            <p:cNvSpPr txBox="1"/>
            <p:nvPr/>
          </p:nvSpPr>
          <p:spPr>
            <a:xfrm>
              <a:off x="6925032" y="3572530"/>
              <a:ext cx="27546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0096FF"/>
                  </a:solidFill>
                  <a:latin typeface="Gill Sans"/>
                  <a:ea typeface="Gill Sans"/>
                  <a:cs typeface="Gill Sans"/>
                  <a:sym typeface="Gill Sans"/>
                </a:rPr>
                <a:t>: </a:t>
              </a:r>
              <a:r>
                <a:rPr b="1" i="1" lang="en-US" sz="2000">
                  <a:solidFill>
                    <a:srgbClr val="0096FF"/>
                  </a:solidFill>
                  <a:latin typeface="Gill Sans"/>
                  <a:ea typeface="Gill Sans"/>
                  <a:cs typeface="Gill Sans"/>
                  <a:sym typeface="Gill Sans"/>
                </a:rPr>
                <a:t>Over-provisioning space</a:t>
              </a:r>
              <a:endParaRPr b="1" i="1" sz="1800">
                <a:solidFill>
                  <a:srgbClr val="0096FF"/>
                </a:solidFill>
                <a:latin typeface="Gill Sans"/>
                <a:ea typeface="Gill Sans"/>
                <a:cs typeface="Gill Sans"/>
                <a:sym typeface="Gill Sans"/>
              </a:endParaRPr>
            </a:p>
          </p:txBody>
        </p:sp>
      </p:grpSp>
      <p:sp>
        <p:nvSpPr>
          <p:cNvPr id="1274" name="Google Shape;1274;p29"/>
          <p:cNvSpPr/>
          <p:nvPr/>
        </p:nvSpPr>
        <p:spPr>
          <a:xfrm rot="-5400000">
            <a:off x="6239738" y="996431"/>
            <a:ext cx="393703" cy="376379"/>
          </a:xfrm>
          <a:prstGeom prst="lef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Narrow"/>
              <a:ea typeface="Arial Narrow"/>
              <a:cs typeface="Arial Narrow"/>
              <a:sym typeface="Arial Narrow"/>
            </a:endParaRPr>
          </a:p>
        </p:txBody>
      </p:sp>
      <p:sp>
        <p:nvSpPr>
          <p:cNvPr id="1275" name="Google Shape;1275;p29"/>
          <p:cNvSpPr/>
          <p:nvPr/>
        </p:nvSpPr>
        <p:spPr>
          <a:xfrm rot="-5400000">
            <a:off x="7006358" y="996431"/>
            <a:ext cx="393703" cy="376379"/>
          </a:xfrm>
          <a:prstGeom prst="lef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Narrow"/>
              <a:ea typeface="Arial Narrow"/>
              <a:cs typeface="Arial Narrow"/>
              <a:sym typeface="Arial Narrow"/>
            </a:endParaRPr>
          </a:p>
        </p:txBody>
      </p:sp>
      <p:sp>
        <p:nvSpPr>
          <p:cNvPr id="1276" name="Google Shape;1276;p29"/>
          <p:cNvSpPr/>
          <p:nvPr/>
        </p:nvSpPr>
        <p:spPr>
          <a:xfrm rot="-5400000">
            <a:off x="7768359" y="1009132"/>
            <a:ext cx="393703" cy="376379"/>
          </a:xfrm>
          <a:prstGeom prst="lef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Narrow"/>
              <a:ea typeface="Arial Narrow"/>
              <a:cs typeface="Arial Narrow"/>
              <a:sym typeface="Arial Narrow"/>
            </a:endParaRPr>
          </a:p>
        </p:txBody>
      </p:sp>
      <p:sp>
        <p:nvSpPr>
          <p:cNvPr id="1277" name="Google Shape;1277;p29"/>
          <p:cNvSpPr/>
          <p:nvPr/>
        </p:nvSpPr>
        <p:spPr>
          <a:xfrm rot="7534898">
            <a:off x="4584778" y="2326146"/>
            <a:ext cx="728332" cy="1320946"/>
          </a:xfrm>
          <a:prstGeom prst="downArrow">
            <a:avLst>
              <a:gd fmla="val 50000" name="adj1"/>
              <a:gd fmla="val 38697" name="adj2"/>
            </a:avLst>
          </a:prstGeom>
          <a:solidFill>
            <a:srgbClr val="BFBFBF"/>
          </a:solidFill>
          <a:ln cap="flat" cmpd="sng" w="1077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1278" name="Google Shape;1278;p29"/>
          <p:cNvSpPr/>
          <p:nvPr/>
        </p:nvSpPr>
        <p:spPr>
          <a:xfrm>
            <a:off x="2044580" y="2724646"/>
            <a:ext cx="949159" cy="1066304"/>
          </a:xfrm>
          <a:prstGeom prst="downArrow">
            <a:avLst>
              <a:gd fmla="val 50000" name="adj1"/>
              <a:gd fmla="val 38697" name="adj2"/>
            </a:avLst>
          </a:prstGeom>
          <a:solidFill>
            <a:srgbClr val="BFBFBF"/>
          </a:solidFill>
          <a:ln cap="flat" cmpd="sng" w="1077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nvGrpSpPr>
          <p:cNvPr id="1279" name="Google Shape;1279;p29"/>
          <p:cNvGrpSpPr/>
          <p:nvPr/>
        </p:nvGrpSpPr>
        <p:grpSpPr>
          <a:xfrm>
            <a:off x="4372787" y="795446"/>
            <a:ext cx="4771213" cy="1660977"/>
            <a:chOff x="4409371" y="795446"/>
            <a:chExt cx="4771213" cy="1660977"/>
          </a:xfrm>
        </p:grpSpPr>
        <p:grpSp>
          <p:nvGrpSpPr>
            <p:cNvPr id="1280" name="Google Shape;1280;p29"/>
            <p:cNvGrpSpPr/>
            <p:nvPr/>
          </p:nvGrpSpPr>
          <p:grpSpPr>
            <a:xfrm>
              <a:off x="4409371" y="795446"/>
              <a:ext cx="1000829" cy="1338232"/>
              <a:chOff x="4744177" y="795446"/>
              <a:chExt cx="1000829" cy="1338232"/>
            </a:xfrm>
          </p:grpSpPr>
          <p:sp>
            <p:nvSpPr>
              <p:cNvPr id="1281" name="Google Shape;1281;p29"/>
              <p:cNvSpPr/>
              <p:nvPr/>
            </p:nvSpPr>
            <p:spPr>
              <a:xfrm>
                <a:off x="4875858" y="1690753"/>
                <a:ext cx="672758" cy="442925"/>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SSD</a:t>
                </a:r>
                <a:endParaRPr/>
              </a:p>
            </p:txBody>
          </p:sp>
          <p:sp>
            <p:nvSpPr>
              <p:cNvPr id="1282" name="Google Shape;1282;p29"/>
              <p:cNvSpPr/>
              <p:nvPr/>
            </p:nvSpPr>
            <p:spPr>
              <a:xfrm rot="-3704308">
                <a:off x="4959338" y="828306"/>
                <a:ext cx="570507" cy="829586"/>
              </a:xfrm>
              <a:prstGeom prst="downArrow">
                <a:avLst>
                  <a:gd fmla="val 50000" name="adj1"/>
                  <a:gd fmla="val 38697" name="adj2"/>
                </a:avLst>
              </a:prstGeom>
              <a:solidFill>
                <a:srgbClr val="BFBFBF"/>
              </a:solidFill>
              <a:ln cap="flat" cmpd="sng" w="1077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grpSp>
          <p:nvGrpSpPr>
            <p:cNvPr id="1283" name="Google Shape;1283;p29"/>
            <p:cNvGrpSpPr/>
            <p:nvPr/>
          </p:nvGrpSpPr>
          <p:grpSpPr>
            <a:xfrm>
              <a:off x="5257800" y="1572768"/>
              <a:ext cx="3922784" cy="883655"/>
              <a:chOff x="5257800" y="1572768"/>
              <a:chExt cx="3922784" cy="883655"/>
            </a:xfrm>
          </p:grpSpPr>
          <p:grpSp>
            <p:nvGrpSpPr>
              <p:cNvPr id="1284" name="Google Shape;1284;p29"/>
              <p:cNvGrpSpPr/>
              <p:nvPr/>
            </p:nvGrpSpPr>
            <p:grpSpPr>
              <a:xfrm>
                <a:off x="5257800" y="1572768"/>
                <a:ext cx="3886200" cy="883655"/>
                <a:chOff x="5412108" y="1718918"/>
                <a:chExt cx="5181599" cy="1178204"/>
              </a:xfrm>
            </p:grpSpPr>
            <p:sp>
              <p:nvSpPr>
                <p:cNvPr id="1285" name="Google Shape;1285;p29"/>
                <p:cNvSpPr txBox="1"/>
                <p:nvPr/>
              </p:nvSpPr>
              <p:spPr>
                <a:xfrm>
                  <a:off x="7432698" y="1831694"/>
                  <a:ext cx="1129006" cy="615552"/>
                </a:xfrm>
                <a:prstGeom prst="rect">
                  <a:avLst/>
                </a:prstGeom>
                <a:solidFill>
                  <a:srgbClr val="FF0000">
                    <a:alpha val="69803"/>
                  </a:srgb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lt1"/>
                      </a:solidFill>
                      <a:latin typeface="Gill Sans"/>
                      <a:ea typeface="Gill Sans"/>
                      <a:cs typeface="Gill Sans"/>
                      <a:sym typeface="Gill Sans"/>
                    </a:rPr>
                    <a:t>GC</a:t>
                  </a:r>
                  <a:endParaRPr/>
                </a:p>
              </p:txBody>
            </p:sp>
            <p:grpSp>
              <p:nvGrpSpPr>
                <p:cNvPr id="1286" name="Google Shape;1286;p29"/>
                <p:cNvGrpSpPr/>
                <p:nvPr/>
              </p:nvGrpSpPr>
              <p:grpSpPr>
                <a:xfrm>
                  <a:off x="5566284" y="1718918"/>
                  <a:ext cx="5027423" cy="752475"/>
                  <a:chOff x="4730566" y="3313165"/>
                  <a:chExt cx="5027423" cy="752475"/>
                </a:xfrm>
              </p:grpSpPr>
              <p:cxnSp>
                <p:nvCxnSpPr>
                  <p:cNvPr id="1287" name="Google Shape;1287;p29"/>
                  <p:cNvCxnSpPr/>
                  <p:nvPr/>
                </p:nvCxnSpPr>
                <p:spPr>
                  <a:xfrm rot="10800000">
                    <a:off x="4734886" y="4025537"/>
                    <a:ext cx="5023103" cy="0"/>
                  </a:xfrm>
                  <a:prstGeom prst="straightConnector1">
                    <a:avLst/>
                  </a:prstGeom>
                  <a:noFill/>
                  <a:ln cap="flat" cmpd="sng" w="63500">
                    <a:solidFill>
                      <a:schemeClr val="dk1"/>
                    </a:solidFill>
                    <a:prstDash val="solid"/>
                    <a:round/>
                    <a:headEnd len="med" w="med" type="triangle"/>
                    <a:tailEnd len="sm" w="sm" type="none"/>
                  </a:ln>
                </p:spPr>
              </p:cxnSp>
              <p:cxnSp>
                <p:nvCxnSpPr>
                  <p:cNvPr id="1288" name="Google Shape;1288;p29"/>
                  <p:cNvCxnSpPr/>
                  <p:nvPr/>
                </p:nvCxnSpPr>
                <p:spPr>
                  <a:xfrm>
                    <a:off x="4730566" y="3313165"/>
                    <a:ext cx="0" cy="752475"/>
                  </a:xfrm>
                  <a:prstGeom prst="straightConnector1">
                    <a:avLst/>
                  </a:prstGeom>
                  <a:noFill/>
                  <a:ln cap="flat" cmpd="sng" w="63500">
                    <a:solidFill>
                      <a:schemeClr val="dk1"/>
                    </a:solidFill>
                    <a:prstDash val="solid"/>
                    <a:round/>
                    <a:headEnd len="med" w="med" type="triangle"/>
                    <a:tailEnd len="sm" w="sm" type="none"/>
                  </a:ln>
                </p:spPr>
              </p:cxnSp>
            </p:grpSp>
            <p:cxnSp>
              <p:nvCxnSpPr>
                <p:cNvPr id="1289" name="Google Shape;1289;p29"/>
                <p:cNvCxnSpPr/>
                <p:nvPr/>
              </p:nvCxnSpPr>
              <p:spPr>
                <a:xfrm>
                  <a:off x="6492401" y="1819350"/>
                  <a:ext cx="0" cy="565907"/>
                </a:xfrm>
                <a:prstGeom prst="straightConnector1">
                  <a:avLst/>
                </a:prstGeom>
                <a:noFill/>
                <a:ln cap="flat" cmpd="sng" w="25400">
                  <a:solidFill>
                    <a:schemeClr val="dk1"/>
                  </a:solidFill>
                  <a:prstDash val="dot"/>
                  <a:round/>
                  <a:headEnd len="sm" w="sm" type="none"/>
                  <a:tailEnd len="sm" w="sm" type="none"/>
                </a:ln>
              </p:spPr>
            </p:cxnSp>
            <p:cxnSp>
              <p:nvCxnSpPr>
                <p:cNvPr id="1290" name="Google Shape;1290;p29"/>
                <p:cNvCxnSpPr/>
                <p:nvPr/>
              </p:nvCxnSpPr>
              <p:spPr>
                <a:xfrm flipH="1">
                  <a:off x="7432698" y="1816454"/>
                  <a:ext cx="6691" cy="560831"/>
                </a:xfrm>
                <a:prstGeom prst="straightConnector1">
                  <a:avLst/>
                </a:prstGeom>
                <a:noFill/>
                <a:ln cap="flat" cmpd="sng" w="25400">
                  <a:solidFill>
                    <a:schemeClr val="dk1"/>
                  </a:solidFill>
                  <a:prstDash val="dot"/>
                  <a:round/>
                  <a:headEnd len="sm" w="sm" type="none"/>
                  <a:tailEnd len="sm" w="sm" type="none"/>
                </a:ln>
              </p:spPr>
            </p:cxnSp>
            <p:cxnSp>
              <p:nvCxnSpPr>
                <p:cNvPr id="1291" name="Google Shape;1291;p29"/>
                <p:cNvCxnSpPr/>
                <p:nvPr/>
              </p:nvCxnSpPr>
              <p:spPr>
                <a:xfrm>
                  <a:off x="8561707" y="1816454"/>
                  <a:ext cx="0" cy="560831"/>
                </a:xfrm>
                <a:prstGeom prst="straightConnector1">
                  <a:avLst/>
                </a:prstGeom>
                <a:noFill/>
                <a:ln cap="flat" cmpd="sng" w="25400">
                  <a:solidFill>
                    <a:schemeClr val="dk1"/>
                  </a:solidFill>
                  <a:prstDash val="dot"/>
                  <a:round/>
                  <a:headEnd len="sm" w="sm" type="none"/>
                  <a:tailEnd len="sm" w="sm" type="none"/>
                </a:ln>
              </p:spPr>
            </p:cxnSp>
            <p:cxnSp>
              <p:nvCxnSpPr>
                <p:cNvPr id="1292" name="Google Shape;1292;p29"/>
                <p:cNvCxnSpPr/>
                <p:nvPr/>
              </p:nvCxnSpPr>
              <p:spPr>
                <a:xfrm>
                  <a:off x="9577707" y="1816454"/>
                  <a:ext cx="0" cy="560831"/>
                </a:xfrm>
                <a:prstGeom prst="straightConnector1">
                  <a:avLst/>
                </a:prstGeom>
                <a:noFill/>
                <a:ln cap="flat" cmpd="sng" w="25400">
                  <a:solidFill>
                    <a:schemeClr val="dk1"/>
                  </a:solidFill>
                  <a:prstDash val="dot"/>
                  <a:round/>
                  <a:headEnd len="sm" w="sm" type="none"/>
                  <a:tailEnd len="sm" w="sm" type="none"/>
                </a:ln>
              </p:spPr>
            </p:cxnSp>
            <p:sp>
              <p:nvSpPr>
                <p:cNvPr id="1293" name="Google Shape;1293;p29"/>
                <p:cNvSpPr txBox="1"/>
                <p:nvPr/>
              </p:nvSpPr>
              <p:spPr>
                <a:xfrm>
                  <a:off x="5412108" y="2339693"/>
                  <a:ext cx="651120" cy="5334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7F7F7F"/>
                      </a:solidFill>
                      <a:latin typeface="Gill Sans"/>
                      <a:ea typeface="Gill Sans"/>
                      <a:cs typeface="Gill Sans"/>
                      <a:sym typeface="Gill Sans"/>
                    </a:rPr>
                    <a:t>t</a:t>
                  </a:r>
                  <a:endParaRPr/>
                </a:p>
              </p:txBody>
            </p:sp>
            <p:sp>
              <p:nvSpPr>
                <p:cNvPr id="1294" name="Google Shape;1294;p29"/>
                <p:cNvSpPr txBox="1"/>
                <p:nvPr/>
              </p:nvSpPr>
              <p:spPr>
                <a:xfrm>
                  <a:off x="6021708" y="2363641"/>
                  <a:ext cx="1081388" cy="5334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7F7F7F"/>
                      </a:solidFill>
                      <a:latin typeface="Gill Sans"/>
                      <a:ea typeface="Gill Sans"/>
                      <a:cs typeface="Gill Sans"/>
                      <a:sym typeface="Gill Sans"/>
                    </a:rPr>
                    <a:t>t</a:t>
                  </a:r>
                  <a:r>
                    <a:rPr i="1" lang="en-US" sz="1600">
                      <a:solidFill>
                        <a:srgbClr val="7F7F7F"/>
                      </a:solidFill>
                      <a:latin typeface="Gill Sans"/>
                      <a:ea typeface="Gill Sans"/>
                      <a:cs typeface="Gill Sans"/>
                      <a:sym typeface="Gill Sans"/>
                    </a:rPr>
                    <a:t>+TW</a:t>
                  </a:r>
                  <a:endParaRPr i="1" sz="2000">
                    <a:solidFill>
                      <a:srgbClr val="7F7F7F"/>
                    </a:solidFill>
                    <a:latin typeface="Gill Sans"/>
                    <a:ea typeface="Gill Sans"/>
                    <a:cs typeface="Gill Sans"/>
                    <a:sym typeface="Gill Sans"/>
                  </a:endParaRPr>
                </a:p>
              </p:txBody>
            </p:sp>
            <p:sp>
              <p:nvSpPr>
                <p:cNvPr id="1295" name="Google Shape;1295;p29"/>
                <p:cNvSpPr txBox="1"/>
                <p:nvPr/>
              </p:nvSpPr>
              <p:spPr>
                <a:xfrm>
                  <a:off x="6936108" y="2363641"/>
                  <a:ext cx="1556505" cy="5334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7F7F7F"/>
                      </a:solidFill>
                      <a:latin typeface="Gill Sans"/>
                      <a:ea typeface="Gill Sans"/>
                      <a:cs typeface="Gill Sans"/>
                      <a:sym typeface="Gill Sans"/>
                    </a:rPr>
                    <a:t>t</a:t>
                  </a:r>
                  <a:r>
                    <a:rPr i="1" lang="en-US" sz="1600">
                      <a:solidFill>
                        <a:srgbClr val="7F7F7F"/>
                      </a:solidFill>
                      <a:latin typeface="Gill Sans"/>
                      <a:ea typeface="Gill Sans"/>
                      <a:cs typeface="Gill Sans"/>
                      <a:sym typeface="Gill Sans"/>
                    </a:rPr>
                    <a:t>+2xTW</a:t>
                  </a:r>
                  <a:endParaRPr i="1" sz="2000">
                    <a:solidFill>
                      <a:srgbClr val="7F7F7F"/>
                    </a:solidFill>
                    <a:latin typeface="Gill Sans"/>
                    <a:ea typeface="Gill Sans"/>
                    <a:cs typeface="Gill Sans"/>
                    <a:sym typeface="Gill Sans"/>
                  </a:endParaRPr>
                </a:p>
              </p:txBody>
            </p:sp>
            <p:sp>
              <p:nvSpPr>
                <p:cNvPr id="1296" name="Google Shape;1296;p29"/>
                <p:cNvSpPr txBox="1"/>
                <p:nvPr/>
              </p:nvSpPr>
              <p:spPr>
                <a:xfrm>
                  <a:off x="8053707" y="2351693"/>
                  <a:ext cx="1501942" cy="5334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7F7F7F"/>
                      </a:solidFill>
                      <a:latin typeface="Gill Sans"/>
                      <a:ea typeface="Gill Sans"/>
                      <a:cs typeface="Gill Sans"/>
                      <a:sym typeface="Gill Sans"/>
                    </a:rPr>
                    <a:t>t</a:t>
                  </a:r>
                  <a:r>
                    <a:rPr i="1" lang="en-US" sz="1600">
                      <a:solidFill>
                        <a:srgbClr val="7F7F7F"/>
                      </a:solidFill>
                      <a:latin typeface="Gill Sans"/>
                      <a:ea typeface="Gill Sans"/>
                      <a:cs typeface="Gill Sans"/>
                      <a:sym typeface="Gill Sans"/>
                    </a:rPr>
                    <a:t>+3xTW</a:t>
                  </a:r>
                  <a:endParaRPr i="1" sz="2000">
                    <a:solidFill>
                      <a:srgbClr val="7F7F7F"/>
                    </a:solidFill>
                    <a:latin typeface="Gill Sans"/>
                    <a:ea typeface="Gill Sans"/>
                    <a:cs typeface="Gill Sans"/>
                    <a:sym typeface="Gill Sans"/>
                  </a:endParaRPr>
                </a:p>
              </p:txBody>
            </p:sp>
          </p:grpSp>
          <p:sp>
            <p:nvSpPr>
              <p:cNvPr id="1297" name="Google Shape;1297;p29"/>
              <p:cNvSpPr txBox="1"/>
              <p:nvPr/>
            </p:nvSpPr>
            <p:spPr>
              <a:xfrm>
                <a:off x="8054127" y="2045862"/>
                <a:ext cx="112645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7F7F7F"/>
                    </a:solidFill>
                    <a:latin typeface="Gill Sans"/>
                    <a:ea typeface="Gill Sans"/>
                    <a:cs typeface="Gill Sans"/>
                    <a:sym typeface="Gill Sans"/>
                  </a:rPr>
                  <a:t>t</a:t>
                </a:r>
                <a:r>
                  <a:rPr i="1" lang="en-US" sz="1600">
                    <a:solidFill>
                      <a:srgbClr val="7F7F7F"/>
                    </a:solidFill>
                    <a:latin typeface="Gill Sans"/>
                    <a:ea typeface="Gill Sans"/>
                    <a:cs typeface="Gill Sans"/>
                    <a:sym typeface="Gill Sans"/>
                  </a:rPr>
                  <a:t>+4xTW</a:t>
                </a:r>
                <a:endParaRPr i="1" sz="2000">
                  <a:solidFill>
                    <a:srgbClr val="7F7F7F"/>
                  </a:solidFill>
                  <a:latin typeface="Gill Sans"/>
                  <a:ea typeface="Gill Sans"/>
                  <a:cs typeface="Gill Sans"/>
                  <a:sym typeface="Gill Sans"/>
                </a:endParaRPr>
              </a:p>
            </p:txBody>
          </p:sp>
        </p:grpSp>
      </p:grpSp>
      <p:grpSp>
        <p:nvGrpSpPr>
          <p:cNvPr id="1298" name="Google Shape;1298;p29"/>
          <p:cNvGrpSpPr/>
          <p:nvPr/>
        </p:nvGrpSpPr>
        <p:grpSpPr>
          <a:xfrm>
            <a:off x="108989" y="3847176"/>
            <a:ext cx="6801583" cy="1267084"/>
            <a:chOff x="108989" y="3847176"/>
            <a:chExt cx="6801583" cy="1267084"/>
          </a:xfrm>
        </p:grpSpPr>
        <p:grpSp>
          <p:nvGrpSpPr>
            <p:cNvPr id="1299" name="Google Shape;1299;p29"/>
            <p:cNvGrpSpPr/>
            <p:nvPr/>
          </p:nvGrpSpPr>
          <p:grpSpPr>
            <a:xfrm>
              <a:off x="108989" y="3867146"/>
              <a:ext cx="6801582" cy="1247114"/>
              <a:chOff x="80682" y="4223604"/>
              <a:chExt cx="5439627" cy="997392"/>
            </a:xfrm>
          </p:grpSpPr>
          <p:pic>
            <p:nvPicPr>
              <p:cNvPr id="1300" name="Google Shape;1300;p29"/>
              <p:cNvPicPr preferRelativeResize="0"/>
              <p:nvPr/>
            </p:nvPicPr>
            <p:blipFill rotWithShape="1">
              <a:blip r:embed="rId3">
                <a:alphaModFix/>
              </a:blip>
              <a:srcRect b="0" l="0" r="0" t="0"/>
              <a:stretch/>
            </p:blipFill>
            <p:spPr>
              <a:xfrm>
                <a:off x="80682" y="4223604"/>
                <a:ext cx="5439627" cy="595122"/>
              </a:xfrm>
              <a:prstGeom prst="rect">
                <a:avLst/>
              </a:prstGeom>
              <a:noFill/>
              <a:ln>
                <a:noFill/>
              </a:ln>
            </p:spPr>
          </p:pic>
          <p:sp>
            <p:nvSpPr>
              <p:cNvPr id="1301" name="Google Shape;1301;p29"/>
              <p:cNvSpPr txBox="1"/>
              <p:nvPr/>
            </p:nvSpPr>
            <p:spPr>
              <a:xfrm>
                <a:off x="1212350" y="4851775"/>
                <a:ext cx="1936102" cy="369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0096FF"/>
                    </a:solidFill>
                    <a:latin typeface="Gill Sans"/>
                    <a:ea typeface="Gill Sans"/>
                    <a:cs typeface="Gill Sans"/>
                    <a:sym typeface="Gill Sans"/>
                  </a:rPr>
                  <a:t>TW Upper Bound</a:t>
                </a:r>
                <a:endParaRPr/>
              </a:p>
            </p:txBody>
          </p:sp>
        </p:grpSp>
        <p:sp>
          <p:nvSpPr>
            <p:cNvPr id="1302" name="Google Shape;1302;p29"/>
            <p:cNvSpPr/>
            <p:nvPr/>
          </p:nvSpPr>
          <p:spPr>
            <a:xfrm>
              <a:off x="108990" y="3847176"/>
              <a:ext cx="6801582" cy="858174"/>
            </a:xfrm>
            <a:prstGeom prst="rect">
              <a:avLst/>
            </a:prstGeom>
            <a:solidFill>
              <a:srgbClr val="0096FF">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grpSp>
        <p:nvGrpSpPr>
          <p:cNvPr id="1303" name="Google Shape;1303;p29"/>
          <p:cNvGrpSpPr/>
          <p:nvPr/>
        </p:nvGrpSpPr>
        <p:grpSpPr>
          <a:xfrm>
            <a:off x="437417" y="2141197"/>
            <a:ext cx="3935370" cy="430553"/>
            <a:chOff x="437417" y="2141197"/>
            <a:chExt cx="3935370" cy="430553"/>
          </a:xfrm>
        </p:grpSpPr>
        <p:pic>
          <p:nvPicPr>
            <p:cNvPr id="1304" name="Google Shape;1304;p29"/>
            <p:cNvPicPr preferRelativeResize="0"/>
            <p:nvPr/>
          </p:nvPicPr>
          <p:blipFill rotWithShape="1">
            <a:blip r:embed="rId4">
              <a:alphaModFix/>
            </a:blip>
            <a:srcRect b="0" l="0" r="0" t="0"/>
            <a:stretch/>
          </p:blipFill>
          <p:spPr>
            <a:xfrm>
              <a:off x="447606" y="2190750"/>
              <a:ext cx="3743394" cy="366565"/>
            </a:xfrm>
            <a:prstGeom prst="rect">
              <a:avLst/>
            </a:prstGeom>
            <a:noFill/>
            <a:ln>
              <a:noFill/>
            </a:ln>
          </p:spPr>
        </p:pic>
        <p:sp>
          <p:nvSpPr>
            <p:cNvPr id="1305" name="Google Shape;1305;p29"/>
            <p:cNvSpPr/>
            <p:nvPr/>
          </p:nvSpPr>
          <p:spPr>
            <a:xfrm>
              <a:off x="437417" y="2141197"/>
              <a:ext cx="3935370" cy="430553"/>
            </a:xfrm>
            <a:prstGeom prst="rect">
              <a:avLst/>
            </a:prstGeom>
            <a:solidFill>
              <a:srgbClr val="0096FF">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grpSp>
        <p:nvGrpSpPr>
          <p:cNvPr id="1311" name="Google Shape;1311;p30"/>
          <p:cNvGrpSpPr/>
          <p:nvPr/>
        </p:nvGrpSpPr>
        <p:grpSpPr>
          <a:xfrm>
            <a:off x="685800" y="438150"/>
            <a:ext cx="2790820" cy="1702062"/>
            <a:chOff x="685800" y="438150"/>
            <a:chExt cx="2790820" cy="1702062"/>
          </a:xfrm>
        </p:grpSpPr>
        <p:pic>
          <p:nvPicPr>
            <p:cNvPr id="1312" name="Google Shape;1312;p30"/>
            <p:cNvPicPr preferRelativeResize="0"/>
            <p:nvPr/>
          </p:nvPicPr>
          <p:blipFill rotWithShape="1">
            <a:blip r:embed="rId3">
              <a:alphaModFix/>
            </a:blip>
            <a:srcRect b="0" l="0" r="0" t="0"/>
            <a:stretch/>
          </p:blipFill>
          <p:spPr>
            <a:xfrm rot="5400000">
              <a:off x="2384158" y="1047750"/>
              <a:ext cx="1092462" cy="1092462"/>
            </a:xfrm>
            <a:prstGeom prst="rect">
              <a:avLst/>
            </a:prstGeom>
            <a:noFill/>
            <a:ln>
              <a:noFill/>
            </a:ln>
          </p:spPr>
        </p:pic>
        <p:sp>
          <p:nvSpPr>
            <p:cNvPr id="1313" name="Google Shape;1313;p30"/>
            <p:cNvSpPr/>
            <p:nvPr/>
          </p:nvSpPr>
          <p:spPr>
            <a:xfrm>
              <a:off x="685800" y="438150"/>
              <a:ext cx="1845733" cy="727364"/>
            </a:xfrm>
            <a:prstGeom prst="wedgeEllipseCallout">
              <a:avLst>
                <a:gd fmla="val 58418" name="adj1"/>
                <a:gd fmla="val 86415" name="adj2"/>
              </a:avLst>
            </a:prstGeom>
            <a:no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2400">
                  <a:solidFill>
                    <a:srgbClr val="0096FF"/>
                  </a:solidFill>
                  <a:latin typeface="Gill Sans"/>
                  <a:ea typeface="Gill Sans"/>
                  <a:cs typeface="Gill Sans"/>
                  <a:sym typeface="Gill Sans"/>
                </a:rPr>
                <a:t>No Tails!</a:t>
              </a:r>
              <a:endParaRPr/>
            </a:p>
          </p:txBody>
        </p:sp>
      </p:grpSp>
      <p:pic>
        <p:nvPicPr>
          <p:cNvPr id="1314" name="Google Shape;1314;p30"/>
          <p:cNvPicPr preferRelativeResize="0"/>
          <p:nvPr>
            <p:ph idx="1" type="body"/>
          </p:nvPr>
        </p:nvPicPr>
        <p:blipFill rotWithShape="1">
          <a:blip r:embed="rId4">
            <a:alphaModFix/>
          </a:blip>
          <a:srcRect b="0" l="0" r="0" t="0"/>
          <a:stretch/>
        </p:blipFill>
        <p:spPr>
          <a:xfrm>
            <a:off x="1066800" y="590550"/>
            <a:ext cx="7010400" cy="4381499"/>
          </a:xfrm>
          <a:prstGeom prst="rect">
            <a:avLst/>
          </a:prstGeom>
          <a:noFill/>
          <a:ln>
            <a:noFill/>
          </a:ln>
        </p:spPr>
      </p:pic>
      <p:sp>
        <p:nvSpPr>
          <p:cNvPr id="1315" name="Google Shape;1315;p30"/>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t/>
            </a:r>
            <a:endParaRPr/>
          </a:p>
        </p:txBody>
      </p:sp>
      <p:sp>
        <p:nvSpPr>
          <p:cNvPr id="1316" name="Google Shape;1316;p30"/>
          <p:cNvSpPr txBox="1"/>
          <p:nvPr/>
        </p:nvSpPr>
        <p:spPr>
          <a:xfrm>
            <a:off x="0" y="3257550"/>
            <a:ext cx="9144000" cy="584775"/>
          </a:xfrm>
          <a:prstGeom prst="rect">
            <a:avLst/>
          </a:prstGeom>
          <a:solidFill>
            <a:srgbClr val="0096FF">
              <a:alpha val="29803"/>
            </a:srgb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3200">
                <a:solidFill>
                  <a:srgbClr val="0096FF"/>
                </a:solidFill>
                <a:latin typeface="Gill Sans"/>
                <a:ea typeface="Gill Sans"/>
                <a:cs typeface="Gill Sans"/>
                <a:sym typeface="Gill Sans"/>
              </a:rPr>
              <a:t>IODA</a:t>
            </a:r>
            <a:r>
              <a:rPr b="1" lang="en-US" sz="3200">
                <a:solidFill>
                  <a:schemeClr val="lt1"/>
                </a:solidFill>
                <a:latin typeface="Gill Sans"/>
                <a:ea typeface="Gill Sans"/>
                <a:cs typeface="Gill Sans"/>
                <a:sym typeface="Gill Sans"/>
              </a:rPr>
              <a:t> </a:t>
            </a:r>
            <a:r>
              <a:rPr lang="en-US" sz="3200">
                <a:solidFill>
                  <a:schemeClr val="dk1"/>
                </a:solidFill>
                <a:latin typeface="Gill Sans"/>
                <a:ea typeface="Gill Sans"/>
                <a:cs typeface="Gill Sans"/>
                <a:sym typeface="Gill Sans"/>
              </a:rPr>
              <a:t>closes the gap between </a:t>
            </a:r>
            <a:r>
              <a:rPr b="1" i="1" lang="en-US" sz="3200">
                <a:solidFill>
                  <a:srgbClr val="FF0000"/>
                </a:solidFill>
                <a:latin typeface="Gill Sans"/>
                <a:ea typeface="Gill Sans"/>
                <a:cs typeface="Gill Sans"/>
                <a:sym typeface="Gill Sans"/>
              </a:rPr>
              <a:t>Base</a:t>
            </a:r>
            <a:r>
              <a:rPr lang="en-US" sz="3200">
                <a:solidFill>
                  <a:srgbClr val="7F7F7F"/>
                </a:solidFill>
                <a:latin typeface="Gill Sans"/>
                <a:ea typeface="Gill Sans"/>
                <a:cs typeface="Gill Sans"/>
                <a:sym typeface="Gill Sans"/>
              </a:rPr>
              <a:t> </a:t>
            </a:r>
            <a:r>
              <a:rPr lang="en-US" sz="3200">
                <a:solidFill>
                  <a:schemeClr val="dk1"/>
                </a:solidFill>
                <a:latin typeface="Gill Sans"/>
                <a:ea typeface="Gill Sans"/>
                <a:cs typeface="Gill Sans"/>
                <a:sym typeface="Gill Sans"/>
              </a:rPr>
              <a:t>and </a:t>
            </a:r>
            <a:r>
              <a:rPr b="1" i="1" lang="en-US" sz="3200">
                <a:solidFill>
                  <a:srgbClr val="7F7F7F"/>
                </a:solidFill>
                <a:latin typeface="Gill Sans"/>
                <a:ea typeface="Gill Sans"/>
                <a:cs typeface="Gill Sans"/>
                <a:sym typeface="Gill Sans"/>
              </a:rPr>
              <a:t>NoGC</a:t>
            </a:r>
            <a:endParaRPr b="1" i="1" sz="3200">
              <a:solidFill>
                <a:srgbClr val="FF0000"/>
              </a:solidFill>
              <a:latin typeface="Gill Sans"/>
              <a:ea typeface="Gill Sans"/>
              <a:cs typeface="Gill Sans"/>
              <a:sym typeface="Gill Sans"/>
            </a:endParaRPr>
          </a:p>
        </p:txBody>
      </p:sp>
      <p:sp>
        <p:nvSpPr>
          <p:cNvPr id="1317" name="Google Shape;1317;p30"/>
          <p:cNvSpPr/>
          <p:nvPr/>
        </p:nvSpPr>
        <p:spPr>
          <a:xfrm rot="-3530985">
            <a:off x="4013805" y="1628603"/>
            <a:ext cx="921256" cy="1886292"/>
          </a:xfrm>
          <a:prstGeom prst="upArrow">
            <a:avLst>
              <a:gd fmla="val 50000" name="adj1"/>
              <a:gd fmla="val 50000" name="adj2"/>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31"/>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Design Space Enabled by the </a:t>
            </a:r>
            <a:r>
              <a:rPr i="1" lang="en-US"/>
              <a:t>Fast-Fail</a:t>
            </a:r>
            <a:r>
              <a:rPr lang="en-US"/>
              <a:t> Interface </a:t>
            </a:r>
            <a:endParaRPr/>
          </a:p>
        </p:txBody>
      </p:sp>
      <p:sp>
        <p:nvSpPr>
          <p:cNvPr id="1323" name="Google Shape;1323;p31"/>
          <p:cNvSpPr txBox="1"/>
          <p:nvPr>
            <p:ph idx="1" type="body"/>
          </p:nvPr>
        </p:nvSpPr>
        <p:spPr>
          <a:xfrm>
            <a:off x="327413" y="742950"/>
            <a:ext cx="8562346" cy="457200"/>
          </a:xfrm>
          <a:prstGeom prst="rect">
            <a:avLst/>
          </a:prstGeom>
          <a:noFill/>
          <a:ln>
            <a:noFill/>
          </a:ln>
        </p:spPr>
        <p:txBody>
          <a:bodyPr anchorCtr="0" anchor="t" bIns="45700" lIns="91425" spcFirstLastPara="1" rIns="91425" wrap="square" tIns="45700">
            <a:normAutofit/>
          </a:bodyPr>
          <a:lstStyle/>
          <a:p>
            <a:pPr indent="-257175" lvl="0" marL="257175" rtl="0" algn="l">
              <a:lnSpc>
                <a:spcPct val="100000"/>
              </a:lnSpc>
              <a:spcBef>
                <a:spcPts val="0"/>
              </a:spcBef>
              <a:spcAft>
                <a:spcPts val="0"/>
              </a:spcAft>
              <a:buSzPts val="1575"/>
              <a:buChar char="❑"/>
            </a:pPr>
            <a:r>
              <a:rPr lang="en-US"/>
              <a:t>Performance predictability vs. NAND Flash lifetime</a:t>
            </a:r>
            <a:endParaRPr/>
          </a:p>
        </p:txBody>
      </p:sp>
      <p:sp>
        <p:nvSpPr>
          <p:cNvPr id="1324" name="Google Shape;1324;p31"/>
          <p:cNvSpPr txBox="1"/>
          <p:nvPr/>
        </p:nvSpPr>
        <p:spPr>
          <a:xfrm>
            <a:off x="327413" y="1200150"/>
            <a:ext cx="8562346" cy="457200"/>
          </a:xfrm>
          <a:prstGeom prst="rect">
            <a:avLst/>
          </a:prstGeom>
          <a:noFill/>
          <a:ln>
            <a:noFill/>
          </a:ln>
        </p:spPr>
        <p:txBody>
          <a:bodyPr anchorCtr="0" anchor="t" bIns="45700" lIns="91425" spcFirstLastPara="1" rIns="91425" wrap="square" tIns="45700">
            <a:normAutofit/>
          </a:bodyPr>
          <a:lstStyle/>
          <a:p>
            <a:pPr indent="-257175" lvl="0" marL="257175" marR="0" rtl="0" algn="l">
              <a:lnSpc>
                <a:spcPct val="100000"/>
              </a:lnSpc>
              <a:spcBef>
                <a:spcPts val="0"/>
              </a:spcBef>
              <a:spcAft>
                <a:spcPts val="0"/>
              </a:spcAft>
              <a:buClr>
                <a:schemeClr val="dk1"/>
              </a:buClr>
              <a:buSzPts val="1575"/>
              <a:buFont typeface="Noto Sans Symbols"/>
              <a:buChar char="❑"/>
            </a:pPr>
            <a:r>
              <a:rPr lang="en-US" sz="2100">
                <a:solidFill>
                  <a:schemeClr val="dk1"/>
                </a:solidFill>
                <a:latin typeface="Gill Sans"/>
                <a:ea typeface="Gill Sans"/>
                <a:cs typeface="Gill Sans"/>
                <a:sym typeface="Gill Sans"/>
              </a:rPr>
              <a:t>Dynamic TW management</a:t>
            </a:r>
            <a:endParaRPr/>
          </a:p>
        </p:txBody>
      </p:sp>
      <p:sp>
        <p:nvSpPr>
          <p:cNvPr id="1325" name="Google Shape;1325;p31"/>
          <p:cNvSpPr txBox="1"/>
          <p:nvPr/>
        </p:nvSpPr>
        <p:spPr>
          <a:xfrm>
            <a:off x="327413" y="1581150"/>
            <a:ext cx="8562346" cy="1547363"/>
          </a:xfrm>
          <a:prstGeom prst="rect">
            <a:avLst/>
          </a:prstGeom>
          <a:noFill/>
          <a:ln>
            <a:noFill/>
          </a:ln>
        </p:spPr>
        <p:txBody>
          <a:bodyPr anchorCtr="0" anchor="t" bIns="45700" lIns="91425" spcFirstLastPara="1" rIns="91425" wrap="square" tIns="45700">
            <a:normAutofit/>
          </a:bodyPr>
          <a:lstStyle/>
          <a:p>
            <a:pPr indent="-257175" lvl="0" marL="257175" marR="0" rtl="0" algn="l">
              <a:lnSpc>
                <a:spcPct val="100000"/>
              </a:lnSpc>
              <a:spcBef>
                <a:spcPts val="0"/>
              </a:spcBef>
              <a:spcAft>
                <a:spcPts val="0"/>
              </a:spcAft>
              <a:buClr>
                <a:schemeClr val="dk1"/>
              </a:buClr>
              <a:buSzPts val="1575"/>
              <a:buFont typeface="Noto Sans Symbols"/>
              <a:buChar char="❑"/>
            </a:pPr>
            <a:r>
              <a:rPr lang="en-US" sz="2100">
                <a:solidFill>
                  <a:schemeClr val="dk1"/>
                </a:solidFill>
                <a:latin typeface="Gill Sans"/>
                <a:ea typeface="Gill Sans"/>
                <a:cs typeface="Gill Sans"/>
                <a:sym typeface="Gill Sans"/>
              </a:rPr>
              <a:t>Applications to different scenarios</a:t>
            </a:r>
            <a:endParaRPr/>
          </a:p>
          <a:p>
            <a:pPr indent="-214312" lvl="1" marL="557213" marR="0" rtl="0" algn="l">
              <a:lnSpc>
                <a:spcPct val="100000"/>
              </a:lnSpc>
              <a:spcBef>
                <a:spcPts val="225"/>
              </a:spcBef>
              <a:spcAft>
                <a:spcPts val="0"/>
              </a:spcAft>
              <a:buClr>
                <a:schemeClr val="dk1"/>
              </a:buClr>
              <a:buSzPts val="1800"/>
              <a:buFont typeface="Noto Sans Symbols"/>
              <a:buChar char="▪"/>
            </a:pPr>
            <a:r>
              <a:rPr b="1" i="1" lang="en-US" sz="1800" u="none" cap="none" strike="noStrike">
                <a:solidFill>
                  <a:srgbClr val="000000"/>
                </a:solidFill>
                <a:latin typeface="Gill Sans"/>
                <a:ea typeface="Gill Sans"/>
                <a:cs typeface="Gill Sans"/>
                <a:sym typeface="Gill Sans"/>
              </a:rPr>
              <a:t>Parity:</a:t>
            </a:r>
            <a:r>
              <a:rPr b="0" i="0" lang="en-US" sz="1800" u="none" cap="none" strike="noStrike">
                <a:solidFill>
                  <a:srgbClr val="000000"/>
                </a:solidFill>
                <a:latin typeface="Gill Sans"/>
                <a:ea typeface="Gill Sans"/>
                <a:cs typeface="Gill Sans"/>
                <a:sym typeface="Gill Sans"/>
              </a:rPr>
              <a:t> RAID-4/6, Erasure Coding, Replicas …</a:t>
            </a:r>
            <a:endParaRPr/>
          </a:p>
          <a:p>
            <a:pPr indent="-214312" lvl="1" marL="557213" marR="0" rtl="0" algn="l">
              <a:lnSpc>
                <a:spcPct val="100000"/>
              </a:lnSpc>
              <a:spcBef>
                <a:spcPts val="225"/>
              </a:spcBef>
              <a:spcAft>
                <a:spcPts val="0"/>
              </a:spcAft>
              <a:buClr>
                <a:schemeClr val="dk1"/>
              </a:buClr>
              <a:buSzPts val="1800"/>
              <a:buFont typeface="Noto Sans Symbols"/>
              <a:buChar char="▪"/>
            </a:pPr>
            <a:r>
              <a:rPr b="1" i="1" lang="en-US" sz="1800" u="none" cap="none" strike="noStrike">
                <a:solidFill>
                  <a:srgbClr val="000000"/>
                </a:solidFill>
                <a:latin typeface="Gill Sans"/>
                <a:ea typeface="Gill Sans"/>
                <a:cs typeface="Gill Sans"/>
                <a:sym typeface="Gill Sans"/>
              </a:rPr>
              <a:t>Context:</a:t>
            </a:r>
            <a:r>
              <a:rPr b="0" i="0" lang="en-US" sz="1800" u="none" cap="none" strike="noStrike">
                <a:solidFill>
                  <a:srgbClr val="000000"/>
                </a:solidFill>
                <a:latin typeface="Gill Sans"/>
                <a:ea typeface="Gill Sans"/>
                <a:cs typeface="Gill Sans"/>
                <a:sym typeface="Gill Sans"/>
              </a:rPr>
              <a:t> Non-volatile Memory, Networking Card, OS, etc.</a:t>
            </a:r>
            <a:endParaRPr/>
          </a:p>
          <a:p>
            <a:pPr indent="-214312" lvl="1" marL="557213" marR="0" rtl="0" algn="l">
              <a:lnSpc>
                <a:spcPct val="100000"/>
              </a:lnSpc>
              <a:spcBef>
                <a:spcPts val="225"/>
              </a:spcBef>
              <a:spcAft>
                <a:spcPts val="0"/>
              </a:spcAft>
              <a:buClr>
                <a:schemeClr val="dk1"/>
              </a:buClr>
              <a:buSzPts val="1800"/>
              <a:buFont typeface="Noto Sans Symbols"/>
              <a:buChar char="▪"/>
            </a:pPr>
            <a:r>
              <a:rPr b="1" i="1" lang="en-US" sz="1800" u="none" cap="none" strike="noStrike">
                <a:solidFill>
                  <a:srgbClr val="000000"/>
                </a:solidFill>
                <a:latin typeface="Gill Sans"/>
                <a:ea typeface="Gill Sans"/>
                <a:cs typeface="Gill Sans"/>
                <a:sym typeface="Gill Sans"/>
              </a:rPr>
              <a:t>Tail sources:</a:t>
            </a:r>
            <a:r>
              <a:rPr b="0" i="0" lang="en-US" sz="1800" u="none" cap="none" strike="noStrike">
                <a:solidFill>
                  <a:srgbClr val="000000"/>
                </a:solidFill>
                <a:latin typeface="Gill Sans"/>
                <a:ea typeface="Gill Sans"/>
                <a:cs typeface="Gill Sans"/>
                <a:sym typeface="Gill Sans"/>
              </a:rPr>
              <a:t> queueing, resource contention, etc.   </a:t>
            </a:r>
            <a:endParaRPr/>
          </a:p>
          <a:p>
            <a:pPr indent="-100012" lvl="1" marL="557213" marR="0" rtl="0" algn="l">
              <a:lnSpc>
                <a:spcPct val="100000"/>
              </a:lnSpc>
              <a:spcBef>
                <a:spcPts val="225"/>
              </a:spcBef>
              <a:spcAft>
                <a:spcPts val="0"/>
              </a:spcAft>
              <a:buClr>
                <a:schemeClr val="dk1"/>
              </a:buClr>
              <a:buSzPts val="1800"/>
              <a:buFont typeface="Noto Sans Symbols"/>
              <a:buNone/>
            </a:pPr>
            <a:r>
              <a:t/>
            </a:r>
            <a:endParaRPr b="0" i="0" sz="1800" u="none" cap="none" strike="noStrike">
              <a:solidFill>
                <a:srgbClr val="000000"/>
              </a:solidFill>
              <a:latin typeface="Gill Sans"/>
              <a:ea typeface="Gill Sans"/>
              <a:cs typeface="Gill Sans"/>
              <a:sym typeface="Gill Sans"/>
            </a:endParaRPr>
          </a:p>
          <a:p>
            <a:pPr indent="-100012" lvl="1" marL="557213" marR="0" rtl="0" algn="l">
              <a:lnSpc>
                <a:spcPct val="100000"/>
              </a:lnSpc>
              <a:spcBef>
                <a:spcPts val="225"/>
              </a:spcBef>
              <a:spcAft>
                <a:spcPts val="0"/>
              </a:spcAft>
              <a:buClr>
                <a:schemeClr val="dk1"/>
              </a:buClr>
              <a:buSzPts val="1800"/>
              <a:buFont typeface="Noto Sans Symbols"/>
              <a:buNone/>
            </a:pPr>
            <a:r>
              <a:t/>
            </a:r>
            <a:endParaRPr b="0" i="0" sz="1800" u="none" cap="none" strike="noStrike">
              <a:solidFill>
                <a:srgbClr val="000000"/>
              </a:solidFill>
              <a:latin typeface="Gill Sans"/>
              <a:ea typeface="Gill Sans"/>
              <a:cs typeface="Gill Sans"/>
              <a:sym typeface="Gill Sans"/>
            </a:endParaRPr>
          </a:p>
        </p:txBody>
      </p:sp>
      <p:grpSp>
        <p:nvGrpSpPr>
          <p:cNvPr id="1326" name="Google Shape;1326;p31"/>
          <p:cNvGrpSpPr/>
          <p:nvPr/>
        </p:nvGrpSpPr>
        <p:grpSpPr>
          <a:xfrm>
            <a:off x="1829590" y="3105150"/>
            <a:ext cx="4418810" cy="1905000"/>
            <a:chOff x="4666186" y="2799586"/>
            <a:chExt cx="4418810" cy="1905000"/>
          </a:xfrm>
        </p:grpSpPr>
        <p:sp>
          <p:nvSpPr>
            <p:cNvPr id="1327" name="Google Shape;1327;p31"/>
            <p:cNvSpPr/>
            <p:nvPr/>
          </p:nvSpPr>
          <p:spPr>
            <a:xfrm>
              <a:off x="7543799" y="2799586"/>
              <a:ext cx="1514731" cy="60960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Gill Sans"/>
                  <a:ea typeface="Gill Sans"/>
                  <a:cs typeface="Gill Sans"/>
                  <a:sym typeface="Gill Sans"/>
                </a:rPr>
                <a:t>OS</a:t>
              </a:r>
              <a:endParaRPr/>
            </a:p>
          </p:txBody>
        </p:sp>
        <p:sp>
          <p:nvSpPr>
            <p:cNvPr id="1328" name="Google Shape;1328;p31"/>
            <p:cNvSpPr/>
            <p:nvPr/>
          </p:nvSpPr>
          <p:spPr>
            <a:xfrm>
              <a:off x="7570265" y="4094986"/>
              <a:ext cx="1514731" cy="609600"/>
            </a:xfrm>
            <a:prstGeom prst="roundRect">
              <a:avLst>
                <a:gd fmla="val 16667" name="adj"/>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Hardware</a:t>
              </a:r>
              <a:endParaRPr/>
            </a:p>
          </p:txBody>
        </p:sp>
        <p:sp>
          <p:nvSpPr>
            <p:cNvPr id="1329" name="Google Shape;1329;p31"/>
            <p:cNvSpPr/>
            <p:nvPr/>
          </p:nvSpPr>
          <p:spPr>
            <a:xfrm rot="5400000">
              <a:off x="7904619" y="3488569"/>
              <a:ext cx="861564" cy="550398"/>
            </a:xfrm>
            <a:prstGeom prst="roundRect">
              <a:avLst>
                <a:gd fmla="val 16667" name="adj"/>
              </a:avLst>
            </a:prstGeom>
            <a:solidFill>
              <a:srgbClr val="0096FF"/>
            </a:soli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Co-design</a:t>
              </a:r>
              <a:endParaRPr/>
            </a:p>
          </p:txBody>
        </p:sp>
        <p:sp>
          <p:nvSpPr>
            <p:cNvPr id="1330" name="Google Shape;1330;p31"/>
            <p:cNvSpPr txBox="1"/>
            <p:nvPr/>
          </p:nvSpPr>
          <p:spPr>
            <a:xfrm>
              <a:off x="4666186" y="3028186"/>
              <a:ext cx="2209010" cy="1384995"/>
            </a:xfrm>
            <a:prstGeom prst="rect">
              <a:avLst/>
            </a:prstGeom>
            <a:solidFill>
              <a:srgbClr val="0096F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400">
                  <a:solidFill>
                    <a:schemeClr val="lt1"/>
                  </a:solidFill>
                  <a:latin typeface="Gill Sans"/>
                  <a:ea typeface="Gill Sans"/>
                  <a:cs typeface="Gill Sans"/>
                  <a:sym typeface="Gill Sans"/>
                </a:rPr>
                <a:t>Move up </a:t>
              </a:r>
              <a:r>
                <a:rPr i="1" lang="en-US" sz="2000">
                  <a:solidFill>
                    <a:schemeClr val="lt1"/>
                  </a:solidFill>
                  <a:latin typeface="Gill Sans"/>
                  <a:ea typeface="Gill Sans"/>
                  <a:cs typeface="Gill Sans"/>
                  <a:sym typeface="Gill Sans"/>
                </a:rPr>
                <a:t>performance-critical management to software</a:t>
              </a:r>
              <a:endParaRPr/>
            </a:p>
          </p:txBody>
        </p:sp>
        <p:sp>
          <p:nvSpPr>
            <p:cNvPr id="1331" name="Google Shape;1331;p31"/>
            <p:cNvSpPr/>
            <p:nvPr/>
          </p:nvSpPr>
          <p:spPr>
            <a:xfrm flipH="1" rot="10800000">
              <a:off x="6968592" y="2899147"/>
              <a:ext cx="668604" cy="1653037"/>
            </a:xfrm>
            <a:prstGeom prst="curvedRightArrow">
              <a:avLst>
                <a:gd fmla="val 32721" name="adj1"/>
                <a:gd fmla="val 50000" name="adj2"/>
                <a:gd fmla="val 28799" name="adj3"/>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32"/>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IODA Takeaways</a:t>
            </a:r>
            <a:endParaRPr/>
          </a:p>
        </p:txBody>
      </p:sp>
      <p:sp>
        <p:nvSpPr>
          <p:cNvPr id="1338" name="Google Shape;1338;p32"/>
          <p:cNvSpPr txBox="1"/>
          <p:nvPr>
            <p:ph idx="1" type="body"/>
          </p:nvPr>
        </p:nvSpPr>
        <p:spPr>
          <a:xfrm>
            <a:off x="327413" y="807543"/>
            <a:ext cx="8562346" cy="4164508"/>
          </a:xfrm>
          <a:prstGeom prst="rect">
            <a:avLst/>
          </a:prstGeom>
          <a:noFill/>
          <a:ln>
            <a:noFill/>
          </a:ln>
        </p:spPr>
        <p:txBody>
          <a:bodyPr anchorCtr="0" anchor="t" bIns="45700" lIns="91425" spcFirstLastPara="1" rIns="91425" wrap="square" tIns="45700">
            <a:normAutofit/>
          </a:bodyPr>
          <a:lstStyle/>
          <a:p>
            <a:pPr indent="-257175" lvl="0" marL="257175" rtl="0" algn="l">
              <a:lnSpc>
                <a:spcPct val="100000"/>
              </a:lnSpc>
              <a:spcBef>
                <a:spcPts val="0"/>
              </a:spcBef>
              <a:spcAft>
                <a:spcPts val="0"/>
              </a:spcAft>
              <a:buSzPts val="1950"/>
              <a:buChar char="❑"/>
            </a:pPr>
            <a:r>
              <a:rPr lang="en-US" sz="2600"/>
              <a:t> A </a:t>
            </a:r>
            <a:r>
              <a:rPr b="1" i="1" lang="en-US" sz="2400">
                <a:solidFill>
                  <a:srgbClr val="0096FF"/>
                </a:solidFill>
                <a:latin typeface="Gill Sans"/>
                <a:ea typeface="Gill Sans"/>
                <a:cs typeface="Gill Sans"/>
                <a:sym typeface="Gill Sans"/>
              </a:rPr>
              <a:t>co-design</a:t>
            </a:r>
            <a:r>
              <a:rPr lang="en-US" sz="2600"/>
              <a:t> approach for performance predictability</a:t>
            </a:r>
            <a:endParaRPr/>
          </a:p>
        </p:txBody>
      </p:sp>
      <p:sp>
        <p:nvSpPr>
          <p:cNvPr id="1339" name="Google Shape;1339;p32"/>
          <p:cNvSpPr txBox="1"/>
          <p:nvPr/>
        </p:nvSpPr>
        <p:spPr>
          <a:xfrm>
            <a:off x="381000" y="1230690"/>
            <a:ext cx="6434518" cy="830997"/>
          </a:xfrm>
          <a:prstGeom prst="rect">
            <a:avLst/>
          </a:prstGeom>
          <a:noFill/>
          <a:ln>
            <a:noFill/>
          </a:ln>
        </p:spPr>
        <p:txBody>
          <a:bodyPr anchorCtr="0" anchor="t" bIns="45700" lIns="91425" spcFirstLastPara="1" rIns="91425" wrap="square" tIns="45700">
            <a:spAutoFit/>
          </a:bodyPr>
          <a:lstStyle/>
          <a:p>
            <a:pPr indent="-342900" lvl="1" marL="800100" marR="0" rtl="0" algn="l">
              <a:spcBef>
                <a:spcPts val="0"/>
              </a:spcBef>
              <a:spcAft>
                <a:spcPts val="0"/>
              </a:spcAft>
              <a:buClr>
                <a:srgbClr val="0096FF"/>
              </a:buClr>
              <a:buSzPts val="2400"/>
              <a:buFont typeface="Gill Sans"/>
              <a:buChar char="-"/>
            </a:pPr>
            <a:r>
              <a:rPr b="0" i="0" lang="en-US" sz="2400" u="none" cap="none" strike="noStrike">
                <a:solidFill>
                  <a:srgbClr val="0096FF"/>
                </a:solidFill>
                <a:latin typeface="Gill Sans"/>
                <a:ea typeface="Gill Sans"/>
                <a:cs typeface="Gill Sans"/>
                <a:sym typeface="Gill Sans"/>
              </a:rPr>
              <a:t>Proactive</a:t>
            </a:r>
            <a:r>
              <a:rPr b="0" i="0" lang="en-US" sz="2400" u="none" cap="none" strike="noStrike">
                <a:solidFill>
                  <a:srgbClr val="0C0C0C"/>
                </a:solidFill>
                <a:latin typeface="Gill Sans"/>
                <a:ea typeface="Gill Sans"/>
                <a:cs typeface="Gill Sans"/>
                <a:sym typeface="Gill Sans"/>
              </a:rPr>
              <a:t> </a:t>
            </a:r>
            <a:r>
              <a:rPr b="0" i="1" lang="en-US" sz="2400" u="none" cap="none" strike="noStrike">
                <a:solidFill>
                  <a:schemeClr val="dk1"/>
                </a:solidFill>
                <a:latin typeface="Gill Sans"/>
                <a:ea typeface="Gill Sans"/>
                <a:cs typeface="Gill Sans"/>
                <a:sym typeface="Gill Sans"/>
              </a:rPr>
              <a:t>reconstruction</a:t>
            </a:r>
            <a:r>
              <a:rPr b="0" i="0" lang="en-US" sz="2400" u="none" cap="none" strike="noStrike">
                <a:solidFill>
                  <a:srgbClr val="0C0C0C"/>
                </a:solidFill>
                <a:latin typeface="Gill Sans"/>
                <a:ea typeface="Gill Sans"/>
                <a:cs typeface="Gill Sans"/>
                <a:sym typeface="Gill Sans"/>
              </a:rPr>
              <a:t> via </a:t>
            </a:r>
            <a:r>
              <a:rPr b="0" i="1" lang="en-US" sz="2400" u="none" cap="none" strike="noStrike">
                <a:solidFill>
                  <a:srgbClr val="0096FF"/>
                </a:solidFill>
                <a:latin typeface="Gill Sans"/>
                <a:ea typeface="Gill Sans"/>
                <a:cs typeface="Gill Sans"/>
                <a:sym typeface="Gill Sans"/>
              </a:rPr>
              <a:t>fast-fail</a:t>
            </a:r>
            <a:r>
              <a:rPr b="0" i="0" lang="en-US" sz="2400" u="none" cap="none" strike="noStrike">
                <a:solidFill>
                  <a:srgbClr val="0096FF"/>
                </a:solidFill>
                <a:latin typeface="Gill Sans"/>
                <a:ea typeface="Gill Sans"/>
                <a:cs typeface="Gill Sans"/>
                <a:sym typeface="Gill Sans"/>
              </a:rPr>
              <a:t> </a:t>
            </a:r>
            <a:r>
              <a:rPr b="0" i="0" lang="en-US" sz="2400" u="none" cap="none" strike="noStrike">
                <a:solidFill>
                  <a:srgbClr val="0C0C0C"/>
                </a:solidFill>
                <a:latin typeface="Gill Sans"/>
                <a:ea typeface="Gill Sans"/>
                <a:cs typeface="Gill Sans"/>
                <a:sym typeface="Gill Sans"/>
              </a:rPr>
              <a:t>interface</a:t>
            </a:r>
            <a:endParaRPr/>
          </a:p>
          <a:p>
            <a:pPr indent="-342900" lvl="1" marL="800100" marR="0" rtl="0" algn="l">
              <a:spcBef>
                <a:spcPts val="0"/>
              </a:spcBef>
              <a:spcAft>
                <a:spcPts val="0"/>
              </a:spcAft>
              <a:buClr>
                <a:srgbClr val="0096FF"/>
              </a:buClr>
              <a:buSzPts val="2400"/>
              <a:buFont typeface="Gill Sans"/>
              <a:buChar char="-"/>
            </a:pPr>
            <a:r>
              <a:rPr b="0" i="1" lang="en-US" sz="2400" u="none" cap="none" strike="noStrike">
                <a:solidFill>
                  <a:srgbClr val="0096FF"/>
                </a:solidFill>
                <a:latin typeface="Gill Sans"/>
                <a:ea typeface="Gill Sans"/>
                <a:cs typeface="Gill Sans"/>
                <a:sym typeface="Gill Sans"/>
              </a:rPr>
              <a:t>BRT</a:t>
            </a:r>
            <a:r>
              <a:rPr b="0" i="0" lang="en-US" sz="2400" u="none" cap="none" strike="noStrike">
                <a:solidFill>
                  <a:srgbClr val="0C0C0C"/>
                </a:solidFill>
                <a:latin typeface="Gill Sans"/>
                <a:ea typeface="Gill Sans"/>
                <a:cs typeface="Gill Sans"/>
                <a:sym typeface="Gill Sans"/>
              </a:rPr>
              <a:t> for improved latencies</a:t>
            </a:r>
            <a:endParaRPr/>
          </a:p>
        </p:txBody>
      </p:sp>
      <p:pic>
        <p:nvPicPr>
          <p:cNvPr descr="See the source image" id="1340" name="Google Shape;1340;p32"/>
          <p:cNvPicPr preferRelativeResize="0"/>
          <p:nvPr/>
        </p:nvPicPr>
        <p:blipFill rotWithShape="1">
          <a:blip r:embed="rId3">
            <a:alphaModFix/>
          </a:blip>
          <a:srcRect b="0" l="0" r="0" t="0"/>
          <a:stretch/>
        </p:blipFill>
        <p:spPr>
          <a:xfrm>
            <a:off x="5740250" y="2564328"/>
            <a:ext cx="1330540" cy="1531422"/>
          </a:xfrm>
          <a:prstGeom prst="rect">
            <a:avLst/>
          </a:prstGeom>
          <a:noFill/>
          <a:ln>
            <a:noFill/>
          </a:ln>
        </p:spPr>
      </p:pic>
      <p:sp>
        <p:nvSpPr>
          <p:cNvPr id="1341" name="Google Shape;1341;p32"/>
          <p:cNvSpPr txBox="1"/>
          <p:nvPr/>
        </p:nvSpPr>
        <p:spPr>
          <a:xfrm>
            <a:off x="7093981" y="3037754"/>
            <a:ext cx="20555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“Small but powerful”!</a:t>
            </a:r>
            <a:endParaRPr/>
          </a:p>
        </p:txBody>
      </p:sp>
      <p:grpSp>
        <p:nvGrpSpPr>
          <p:cNvPr id="1342" name="Google Shape;1342;p32"/>
          <p:cNvGrpSpPr/>
          <p:nvPr/>
        </p:nvGrpSpPr>
        <p:grpSpPr>
          <a:xfrm>
            <a:off x="457200" y="4318623"/>
            <a:ext cx="5791200" cy="691527"/>
            <a:chOff x="1295400" y="4248150"/>
            <a:chExt cx="5791200" cy="691527"/>
          </a:xfrm>
        </p:grpSpPr>
        <p:sp>
          <p:nvSpPr>
            <p:cNvPr id="1343" name="Google Shape;1343;p32"/>
            <p:cNvSpPr/>
            <p:nvPr/>
          </p:nvSpPr>
          <p:spPr>
            <a:xfrm>
              <a:off x="5374286" y="4354830"/>
              <a:ext cx="822960" cy="502920"/>
            </a:xfrm>
            <a:prstGeom prst="roundRect">
              <a:avLst>
                <a:gd fmla="val 16667" name="adj"/>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SSD</a:t>
              </a:r>
              <a:endParaRPr/>
            </a:p>
          </p:txBody>
        </p:sp>
        <p:sp>
          <p:nvSpPr>
            <p:cNvPr id="1344" name="Google Shape;1344;p32"/>
            <p:cNvSpPr/>
            <p:nvPr/>
          </p:nvSpPr>
          <p:spPr>
            <a:xfrm>
              <a:off x="2163270" y="4354830"/>
              <a:ext cx="822960" cy="502920"/>
            </a:xfrm>
            <a:prstGeom prst="roundRect">
              <a:avLst>
                <a:gd fmla="val 16667" name="adj"/>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SSD</a:t>
              </a:r>
              <a:endParaRPr/>
            </a:p>
          </p:txBody>
        </p:sp>
        <p:sp>
          <p:nvSpPr>
            <p:cNvPr id="1345" name="Google Shape;1345;p32"/>
            <p:cNvSpPr/>
            <p:nvPr/>
          </p:nvSpPr>
          <p:spPr>
            <a:xfrm>
              <a:off x="1295400" y="4248150"/>
              <a:ext cx="5791200" cy="691527"/>
            </a:xfrm>
            <a:prstGeom prst="rect">
              <a:avLst/>
            </a:prstGeom>
            <a:solidFill>
              <a:srgbClr val="0096FF">
                <a:alpha val="941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pic>
          <p:nvPicPr>
            <p:cNvPr id="1346" name="Google Shape;1346;p32"/>
            <p:cNvPicPr preferRelativeResize="0"/>
            <p:nvPr/>
          </p:nvPicPr>
          <p:blipFill rotWithShape="1">
            <a:blip r:embed="rId4">
              <a:alphaModFix/>
            </a:blip>
            <a:srcRect b="0" l="0" r="0" t="0"/>
            <a:stretch/>
          </p:blipFill>
          <p:spPr>
            <a:xfrm>
              <a:off x="2986230" y="4455312"/>
              <a:ext cx="683552" cy="368524"/>
            </a:xfrm>
            <a:prstGeom prst="rect">
              <a:avLst/>
            </a:prstGeom>
            <a:noFill/>
            <a:ln>
              <a:noFill/>
            </a:ln>
          </p:spPr>
        </p:pic>
        <p:pic>
          <p:nvPicPr>
            <p:cNvPr id="1347" name="Google Shape;1347;p32"/>
            <p:cNvPicPr preferRelativeResize="0"/>
            <p:nvPr/>
          </p:nvPicPr>
          <p:blipFill rotWithShape="1">
            <a:blip r:embed="rId4">
              <a:alphaModFix/>
            </a:blip>
            <a:srcRect b="0" l="0" r="0" t="0"/>
            <a:stretch/>
          </p:blipFill>
          <p:spPr>
            <a:xfrm>
              <a:off x="4666415" y="4421623"/>
              <a:ext cx="683552" cy="368524"/>
            </a:xfrm>
            <a:prstGeom prst="rect">
              <a:avLst/>
            </a:prstGeom>
            <a:noFill/>
            <a:ln>
              <a:noFill/>
            </a:ln>
          </p:spPr>
        </p:pic>
      </p:grpSp>
      <p:grpSp>
        <p:nvGrpSpPr>
          <p:cNvPr id="1348" name="Google Shape;1348;p32"/>
          <p:cNvGrpSpPr/>
          <p:nvPr/>
        </p:nvGrpSpPr>
        <p:grpSpPr>
          <a:xfrm>
            <a:off x="2665939" y="3154324"/>
            <a:ext cx="1371600" cy="1773899"/>
            <a:chOff x="3504139" y="3083851"/>
            <a:chExt cx="1371600" cy="1773899"/>
          </a:xfrm>
        </p:grpSpPr>
        <p:grpSp>
          <p:nvGrpSpPr>
            <p:cNvPr id="1349" name="Google Shape;1349;p32"/>
            <p:cNvGrpSpPr/>
            <p:nvPr/>
          </p:nvGrpSpPr>
          <p:grpSpPr>
            <a:xfrm>
              <a:off x="3504139" y="3083851"/>
              <a:ext cx="1371600" cy="1773899"/>
              <a:chOff x="3796112" y="3173634"/>
              <a:chExt cx="1371600" cy="1773899"/>
            </a:xfrm>
          </p:grpSpPr>
          <p:sp>
            <p:nvSpPr>
              <p:cNvPr id="1350" name="Google Shape;1350;p32"/>
              <p:cNvSpPr/>
              <p:nvPr/>
            </p:nvSpPr>
            <p:spPr>
              <a:xfrm>
                <a:off x="3796112" y="3173634"/>
                <a:ext cx="1371600" cy="53340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Host</a:t>
                </a:r>
                <a:endParaRPr/>
              </a:p>
            </p:txBody>
          </p:sp>
          <p:sp>
            <p:nvSpPr>
              <p:cNvPr id="1351" name="Google Shape;1351;p32"/>
              <p:cNvSpPr/>
              <p:nvPr/>
            </p:nvSpPr>
            <p:spPr>
              <a:xfrm>
                <a:off x="4070432" y="4444613"/>
                <a:ext cx="822960" cy="502920"/>
              </a:xfrm>
              <a:prstGeom prst="roundRect">
                <a:avLst>
                  <a:gd fmla="val 16667" name="adj"/>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SSD</a:t>
                </a:r>
                <a:endParaRPr/>
              </a:p>
            </p:txBody>
          </p:sp>
        </p:grpSp>
        <p:pic>
          <p:nvPicPr>
            <p:cNvPr id="1352" name="Google Shape;1352;p32"/>
            <p:cNvPicPr preferRelativeResize="0"/>
            <p:nvPr/>
          </p:nvPicPr>
          <p:blipFill rotWithShape="1">
            <a:blip r:embed="rId4">
              <a:alphaModFix/>
            </a:blip>
            <a:srcRect b="0" l="0" r="0" t="0"/>
            <a:stretch/>
          </p:blipFill>
          <p:spPr>
            <a:xfrm rot="5400000">
              <a:off x="3817360" y="3804560"/>
              <a:ext cx="683554" cy="368525"/>
            </a:xfrm>
            <a:prstGeom prst="rect">
              <a:avLst/>
            </a:prstGeom>
            <a:noFill/>
            <a:ln>
              <a:noFill/>
            </a:ln>
          </p:spPr>
        </p:pic>
      </p:grpSp>
      <p:sp>
        <p:nvSpPr>
          <p:cNvPr id="1353" name="Google Shape;1353;p32"/>
          <p:cNvSpPr txBox="1"/>
          <p:nvPr/>
        </p:nvSpPr>
        <p:spPr>
          <a:xfrm>
            <a:off x="381000" y="2045553"/>
            <a:ext cx="6883231" cy="461665"/>
          </a:xfrm>
          <a:prstGeom prst="rect">
            <a:avLst/>
          </a:prstGeom>
          <a:noFill/>
          <a:ln>
            <a:noFill/>
          </a:ln>
        </p:spPr>
        <p:txBody>
          <a:bodyPr anchorCtr="0" anchor="t" bIns="45700" lIns="91425" spcFirstLastPara="1" rIns="91425" wrap="square" tIns="45700">
            <a:spAutoFit/>
          </a:bodyPr>
          <a:lstStyle/>
          <a:p>
            <a:pPr indent="-342900" lvl="1" marL="800100" marR="0" rtl="0" algn="l">
              <a:spcBef>
                <a:spcPts val="0"/>
              </a:spcBef>
              <a:spcAft>
                <a:spcPts val="0"/>
              </a:spcAft>
              <a:buClr>
                <a:srgbClr val="0096FF"/>
              </a:buClr>
              <a:buSzPts val="2400"/>
              <a:buFont typeface="Gill Sans"/>
              <a:buChar char="-"/>
            </a:pPr>
            <a:r>
              <a:rPr b="0" i="1" lang="en-US" sz="2400" u="none" cap="none" strike="noStrike">
                <a:solidFill>
                  <a:srgbClr val="0096FF"/>
                </a:solidFill>
                <a:latin typeface="Gill Sans"/>
                <a:ea typeface="Gill Sans"/>
                <a:cs typeface="Gill Sans"/>
                <a:sym typeface="Gill Sans"/>
              </a:rPr>
              <a:t>TW</a:t>
            </a:r>
            <a:r>
              <a:rPr b="0" i="1" lang="en-US" sz="2400" u="none" cap="none" strike="noStrike">
                <a:solidFill>
                  <a:srgbClr val="0000FF"/>
                </a:solidFill>
                <a:latin typeface="Gill Sans"/>
                <a:ea typeface="Gill Sans"/>
                <a:cs typeface="Gill Sans"/>
                <a:sym typeface="Gill Sans"/>
              </a:rPr>
              <a:t> </a:t>
            </a:r>
            <a:r>
              <a:rPr b="0" i="0" lang="en-US" sz="2400" u="none" cap="none" strike="noStrike">
                <a:solidFill>
                  <a:srgbClr val="0C0C0C"/>
                </a:solidFill>
                <a:latin typeface="Gill Sans"/>
                <a:ea typeface="Gill Sans"/>
                <a:cs typeface="Gill Sans"/>
                <a:sym typeface="Gill Sans"/>
              </a:rPr>
              <a:t>formulation to program the window length</a:t>
            </a:r>
            <a:endParaRPr/>
          </a:p>
        </p:txBody>
      </p:sp>
      <p:sp>
        <p:nvSpPr>
          <p:cNvPr id="1354" name="Google Shape;1354;p32"/>
          <p:cNvSpPr txBox="1"/>
          <p:nvPr/>
        </p:nvSpPr>
        <p:spPr>
          <a:xfrm>
            <a:off x="381000" y="2495550"/>
            <a:ext cx="4101507" cy="461665"/>
          </a:xfrm>
          <a:prstGeom prst="rect">
            <a:avLst/>
          </a:prstGeom>
          <a:noFill/>
          <a:ln>
            <a:noFill/>
          </a:ln>
        </p:spPr>
        <p:txBody>
          <a:bodyPr anchorCtr="0" anchor="t" bIns="45700" lIns="91425" spcFirstLastPara="1" rIns="91425" wrap="square" tIns="45700">
            <a:spAutoFit/>
          </a:bodyPr>
          <a:lstStyle/>
          <a:p>
            <a:pPr indent="-342900" lvl="1" marL="800100" marR="0" rtl="0" algn="l">
              <a:spcBef>
                <a:spcPts val="0"/>
              </a:spcBef>
              <a:spcAft>
                <a:spcPts val="0"/>
              </a:spcAft>
              <a:buClr>
                <a:schemeClr val="dk1"/>
              </a:buClr>
              <a:buSzPts val="2400"/>
              <a:buFont typeface="Gill Sans"/>
              <a:buChar char="-"/>
            </a:pPr>
            <a:r>
              <a:rPr b="0" i="0" lang="en-US" sz="2400" u="none" cap="none" strike="noStrike">
                <a:solidFill>
                  <a:schemeClr val="dk1"/>
                </a:solidFill>
                <a:latin typeface="Gill Sans"/>
                <a:ea typeface="Gill Sans"/>
                <a:cs typeface="Gill Sans"/>
                <a:sym typeface="Gill Sans"/>
              </a:rPr>
              <a:t>Cross-device</a:t>
            </a:r>
            <a:r>
              <a:rPr b="0" i="0" lang="en-US" sz="2400" u="none" cap="none" strike="noStrike">
                <a:solidFill>
                  <a:srgbClr val="0096FF"/>
                </a:solidFill>
                <a:latin typeface="Gill Sans"/>
                <a:ea typeface="Gill Sans"/>
                <a:cs typeface="Gill Sans"/>
                <a:sym typeface="Gill Sans"/>
              </a:rPr>
              <a:t> </a:t>
            </a:r>
            <a:r>
              <a:rPr b="0" i="1" lang="en-US" sz="2400" u="none" cap="none" strike="noStrike">
                <a:solidFill>
                  <a:srgbClr val="0096FF"/>
                </a:solidFill>
                <a:latin typeface="Gill Sans"/>
                <a:ea typeface="Gill Sans"/>
                <a:cs typeface="Gill Sans"/>
                <a:sym typeface="Gill Sans"/>
              </a:rPr>
              <a:t>coordination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33"/>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Gill Sans"/>
              <a:buNone/>
            </a:pPr>
            <a:r>
              <a:t/>
            </a:r>
            <a:endParaRPr sz="3200"/>
          </a:p>
        </p:txBody>
      </p:sp>
      <p:sp>
        <p:nvSpPr>
          <p:cNvPr id="1361" name="Google Shape;1361;p33"/>
          <p:cNvSpPr/>
          <p:nvPr/>
        </p:nvSpPr>
        <p:spPr>
          <a:xfrm>
            <a:off x="327413" y="811303"/>
            <a:ext cx="5920987" cy="823675"/>
          </a:xfrm>
          <a:prstGeom prst="roundRect">
            <a:avLst>
              <a:gd fmla="val 10000" name="adj"/>
            </a:avLst>
          </a:pr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Badge 1 with solid fill" id="1362" name="Google Shape;1362;p33"/>
          <p:cNvSpPr/>
          <p:nvPr/>
        </p:nvSpPr>
        <p:spPr>
          <a:xfrm>
            <a:off x="576574" y="996630"/>
            <a:ext cx="453464" cy="453021"/>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3"/>
          <p:cNvSpPr/>
          <p:nvPr/>
        </p:nvSpPr>
        <p:spPr>
          <a:xfrm>
            <a:off x="1279201" y="811303"/>
            <a:ext cx="4940370" cy="875155"/>
          </a:xfrm>
          <a:custGeom>
            <a:rect b="b" l="l" r="r" t="t"/>
            <a:pathLst>
              <a:path extrusionOk="0" h="875155" w="4940370">
                <a:moveTo>
                  <a:pt x="0" y="0"/>
                </a:moveTo>
                <a:lnTo>
                  <a:pt x="4940370" y="0"/>
                </a:lnTo>
                <a:lnTo>
                  <a:pt x="4940370" y="875155"/>
                </a:lnTo>
                <a:lnTo>
                  <a:pt x="0" y="875155"/>
                </a:lnTo>
                <a:lnTo>
                  <a:pt x="0" y="0"/>
                </a:lnTo>
                <a:close/>
              </a:path>
            </a:pathLst>
          </a:custGeom>
          <a:noFill/>
          <a:ln>
            <a:noFill/>
          </a:ln>
        </p:spPr>
        <p:txBody>
          <a:bodyPr anchorCtr="0" anchor="ctr" bIns="92600" lIns="92600" spcFirstLastPara="1" rIns="92600" wrap="square" tIns="92600">
            <a:noAutofit/>
          </a:bodyPr>
          <a:lstStyle/>
          <a:p>
            <a:pPr indent="0" lvl="0" marL="0" marR="0" rtl="0" algn="l">
              <a:lnSpc>
                <a:spcPct val="100000"/>
              </a:lnSpc>
              <a:spcBef>
                <a:spcPts val="0"/>
              </a:spcBef>
              <a:spcAft>
                <a:spcPts val="0"/>
              </a:spcAft>
              <a:buClr>
                <a:schemeClr val="dk1"/>
              </a:buClr>
              <a:buSzPts val="2400"/>
              <a:buFont typeface="Gill Sans"/>
              <a:buNone/>
            </a:pPr>
            <a:r>
              <a:rPr b="1" i="0" lang="en-US" sz="2400">
                <a:solidFill>
                  <a:schemeClr val="dk1"/>
                </a:solidFill>
                <a:latin typeface="Gill Sans"/>
                <a:ea typeface="Gill Sans"/>
                <a:cs typeface="Gill Sans"/>
                <a:sym typeface="Gill Sans"/>
              </a:rPr>
              <a:t>Research Overview</a:t>
            </a:r>
            <a:endParaRPr/>
          </a:p>
        </p:txBody>
      </p:sp>
      <p:sp>
        <p:nvSpPr>
          <p:cNvPr id="1364" name="Google Shape;1364;p33"/>
          <p:cNvSpPr/>
          <p:nvPr/>
        </p:nvSpPr>
        <p:spPr>
          <a:xfrm>
            <a:off x="327413" y="1905247"/>
            <a:ext cx="5920987" cy="823675"/>
          </a:xfrm>
          <a:prstGeom prst="roundRect">
            <a:avLst>
              <a:gd fmla="val 10000" name="adj"/>
            </a:avLst>
          </a:pr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Badge with solid fill" id="1365" name="Google Shape;1365;p33"/>
          <p:cNvSpPr/>
          <p:nvPr/>
        </p:nvSpPr>
        <p:spPr>
          <a:xfrm>
            <a:off x="576574" y="2090574"/>
            <a:ext cx="453464" cy="453021"/>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3"/>
          <p:cNvSpPr/>
          <p:nvPr/>
        </p:nvSpPr>
        <p:spPr>
          <a:xfrm>
            <a:off x="1279201" y="1905247"/>
            <a:ext cx="4940370" cy="875155"/>
          </a:xfrm>
          <a:custGeom>
            <a:rect b="b" l="l" r="r" t="t"/>
            <a:pathLst>
              <a:path extrusionOk="0" h="875155" w="4940370">
                <a:moveTo>
                  <a:pt x="0" y="0"/>
                </a:moveTo>
                <a:lnTo>
                  <a:pt x="4940370" y="0"/>
                </a:lnTo>
                <a:lnTo>
                  <a:pt x="4940370" y="875155"/>
                </a:lnTo>
                <a:lnTo>
                  <a:pt x="0" y="875155"/>
                </a:lnTo>
                <a:lnTo>
                  <a:pt x="0" y="0"/>
                </a:lnTo>
                <a:close/>
              </a:path>
            </a:pathLst>
          </a:custGeom>
          <a:noFill/>
          <a:ln>
            <a:noFill/>
          </a:ln>
        </p:spPr>
        <p:txBody>
          <a:bodyPr anchorCtr="0" anchor="ctr" bIns="92600" lIns="92600" spcFirstLastPara="1" rIns="92600" wrap="square" tIns="92600">
            <a:noAutofit/>
          </a:bodyPr>
          <a:lstStyle/>
          <a:p>
            <a:pPr indent="0" lvl="0" marL="0" marR="0" rtl="0" algn="l">
              <a:lnSpc>
                <a:spcPct val="100000"/>
              </a:lnSpc>
              <a:spcBef>
                <a:spcPts val="0"/>
              </a:spcBef>
              <a:spcAft>
                <a:spcPts val="0"/>
              </a:spcAft>
              <a:buClr>
                <a:schemeClr val="dk1"/>
              </a:buClr>
              <a:buSzPts val="2400"/>
              <a:buFont typeface="Gill Sans"/>
              <a:buNone/>
            </a:pPr>
            <a:r>
              <a:rPr b="1" i="0" lang="en-US" sz="2400">
                <a:solidFill>
                  <a:schemeClr val="dk1"/>
                </a:solidFill>
                <a:latin typeface="Gill Sans"/>
                <a:ea typeface="Gill Sans"/>
                <a:cs typeface="Gill Sans"/>
                <a:sym typeface="Gill Sans"/>
              </a:rPr>
              <a:t>IODA: Host/SSD Co-design for Predictable Storage Stack</a:t>
            </a:r>
            <a:endParaRPr/>
          </a:p>
        </p:txBody>
      </p:sp>
      <p:sp>
        <p:nvSpPr>
          <p:cNvPr id="1367" name="Google Shape;1367;p33"/>
          <p:cNvSpPr/>
          <p:nvPr/>
        </p:nvSpPr>
        <p:spPr>
          <a:xfrm>
            <a:off x="327413" y="2999191"/>
            <a:ext cx="5920987" cy="823675"/>
          </a:xfrm>
          <a:prstGeom prst="roundRect">
            <a:avLst>
              <a:gd fmla="val 10000" name="adj"/>
            </a:avLst>
          </a:prstGeom>
          <a:solidFill>
            <a:srgbClr val="009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Badge 3 with solid fill" id="1368" name="Google Shape;1368;p33"/>
          <p:cNvSpPr/>
          <p:nvPr/>
        </p:nvSpPr>
        <p:spPr>
          <a:xfrm>
            <a:off x="576574" y="3184518"/>
            <a:ext cx="453464" cy="453021"/>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3"/>
          <p:cNvSpPr/>
          <p:nvPr/>
        </p:nvSpPr>
        <p:spPr>
          <a:xfrm>
            <a:off x="1279201" y="2999191"/>
            <a:ext cx="4940370" cy="875155"/>
          </a:xfrm>
          <a:custGeom>
            <a:rect b="b" l="l" r="r" t="t"/>
            <a:pathLst>
              <a:path extrusionOk="0" h="875155" w="4940370">
                <a:moveTo>
                  <a:pt x="0" y="0"/>
                </a:moveTo>
                <a:lnTo>
                  <a:pt x="4940370" y="0"/>
                </a:lnTo>
                <a:lnTo>
                  <a:pt x="4940370" y="875155"/>
                </a:lnTo>
                <a:lnTo>
                  <a:pt x="0" y="875155"/>
                </a:lnTo>
                <a:lnTo>
                  <a:pt x="0" y="0"/>
                </a:lnTo>
                <a:close/>
              </a:path>
            </a:pathLst>
          </a:custGeom>
          <a:noFill/>
          <a:ln>
            <a:noFill/>
          </a:ln>
        </p:spPr>
        <p:txBody>
          <a:bodyPr anchorCtr="0" anchor="ctr" bIns="92600" lIns="92600" spcFirstLastPara="1" rIns="92600" wrap="square" tIns="92600">
            <a:noAutofit/>
          </a:bodyPr>
          <a:lstStyle/>
          <a:p>
            <a:pPr indent="0" lvl="0" marL="0" marR="0" rtl="0" algn="l">
              <a:lnSpc>
                <a:spcPct val="100000"/>
              </a:lnSpc>
              <a:spcBef>
                <a:spcPts val="0"/>
              </a:spcBef>
              <a:spcAft>
                <a:spcPts val="0"/>
              </a:spcAft>
              <a:buClr>
                <a:schemeClr val="lt1"/>
              </a:buClr>
              <a:buSzPts val="2400"/>
              <a:buFont typeface="Gill Sans"/>
              <a:buNone/>
            </a:pPr>
            <a:r>
              <a:rPr b="1" i="0" lang="en-US" sz="2400">
                <a:solidFill>
                  <a:schemeClr val="lt1"/>
                </a:solidFill>
                <a:latin typeface="Gill Sans"/>
                <a:ea typeface="Gill Sans"/>
                <a:cs typeface="Gill Sans"/>
                <a:sym typeface="Gill Sans"/>
              </a:rPr>
              <a:t>LeapIO: Host/ARM Co-design for Cost-Efficient Storage Stack</a:t>
            </a:r>
            <a:endParaRPr/>
          </a:p>
        </p:txBody>
      </p:sp>
      <p:sp>
        <p:nvSpPr>
          <p:cNvPr id="1370" name="Google Shape;1370;p33"/>
          <p:cNvSpPr/>
          <p:nvPr/>
        </p:nvSpPr>
        <p:spPr>
          <a:xfrm>
            <a:off x="327413" y="4093135"/>
            <a:ext cx="5920987" cy="823675"/>
          </a:xfrm>
          <a:prstGeom prst="roundRect">
            <a:avLst>
              <a:gd fmla="val 10000" name="adj"/>
            </a:avLst>
          </a:prstGeom>
          <a:solidFill>
            <a:srgbClr val="CBC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Badge 4 with solid fill" id="1371" name="Google Shape;1371;p33"/>
          <p:cNvSpPr/>
          <p:nvPr/>
        </p:nvSpPr>
        <p:spPr>
          <a:xfrm>
            <a:off x="576574" y="4278462"/>
            <a:ext cx="453464" cy="453021"/>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3"/>
          <p:cNvSpPr/>
          <p:nvPr/>
        </p:nvSpPr>
        <p:spPr>
          <a:xfrm>
            <a:off x="1279201" y="4093135"/>
            <a:ext cx="4940370" cy="875155"/>
          </a:xfrm>
          <a:custGeom>
            <a:rect b="b" l="l" r="r" t="t"/>
            <a:pathLst>
              <a:path extrusionOk="0" h="875155" w="4940370">
                <a:moveTo>
                  <a:pt x="0" y="0"/>
                </a:moveTo>
                <a:lnTo>
                  <a:pt x="4940370" y="0"/>
                </a:lnTo>
                <a:lnTo>
                  <a:pt x="4940370" y="875155"/>
                </a:lnTo>
                <a:lnTo>
                  <a:pt x="0" y="875155"/>
                </a:lnTo>
                <a:lnTo>
                  <a:pt x="0" y="0"/>
                </a:lnTo>
                <a:close/>
              </a:path>
            </a:pathLst>
          </a:custGeom>
          <a:noFill/>
          <a:ln>
            <a:noFill/>
          </a:ln>
        </p:spPr>
        <p:txBody>
          <a:bodyPr anchorCtr="0" anchor="ctr" bIns="92600" lIns="92600" spcFirstLastPara="1" rIns="92600" wrap="square" tIns="92600">
            <a:noAutofit/>
          </a:bodyPr>
          <a:lstStyle/>
          <a:p>
            <a:pPr indent="0" lvl="0" marL="0" marR="0" rtl="0" algn="l">
              <a:lnSpc>
                <a:spcPct val="100000"/>
              </a:lnSpc>
              <a:spcBef>
                <a:spcPts val="0"/>
              </a:spcBef>
              <a:spcAft>
                <a:spcPts val="0"/>
              </a:spcAft>
              <a:buClr>
                <a:schemeClr val="dk1"/>
              </a:buClr>
              <a:buSzPts val="2400"/>
              <a:buFont typeface="Gill Sans"/>
              <a:buNone/>
            </a:pPr>
            <a:r>
              <a:rPr b="1" i="0" lang="en-US" sz="2400">
                <a:solidFill>
                  <a:schemeClr val="dk1"/>
                </a:solidFill>
                <a:latin typeface="Gill Sans"/>
                <a:ea typeface="Gill Sans"/>
                <a:cs typeface="Gill Sans"/>
                <a:sym typeface="Gill Sans"/>
              </a:rPr>
              <a:t>Future Work</a:t>
            </a:r>
            <a:endParaRPr/>
          </a:p>
        </p:txBody>
      </p:sp>
      <p:sp>
        <p:nvSpPr>
          <p:cNvPr id="1373" name="Google Shape;1373;p33"/>
          <p:cNvSpPr/>
          <p:nvPr/>
        </p:nvSpPr>
        <p:spPr>
          <a:xfrm>
            <a:off x="6324600" y="2800350"/>
            <a:ext cx="2195887" cy="1219199"/>
          </a:xfrm>
          <a:prstGeom prst="leftArrow">
            <a:avLst>
              <a:gd fmla="val 50000" name="adj1"/>
              <a:gd fmla="val 50000" name="adj2"/>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1374" name="Google Shape;1374;p33"/>
          <p:cNvSpPr txBox="1"/>
          <p:nvPr/>
        </p:nvSpPr>
        <p:spPr>
          <a:xfrm>
            <a:off x="6524364" y="3145771"/>
            <a:ext cx="199612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Gill Sans"/>
                <a:ea typeface="Gill Sans"/>
                <a:cs typeface="Gill Sans"/>
                <a:sym typeface="Gill Sans"/>
              </a:rPr>
              <a:t>ASPLOS’20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7"/>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latin typeface="Gill Sans"/>
                <a:ea typeface="Gill Sans"/>
                <a:cs typeface="Gill Sans"/>
                <a:sym typeface="Gill Sans"/>
              </a:rPr>
              <a:t>Need for Predictable Performance and Efficiency</a:t>
            </a:r>
            <a:endParaRPr/>
          </a:p>
        </p:txBody>
      </p:sp>
      <p:sp>
        <p:nvSpPr>
          <p:cNvPr id="98" name="Google Shape;98;p7"/>
          <p:cNvSpPr txBox="1"/>
          <p:nvPr>
            <p:ph idx="1" type="body"/>
          </p:nvPr>
        </p:nvSpPr>
        <p:spPr>
          <a:xfrm>
            <a:off x="327413" y="807543"/>
            <a:ext cx="8562346" cy="4164508"/>
          </a:xfrm>
          <a:prstGeom prst="rect">
            <a:avLst/>
          </a:prstGeom>
          <a:noFill/>
          <a:ln>
            <a:noFill/>
          </a:ln>
        </p:spPr>
        <p:txBody>
          <a:bodyPr anchorCtr="0" anchor="t" bIns="45700" lIns="91425" spcFirstLastPara="1" rIns="91425" wrap="square" tIns="45700">
            <a:normAutofit/>
          </a:bodyPr>
          <a:lstStyle/>
          <a:p>
            <a:pPr indent="-157162" lvl="0" marL="257175" rtl="0" algn="l">
              <a:lnSpc>
                <a:spcPct val="100000"/>
              </a:lnSpc>
              <a:spcBef>
                <a:spcPts val="0"/>
              </a:spcBef>
              <a:spcAft>
                <a:spcPts val="0"/>
              </a:spcAft>
              <a:buSzPts val="1575"/>
              <a:buNone/>
            </a:pPr>
            <a:r>
              <a:t/>
            </a:r>
            <a:endParaRPr/>
          </a:p>
        </p:txBody>
      </p:sp>
      <p:sp>
        <p:nvSpPr>
          <p:cNvPr id="99" name="Google Shape;99;p7"/>
          <p:cNvSpPr txBox="1"/>
          <p:nvPr>
            <p:ph idx="12" type="sldNum"/>
          </p:nvPr>
        </p:nvSpPr>
        <p:spPr>
          <a:xfrm>
            <a:off x="8340725" y="4870450"/>
            <a:ext cx="803275" cy="273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grpSp>
        <p:nvGrpSpPr>
          <p:cNvPr id="100" name="Google Shape;100;p7"/>
          <p:cNvGrpSpPr/>
          <p:nvPr/>
        </p:nvGrpSpPr>
        <p:grpSpPr>
          <a:xfrm>
            <a:off x="609600" y="984415"/>
            <a:ext cx="3574704" cy="520535"/>
            <a:chOff x="844896" y="822875"/>
            <a:chExt cx="3574704" cy="520535"/>
          </a:xfrm>
        </p:grpSpPr>
        <p:grpSp>
          <p:nvGrpSpPr>
            <p:cNvPr id="101" name="Google Shape;101;p7"/>
            <p:cNvGrpSpPr/>
            <p:nvPr/>
          </p:nvGrpSpPr>
          <p:grpSpPr>
            <a:xfrm>
              <a:off x="844896" y="822875"/>
              <a:ext cx="3574704" cy="520535"/>
              <a:chOff x="318578" y="1042639"/>
              <a:chExt cx="3574704" cy="520535"/>
            </a:xfrm>
          </p:grpSpPr>
          <p:sp>
            <p:nvSpPr>
              <p:cNvPr id="102" name="Google Shape;102;p7"/>
              <p:cNvSpPr/>
              <p:nvPr/>
            </p:nvSpPr>
            <p:spPr>
              <a:xfrm>
                <a:off x="540482" y="1123950"/>
                <a:ext cx="3352800" cy="439224"/>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  +100ms          -1% sales</a:t>
                </a:r>
                <a:endParaRPr sz="2000">
                  <a:solidFill>
                    <a:schemeClr val="dk1"/>
                  </a:solidFill>
                  <a:latin typeface="Helvetica Neue"/>
                  <a:ea typeface="Helvetica Neue"/>
                  <a:cs typeface="Helvetica Neue"/>
                  <a:sym typeface="Helvetica Neue"/>
                </a:endParaRPr>
              </a:p>
            </p:txBody>
          </p:sp>
          <p:pic>
            <p:nvPicPr>
              <p:cNvPr descr="amazon, ecommerce, shopping icon" id="103" name="Google Shape;103;p7"/>
              <p:cNvPicPr preferRelativeResize="0"/>
              <p:nvPr/>
            </p:nvPicPr>
            <p:blipFill rotWithShape="1">
              <a:blip r:embed="rId3">
                <a:alphaModFix/>
              </a:blip>
              <a:srcRect b="0" l="0" r="0" t="0"/>
              <a:stretch/>
            </p:blipFill>
            <p:spPr>
              <a:xfrm>
                <a:off x="318578" y="1042639"/>
                <a:ext cx="408564" cy="408564"/>
              </a:xfrm>
              <a:prstGeom prst="rect">
                <a:avLst/>
              </a:prstGeom>
              <a:noFill/>
              <a:ln>
                <a:noFill/>
              </a:ln>
            </p:spPr>
          </p:pic>
        </p:grpSp>
        <p:cxnSp>
          <p:nvCxnSpPr>
            <p:cNvPr id="104" name="Google Shape;104;p7"/>
            <p:cNvCxnSpPr/>
            <p:nvPr/>
          </p:nvCxnSpPr>
          <p:spPr>
            <a:xfrm>
              <a:off x="2286000" y="1118968"/>
              <a:ext cx="463896" cy="0"/>
            </a:xfrm>
            <a:prstGeom prst="straightConnector1">
              <a:avLst/>
            </a:prstGeom>
            <a:noFill/>
            <a:ln cap="flat" cmpd="sng" w="76200">
              <a:solidFill>
                <a:srgbClr val="000000"/>
              </a:solidFill>
              <a:prstDash val="solid"/>
              <a:round/>
              <a:headEnd len="med" w="med" type="none"/>
              <a:tailEnd len="med" w="med" type="stealth"/>
            </a:ln>
          </p:spPr>
        </p:cxnSp>
      </p:grpSp>
      <p:grpSp>
        <p:nvGrpSpPr>
          <p:cNvPr id="105" name="Google Shape;105;p7"/>
          <p:cNvGrpSpPr/>
          <p:nvPr/>
        </p:nvGrpSpPr>
        <p:grpSpPr>
          <a:xfrm>
            <a:off x="684024" y="2876550"/>
            <a:ext cx="3500280" cy="558645"/>
            <a:chOff x="919320" y="1895727"/>
            <a:chExt cx="3500280" cy="558645"/>
          </a:xfrm>
        </p:grpSpPr>
        <p:grpSp>
          <p:nvGrpSpPr>
            <p:cNvPr id="106" name="Google Shape;106;p7"/>
            <p:cNvGrpSpPr/>
            <p:nvPr/>
          </p:nvGrpSpPr>
          <p:grpSpPr>
            <a:xfrm>
              <a:off x="919320" y="1895727"/>
              <a:ext cx="3500280" cy="558645"/>
              <a:chOff x="507995" y="2182998"/>
              <a:chExt cx="3500280" cy="558645"/>
            </a:xfrm>
          </p:grpSpPr>
          <p:pic>
            <p:nvPicPr>
              <p:cNvPr descr="buzz, communication, google, social icon" id="107" name="Google Shape;107;p7"/>
              <p:cNvPicPr preferRelativeResize="0"/>
              <p:nvPr/>
            </p:nvPicPr>
            <p:blipFill rotWithShape="1">
              <a:blip r:embed="rId4">
                <a:alphaModFix/>
              </a:blip>
              <a:srcRect b="0" l="0" r="0" t="0"/>
              <a:stretch/>
            </p:blipFill>
            <p:spPr>
              <a:xfrm>
                <a:off x="507995" y="2182998"/>
                <a:ext cx="299818" cy="299818"/>
              </a:xfrm>
              <a:prstGeom prst="rect">
                <a:avLst/>
              </a:prstGeom>
              <a:noFill/>
              <a:ln>
                <a:noFill/>
              </a:ln>
            </p:spPr>
          </p:pic>
          <p:sp>
            <p:nvSpPr>
              <p:cNvPr id="108" name="Google Shape;108;p7"/>
              <p:cNvSpPr/>
              <p:nvPr/>
            </p:nvSpPr>
            <p:spPr>
              <a:xfrm>
                <a:off x="655474" y="2318730"/>
                <a:ext cx="3352801" cy="422913"/>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Helvetica Neue"/>
                    <a:ea typeface="Helvetica Neue"/>
                    <a:cs typeface="Helvetica Neue"/>
                    <a:sym typeface="Helvetica Neue"/>
                  </a:rPr>
                  <a:t>+500ms         -20% traffic</a:t>
                </a:r>
                <a:endParaRPr sz="2000">
                  <a:solidFill>
                    <a:schemeClr val="dk1"/>
                  </a:solidFill>
                  <a:latin typeface="Helvetica Neue"/>
                  <a:ea typeface="Helvetica Neue"/>
                  <a:cs typeface="Helvetica Neue"/>
                  <a:sym typeface="Helvetica Neue"/>
                </a:endParaRPr>
              </a:p>
            </p:txBody>
          </p:sp>
        </p:grpSp>
        <p:cxnSp>
          <p:nvCxnSpPr>
            <p:cNvPr id="109" name="Google Shape;109;p7"/>
            <p:cNvCxnSpPr/>
            <p:nvPr/>
          </p:nvCxnSpPr>
          <p:spPr>
            <a:xfrm>
              <a:off x="2286000" y="2200527"/>
              <a:ext cx="463896" cy="0"/>
            </a:xfrm>
            <a:prstGeom prst="straightConnector1">
              <a:avLst/>
            </a:prstGeom>
            <a:noFill/>
            <a:ln cap="flat" cmpd="sng" w="76200">
              <a:solidFill>
                <a:srgbClr val="000000"/>
              </a:solidFill>
              <a:prstDash val="solid"/>
              <a:round/>
              <a:headEnd len="med" w="med" type="none"/>
              <a:tailEnd len="med" w="med" type="stealth"/>
            </a:ln>
          </p:spPr>
        </p:cxnSp>
      </p:grpSp>
      <p:grpSp>
        <p:nvGrpSpPr>
          <p:cNvPr id="110" name="Google Shape;110;p7"/>
          <p:cNvGrpSpPr/>
          <p:nvPr/>
        </p:nvGrpSpPr>
        <p:grpSpPr>
          <a:xfrm>
            <a:off x="683335" y="3804742"/>
            <a:ext cx="3500968" cy="824408"/>
            <a:chOff x="918631" y="2689748"/>
            <a:chExt cx="3500968" cy="824408"/>
          </a:xfrm>
        </p:grpSpPr>
        <p:grpSp>
          <p:nvGrpSpPr>
            <p:cNvPr id="111" name="Google Shape;111;p7"/>
            <p:cNvGrpSpPr/>
            <p:nvPr/>
          </p:nvGrpSpPr>
          <p:grpSpPr>
            <a:xfrm>
              <a:off x="918631" y="2689748"/>
              <a:ext cx="3500968" cy="824408"/>
              <a:chOff x="501302" y="2965599"/>
              <a:chExt cx="3500968" cy="824408"/>
            </a:xfrm>
          </p:grpSpPr>
          <p:pic>
            <p:nvPicPr>
              <p:cNvPr descr="tabb group logo" id="112" name="Google Shape;112;p7"/>
              <p:cNvPicPr preferRelativeResize="0"/>
              <p:nvPr/>
            </p:nvPicPr>
            <p:blipFill rotWithShape="1">
              <a:blip r:embed="rId5">
                <a:alphaModFix/>
              </a:blip>
              <a:srcRect b="0" l="0" r="0" t="0"/>
              <a:stretch/>
            </p:blipFill>
            <p:spPr>
              <a:xfrm>
                <a:off x="501302" y="2965599"/>
                <a:ext cx="666162" cy="399697"/>
              </a:xfrm>
              <a:prstGeom prst="rect">
                <a:avLst/>
              </a:prstGeom>
              <a:noFill/>
              <a:ln>
                <a:noFill/>
              </a:ln>
            </p:spPr>
          </p:pic>
          <p:sp>
            <p:nvSpPr>
              <p:cNvPr id="113" name="Google Shape;113;p7"/>
              <p:cNvSpPr/>
              <p:nvPr/>
            </p:nvSpPr>
            <p:spPr>
              <a:xfrm>
                <a:off x="649469" y="3367094"/>
                <a:ext cx="3352801" cy="422913"/>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  +1ms             -$100 million</a:t>
                </a:r>
                <a:endParaRPr/>
              </a:p>
            </p:txBody>
          </p:sp>
        </p:grpSp>
        <p:cxnSp>
          <p:nvCxnSpPr>
            <p:cNvPr id="114" name="Google Shape;114;p7"/>
            <p:cNvCxnSpPr/>
            <p:nvPr/>
          </p:nvCxnSpPr>
          <p:spPr>
            <a:xfrm>
              <a:off x="2286000" y="3257550"/>
              <a:ext cx="463896" cy="0"/>
            </a:xfrm>
            <a:prstGeom prst="straightConnector1">
              <a:avLst/>
            </a:prstGeom>
            <a:noFill/>
            <a:ln cap="flat" cmpd="sng" w="76200">
              <a:solidFill>
                <a:srgbClr val="000000"/>
              </a:solidFill>
              <a:prstDash val="solid"/>
              <a:round/>
              <a:headEnd len="med" w="med" type="none"/>
              <a:tailEnd len="med" w="med" type="stealth"/>
            </a:ln>
          </p:spPr>
        </p:cxnSp>
      </p:grpSp>
      <p:grpSp>
        <p:nvGrpSpPr>
          <p:cNvPr id="115" name="Google Shape;115;p7"/>
          <p:cNvGrpSpPr/>
          <p:nvPr/>
        </p:nvGrpSpPr>
        <p:grpSpPr>
          <a:xfrm>
            <a:off x="683335" y="1691326"/>
            <a:ext cx="3500968" cy="880424"/>
            <a:chOff x="918631" y="3800525"/>
            <a:chExt cx="3500968" cy="880424"/>
          </a:xfrm>
        </p:grpSpPr>
        <p:grpSp>
          <p:nvGrpSpPr>
            <p:cNvPr id="116" name="Google Shape;116;p7"/>
            <p:cNvGrpSpPr/>
            <p:nvPr/>
          </p:nvGrpSpPr>
          <p:grpSpPr>
            <a:xfrm>
              <a:off x="918631" y="3800525"/>
              <a:ext cx="3500968" cy="880424"/>
              <a:chOff x="461432" y="3899904"/>
              <a:chExt cx="3500968" cy="880424"/>
            </a:xfrm>
          </p:grpSpPr>
          <p:sp>
            <p:nvSpPr>
              <p:cNvPr id="117" name="Google Shape;117;p7"/>
              <p:cNvSpPr/>
              <p:nvPr/>
            </p:nvSpPr>
            <p:spPr>
              <a:xfrm>
                <a:off x="609600" y="4303261"/>
                <a:ext cx="3352800" cy="477067"/>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 +100ms          -7% users</a:t>
                </a:r>
                <a:endParaRPr sz="2000">
                  <a:solidFill>
                    <a:schemeClr val="dk1"/>
                  </a:solidFill>
                  <a:latin typeface="Helvetica Neue"/>
                  <a:ea typeface="Helvetica Neue"/>
                  <a:cs typeface="Helvetica Neue"/>
                  <a:sym typeface="Helvetica Neue"/>
                </a:endParaRPr>
              </a:p>
            </p:txBody>
          </p:sp>
          <p:pic>
            <p:nvPicPr>
              <p:cNvPr descr="http://photos.prnewswire.com/prnfull/20100225/AKAMAILOGO?p=publish" id="118" name="Google Shape;118;p7"/>
              <p:cNvPicPr preferRelativeResize="0"/>
              <p:nvPr/>
            </p:nvPicPr>
            <p:blipFill rotWithShape="1">
              <a:blip r:embed="rId6">
                <a:alphaModFix/>
              </a:blip>
              <a:srcRect b="0" l="0" r="0" t="0"/>
              <a:stretch/>
            </p:blipFill>
            <p:spPr>
              <a:xfrm>
                <a:off x="461432" y="3899904"/>
                <a:ext cx="955833" cy="388639"/>
              </a:xfrm>
              <a:prstGeom prst="rect">
                <a:avLst/>
              </a:prstGeom>
              <a:noFill/>
              <a:ln>
                <a:noFill/>
              </a:ln>
            </p:spPr>
          </p:pic>
        </p:grpSp>
        <p:cxnSp>
          <p:nvCxnSpPr>
            <p:cNvPr id="119" name="Google Shape;119;p7"/>
            <p:cNvCxnSpPr/>
            <p:nvPr/>
          </p:nvCxnSpPr>
          <p:spPr>
            <a:xfrm>
              <a:off x="2286000" y="4400550"/>
              <a:ext cx="463896" cy="0"/>
            </a:xfrm>
            <a:prstGeom prst="straightConnector1">
              <a:avLst/>
            </a:prstGeom>
            <a:noFill/>
            <a:ln cap="flat" cmpd="sng" w="76200">
              <a:solidFill>
                <a:srgbClr val="000000"/>
              </a:solidFill>
              <a:prstDash val="solid"/>
              <a:round/>
              <a:headEnd len="med" w="med" type="none"/>
              <a:tailEnd len="med" w="med" type="stealth"/>
            </a:ln>
          </p:spPr>
        </p:cxnSp>
      </p:grpSp>
      <p:grpSp>
        <p:nvGrpSpPr>
          <p:cNvPr id="120" name="Google Shape;120;p7"/>
          <p:cNvGrpSpPr/>
          <p:nvPr/>
        </p:nvGrpSpPr>
        <p:grpSpPr>
          <a:xfrm>
            <a:off x="4495800" y="878296"/>
            <a:ext cx="4876800" cy="3661498"/>
            <a:chOff x="4191000" y="878296"/>
            <a:chExt cx="4876800" cy="3661498"/>
          </a:xfrm>
        </p:grpSpPr>
        <p:grpSp>
          <p:nvGrpSpPr>
            <p:cNvPr id="121" name="Google Shape;121;p7"/>
            <p:cNvGrpSpPr/>
            <p:nvPr/>
          </p:nvGrpSpPr>
          <p:grpSpPr>
            <a:xfrm>
              <a:off x="4576981" y="878296"/>
              <a:ext cx="3424019" cy="1083854"/>
              <a:chOff x="4576981" y="930701"/>
              <a:chExt cx="3424019" cy="1083854"/>
            </a:xfrm>
          </p:grpSpPr>
          <p:sp>
            <p:nvSpPr>
              <p:cNvPr id="122" name="Google Shape;122;p7"/>
              <p:cNvSpPr/>
              <p:nvPr/>
            </p:nvSpPr>
            <p:spPr>
              <a:xfrm>
                <a:off x="4724400" y="1056670"/>
                <a:ext cx="3276600" cy="95788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Even </a:t>
                </a:r>
                <a:r>
                  <a:rPr lang="en-US" sz="1800">
                    <a:solidFill>
                      <a:srgbClr val="FF0000"/>
                    </a:solidFill>
                    <a:latin typeface="Helvetica Neue"/>
                    <a:ea typeface="Helvetica Neue"/>
                    <a:cs typeface="Helvetica Neue"/>
                    <a:sym typeface="Helvetica Neue"/>
                  </a:rPr>
                  <a:t>small improvements</a:t>
                </a:r>
                <a:r>
                  <a:rPr lang="en-US" sz="1800">
                    <a:solidFill>
                      <a:schemeClr val="dk1"/>
                    </a:solidFill>
                    <a:latin typeface="Helvetica Neue"/>
                    <a:ea typeface="Helvetica Neue"/>
                    <a:cs typeface="Helvetica Neue"/>
                    <a:sym typeface="Helvetica Neue"/>
                  </a:rPr>
                  <a:t> in CPU efficiency can save </a:t>
                </a:r>
                <a:r>
                  <a:rPr lang="en-US" sz="1800">
                    <a:solidFill>
                      <a:srgbClr val="FF0000"/>
                    </a:solidFill>
                    <a:latin typeface="Helvetica Neue"/>
                    <a:ea typeface="Helvetica Neue"/>
                    <a:cs typeface="Helvetica Neue"/>
                    <a:sym typeface="Helvetica Neue"/>
                  </a:rPr>
                  <a:t>millions of dollars</a:t>
                </a:r>
                <a:r>
                  <a:rPr lang="en-US" sz="1800">
                    <a:solidFill>
                      <a:schemeClr val="dk1"/>
                    </a:solidFill>
                    <a:latin typeface="Helvetica Neue"/>
                    <a:ea typeface="Helvetica Neue"/>
                    <a:cs typeface="Helvetica Neue"/>
                    <a:sym typeface="Helvetica Neue"/>
                  </a:rPr>
                  <a:t>.</a:t>
                </a:r>
                <a:endParaRPr/>
              </a:p>
            </p:txBody>
          </p:sp>
          <p:pic>
            <p:nvPicPr>
              <p:cNvPr descr="buzz, communication, google, social icon" id="123" name="Google Shape;123;p7"/>
              <p:cNvPicPr preferRelativeResize="0"/>
              <p:nvPr/>
            </p:nvPicPr>
            <p:blipFill rotWithShape="1">
              <a:blip r:embed="rId4">
                <a:alphaModFix/>
              </a:blip>
              <a:srcRect b="0" l="0" r="0" t="0"/>
              <a:stretch/>
            </p:blipFill>
            <p:spPr>
              <a:xfrm>
                <a:off x="4576981" y="930701"/>
                <a:ext cx="299818" cy="299818"/>
              </a:xfrm>
              <a:prstGeom prst="rect">
                <a:avLst/>
              </a:prstGeom>
              <a:noFill/>
              <a:ln>
                <a:noFill/>
              </a:ln>
            </p:spPr>
          </p:pic>
        </p:grpSp>
        <p:sp>
          <p:nvSpPr>
            <p:cNvPr id="124" name="Google Shape;124;p7"/>
            <p:cNvSpPr txBox="1"/>
            <p:nvPr/>
          </p:nvSpPr>
          <p:spPr>
            <a:xfrm>
              <a:off x="4191000" y="4324350"/>
              <a:ext cx="487680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A5A5A5"/>
                  </a:solidFill>
                  <a:latin typeface="Helvetica Neue"/>
                  <a:ea typeface="Helvetica Neue"/>
                  <a:cs typeface="Helvetica Neue"/>
                  <a:sym typeface="Helvetica Neue"/>
                </a:rPr>
                <a:t>[1] Large-scale cluster management at Google with Borg, EuroSys 2015</a:t>
              </a:r>
              <a:endParaRPr/>
            </a:p>
          </p:txBody>
        </p:sp>
      </p:grpSp>
      <p:grpSp>
        <p:nvGrpSpPr>
          <p:cNvPr id="125" name="Google Shape;125;p7"/>
          <p:cNvGrpSpPr/>
          <p:nvPr/>
        </p:nvGrpSpPr>
        <p:grpSpPr>
          <a:xfrm>
            <a:off x="4495800" y="2043332"/>
            <a:ext cx="5105400" cy="2890618"/>
            <a:chOff x="4191000" y="2043332"/>
            <a:chExt cx="5105400" cy="2890618"/>
          </a:xfrm>
        </p:grpSpPr>
        <p:grpSp>
          <p:nvGrpSpPr>
            <p:cNvPr id="126" name="Google Shape;126;p7"/>
            <p:cNvGrpSpPr/>
            <p:nvPr/>
          </p:nvGrpSpPr>
          <p:grpSpPr>
            <a:xfrm>
              <a:off x="4576981" y="2043332"/>
              <a:ext cx="3424019" cy="1138018"/>
              <a:chOff x="4560048" y="930701"/>
              <a:chExt cx="3424019" cy="1138018"/>
            </a:xfrm>
          </p:grpSpPr>
          <p:sp>
            <p:nvSpPr>
              <p:cNvPr id="127" name="Google Shape;127;p7"/>
              <p:cNvSpPr/>
              <p:nvPr/>
            </p:nvSpPr>
            <p:spPr>
              <a:xfrm>
                <a:off x="4707466" y="1073638"/>
                <a:ext cx="3276601" cy="995081"/>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Using machine learning to wring even more efficiency out of its mighty data centers.</a:t>
                </a:r>
                <a:endParaRPr sz="1800">
                  <a:solidFill>
                    <a:srgbClr val="FF0000"/>
                  </a:solidFill>
                  <a:latin typeface="Helvetica Neue"/>
                  <a:ea typeface="Helvetica Neue"/>
                  <a:cs typeface="Helvetica Neue"/>
                  <a:sym typeface="Helvetica Neue"/>
                </a:endParaRPr>
              </a:p>
            </p:txBody>
          </p:sp>
          <p:pic>
            <p:nvPicPr>
              <p:cNvPr descr="buzz, communication, google, social icon" id="128" name="Google Shape;128;p7"/>
              <p:cNvPicPr preferRelativeResize="0"/>
              <p:nvPr/>
            </p:nvPicPr>
            <p:blipFill rotWithShape="1">
              <a:blip r:embed="rId4">
                <a:alphaModFix/>
              </a:blip>
              <a:srcRect b="0" l="0" r="0" t="0"/>
              <a:stretch/>
            </p:blipFill>
            <p:spPr>
              <a:xfrm>
                <a:off x="4560048" y="930701"/>
                <a:ext cx="299818" cy="299818"/>
              </a:xfrm>
              <a:prstGeom prst="rect">
                <a:avLst/>
              </a:prstGeom>
              <a:noFill/>
              <a:ln>
                <a:noFill/>
              </a:ln>
            </p:spPr>
          </p:pic>
        </p:grpSp>
        <p:sp>
          <p:nvSpPr>
            <p:cNvPr id="129" name="Google Shape;129;p7"/>
            <p:cNvSpPr txBox="1"/>
            <p:nvPr/>
          </p:nvSpPr>
          <p:spPr>
            <a:xfrm>
              <a:off x="4191000" y="4564618"/>
              <a:ext cx="5105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A5A5A5"/>
                  </a:solidFill>
                  <a:latin typeface="Helvetica Neue"/>
                  <a:ea typeface="Helvetica Neue"/>
                  <a:cs typeface="Helvetica Neue"/>
                  <a:sym typeface="Helvetica Neue"/>
                </a:rPr>
                <a:t>[2] datacenterknowledge.com/google-using-machine-learning-boost-data-center-efficiency, 2014</a:t>
              </a:r>
              <a:endParaRPr/>
            </a:p>
            <a:p>
              <a:pPr indent="0" lvl="0" marL="0" marR="0" rtl="0" algn="l">
                <a:spcBef>
                  <a:spcPts val="0"/>
                </a:spcBef>
                <a:spcAft>
                  <a:spcPts val="0"/>
                </a:spcAft>
                <a:buNone/>
              </a:pPr>
              <a:r>
                <a:t/>
              </a:r>
              <a:endParaRPr sz="1000">
                <a:solidFill>
                  <a:srgbClr val="A5A5A5"/>
                </a:solidFill>
                <a:latin typeface="Helvetica Neue"/>
                <a:ea typeface="Helvetica Neue"/>
                <a:cs typeface="Helvetica Neue"/>
                <a:sym typeface="Helvetica Neue"/>
              </a:endParaRPr>
            </a:p>
          </p:txBody>
        </p:sp>
      </p:grpSp>
      <p:grpSp>
        <p:nvGrpSpPr>
          <p:cNvPr id="130" name="Google Shape;130;p7"/>
          <p:cNvGrpSpPr/>
          <p:nvPr/>
        </p:nvGrpSpPr>
        <p:grpSpPr>
          <a:xfrm>
            <a:off x="4495800" y="3231587"/>
            <a:ext cx="4876800" cy="1778563"/>
            <a:chOff x="4191000" y="3231587"/>
            <a:chExt cx="4876800" cy="1778563"/>
          </a:xfrm>
        </p:grpSpPr>
        <p:grpSp>
          <p:nvGrpSpPr>
            <p:cNvPr id="131" name="Google Shape;131;p7"/>
            <p:cNvGrpSpPr/>
            <p:nvPr/>
          </p:nvGrpSpPr>
          <p:grpSpPr>
            <a:xfrm>
              <a:off x="4495799" y="3231587"/>
              <a:ext cx="3505201" cy="1016563"/>
              <a:chOff x="4495799" y="2240987"/>
              <a:chExt cx="3505201" cy="1016563"/>
            </a:xfrm>
          </p:grpSpPr>
          <p:sp>
            <p:nvSpPr>
              <p:cNvPr id="132" name="Google Shape;132;p7"/>
              <p:cNvSpPr/>
              <p:nvPr/>
            </p:nvSpPr>
            <p:spPr>
              <a:xfrm>
                <a:off x="4724399" y="2403984"/>
                <a:ext cx="3276601" cy="853566"/>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“Can't wait for ARM to power MOST of our cloud data centers!”</a:t>
                </a:r>
                <a:endParaRPr sz="1800">
                  <a:solidFill>
                    <a:srgbClr val="FF0000"/>
                  </a:solidFill>
                  <a:latin typeface="Helvetica Neue"/>
                  <a:ea typeface="Helvetica Neue"/>
                  <a:cs typeface="Helvetica Neue"/>
                  <a:sym typeface="Helvetica Neue"/>
                </a:endParaRPr>
              </a:p>
            </p:txBody>
          </p:sp>
          <p:pic>
            <p:nvPicPr>
              <p:cNvPr descr="File:Microsoft logo.svg" id="133" name="Google Shape;133;p7"/>
              <p:cNvPicPr preferRelativeResize="0"/>
              <p:nvPr/>
            </p:nvPicPr>
            <p:blipFill rotWithShape="1">
              <a:blip r:embed="rId7">
                <a:alphaModFix/>
              </a:blip>
              <a:srcRect b="0" l="0" r="0" t="0"/>
              <a:stretch/>
            </p:blipFill>
            <p:spPr>
              <a:xfrm>
                <a:off x="4495799" y="2240987"/>
                <a:ext cx="325994" cy="325994"/>
              </a:xfrm>
              <a:prstGeom prst="rect">
                <a:avLst/>
              </a:prstGeom>
              <a:noFill/>
              <a:ln>
                <a:noFill/>
              </a:ln>
            </p:spPr>
          </p:pic>
        </p:grpSp>
        <p:sp>
          <p:nvSpPr>
            <p:cNvPr id="134" name="Google Shape;134;p7"/>
            <p:cNvSpPr txBox="1"/>
            <p:nvPr/>
          </p:nvSpPr>
          <p:spPr>
            <a:xfrm>
              <a:off x="4191000" y="4794706"/>
              <a:ext cx="487680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A5A5A5"/>
                  </a:solidFill>
                  <a:latin typeface="Helvetica Neue"/>
                  <a:ea typeface="Helvetica Neue"/>
                  <a:cs typeface="Helvetica Neue"/>
                  <a:sym typeface="Helvetica Neue"/>
                </a:rPr>
                <a:t>[3] https://www.theregister.co.uk/2017/03/09/microsoft_arm_server_followup, 2017</a:t>
              </a:r>
              <a:endParaRPr/>
            </a:p>
          </p:txBody>
        </p:sp>
      </p:grpSp>
      <p:sp>
        <p:nvSpPr>
          <p:cNvPr id="135" name="Google Shape;135;p7"/>
          <p:cNvSpPr/>
          <p:nvPr/>
        </p:nvSpPr>
        <p:spPr>
          <a:xfrm>
            <a:off x="457201" y="742950"/>
            <a:ext cx="4114799" cy="4264025"/>
          </a:xfrm>
          <a:prstGeom prst="rect">
            <a:avLst/>
          </a:prstGeom>
          <a:solidFill>
            <a:srgbClr val="FF0000">
              <a:alpha val="2666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rgbClr val="0096FF"/>
                </a:solidFill>
                <a:latin typeface="Gill Sans"/>
                <a:ea typeface="Gill Sans"/>
                <a:cs typeface="Gill Sans"/>
                <a:sym typeface="Gill Sans"/>
              </a:rPr>
              <a:t>Low Latency Matters!</a:t>
            </a:r>
            <a:endParaRPr/>
          </a:p>
        </p:txBody>
      </p:sp>
      <p:sp>
        <p:nvSpPr>
          <p:cNvPr id="136" name="Google Shape;136;p7"/>
          <p:cNvSpPr/>
          <p:nvPr/>
        </p:nvSpPr>
        <p:spPr>
          <a:xfrm>
            <a:off x="4724400" y="746125"/>
            <a:ext cx="4017433" cy="4264025"/>
          </a:xfrm>
          <a:prstGeom prst="rect">
            <a:avLst/>
          </a:prstGeom>
          <a:solidFill>
            <a:srgbClr val="FF0000">
              <a:alpha val="2666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rgbClr val="0096FF"/>
                </a:solidFill>
                <a:latin typeface="Gill Sans"/>
                <a:ea typeface="Gill Sans"/>
                <a:cs typeface="Gill Sans"/>
                <a:sym typeface="Gill Sans"/>
              </a:rPr>
              <a:t>Hunger for Efficiency</a:t>
            </a:r>
            <a:endParaRPr/>
          </a:p>
        </p:txBody>
      </p:sp>
      <p:sp>
        <p:nvSpPr>
          <p:cNvPr id="137" name="Google Shape;137;p7"/>
          <p:cNvSpPr/>
          <p:nvPr/>
        </p:nvSpPr>
        <p:spPr>
          <a:xfrm>
            <a:off x="0" y="3790950"/>
            <a:ext cx="9144000" cy="956951"/>
          </a:xfrm>
          <a:prstGeom prst="rect">
            <a:avLst/>
          </a:prstGeom>
          <a:solidFill>
            <a:srgbClr val="FF0000">
              <a:alpha val="9333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3000">
                <a:solidFill>
                  <a:schemeClr val="lt1"/>
                </a:solidFill>
                <a:latin typeface="Gill Sans"/>
                <a:ea typeface="Gill Sans"/>
                <a:cs typeface="Gill Sans"/>
                <a:sym typeface="Gill Sans"/>
              </a:rPr>
              <a:t>How to build performant and efficient datacenter storage systems for modern hardware?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pic>
        <p:nvPicPr>
          <p:cNvPr descr="Icon Stücklist" id="1380" name="Google Shape;1380;p34"/>
          <p:cNvPicPr preferRelativeResize="0"/>
          <p:nvPr/>
        </p:nvPicPr>
        <p:blipFill rotWithShape="1">
          <a:blip r:embed="rId3">
            <a:alphaModFix/>
          </a:blip>
          <a:srcRect b="0" l="0" r="0" t="0"/>
          <a:stretch/>
        </p:blipFill>
        <p:spPr>
          <a:xfrm>
            <a:off x="2475019" y="1310711"/>
            <a:ext cx="1197840" cy="1197840"/>
          </a:xfrm>
          <a:prstGeom prst="rect">
            <a:avLst/>
          </a:prstGeom>
          <a:noFill/>
          <a:ln>
            <a:noFill/>
          </a:ln>
        </p:spPr>
      </p:pic>
      <p:sp>
        <p:nvSpPr>
          <p:cNvPr id="1381" name="Google Shape;1381;p34"/>
          <p:cNvSpPr/>
          <p:nvPr/>
        </p:nvSpPr>
        <p:spPr>
          <a:xfrm>
            <a:off x="1110802" y="2467388"/>
            <a:ext cx="7022190" cy="538479"/>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500">
              <a:solidFill>
                <a:schemeClr val="dk1"/>
              </a:solidFill>
              <a:latin typeface="Gill Sans"/>
              <a:ea typeface="Gill Sans"/>
              <a:cs typeface="Gill Sans"/>
              <a:sym typeface="Gill Sans"/>
            </a:endParaRPr>
          </a:p>
        </p:txBody>
      </p:sp>
      <p:sp>
        <p:nvSpPr>
          <p:cNvPr id="1382" name="Google Shape;1382;p34"/>
          <p:cNvSpPr/>
          <p:nvPr/>
        </p:nvSpPr>
        <p:spPr>
          <a:xfrm>
            <a:off x="4421700" y="2367746"/>
            <a:ext cx="3723424" cy="711501"/>
          </a:xfrm>
          <a:prstGeom prst="roundRect">
            <a:avLst>
              <a:gd fmla="val 16667" name="adj"/>
            </a:avLst>
          </a:prstGeom>
          <a:solidFill>
            <a:srgbClr val="0096FF">
              <a:alpha val="89803"/>
            </a:srgbClr>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500">
              <a:solidFill>
                <a:schemeClr val="dk1"/>
              </a:solidFill>
              <a:latin typeface="Gill Sans"/>
              <a:ea typeface="Gill Sans"/>
              <a:cs typeface="Gill Sans"/>
              <a:sym typeface="Gill Sans"/>
            </a:endParaRPr>
          </a:p>
        </p:txBody>
      </p:sp>
      <p:sp>
        <p:nvSpPr>
          <p:cNvPr id="1383" name="Google Shape;1383;p34"/>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The Heavy Cloud Storage Tax</a:t>
            </a:r>
            <a:endParaRPr b="0"/>
          </a:p>
        </p:txBody>
      </p:sp>
      <p:pic>
        <p:nvPicPr>
          <p:cNvPr id="1384" name="Google Shape;1384;p34"/>
          <p:cNvPicPr preferRelativeResize="0"/>
          <p:nvPr>
            <p:ph idx="1" type="body"/>
          </p:nvPr>
        </p:nvPicPr>
        <p:blipFill rotWithShape="1">
          <a:blip r:embed="rId4">
            <a:alphaModFix/>
          </a:blip>
          <a:srcRect b="0" l="0" r="0" t="0"/>
          <a:stretch/>
        </p:blipFill>
        <p:spPr>
          <a:xfrm>
            <a:off x="2687475" y="797732"/>
            <a:ext cx="758916" cy="758916"/>
          </a:xfrm>
          <a:prstGeom prst="rect">
            <a:avLst/>
          </a:prstGeom>
          <a:noFill/>
          <a:ln>
            <a:noFill/>
          </a:ln>
        </p:spPr>
      </p:pic>
      <p:pic>
        <p:nvPicPr>
          <p:cNvPr descr="ezRecovery" id="1385" name="Google Shape;1385;p34"/>
          <p:cNvPicPr preferRelativeResize="0"/>
          <p:nvPr/>
        </p:nvPicPr>
        <p:blipFill rotWithShape="1">
          <a:blip r:embed="rId5">
            <a:alphaModFix/>
          </a:blip>
          <a:srcRect b="0" l="0" r="0" t="0"/>
          <a:stretch/>
        </p:blipFill>
        <p:spPr>
          <a:xfrm flipH="1">
            <a:off x="1315268" y="952892"/>
            <a:ext cx="529010" cy="529010"/>
          </a:xfrm>
          <a:prstGeom prst="rect">
            <a:avLst/>
          </a:prstGeom>
          <a:noFill/>
          <a:ln>
            <a:noFill/>
          </a:ln>
        </p:spPr>
      </p:pic>
      <p:pic>
        <p:nvPicPr>
          <p:cNvPr descr="Secure Cloud Storage" id="1386" name="Google Shape;1386;p34"/>
          <p:cNvPicPr preferRelativeResize="0"/>
          <p:nvPr/>
        </p:nvPicPr>
        <p:blipFill rotWithShape="1">
          <a:blip r:embed="rId6">
            <a:alphaModFix/>
          </a:blip>
          <a:srcRect b="0" l="0" r="0" t="0"/>
          <a:stretch/>
        </p:blipFill>
        <p:spPr>
          <a:xfrm flipH="1">
            <a:off x="1965648" y="894969"/>
            <a:ext cx="743207" cy="666274"/>
          </a:xfrm>
          <a:prstGeom prst="rect">
            <a:avLst/>
          </a:prstGeom>
          <a:noFill/>
          <a:ln>
            <a:noFill/>
          </a:ln>
        </p:spPr>
      </p:pic>
      <p:pic>
        <p:nvPicPr>
          <p:cNvPr descr="https://2pggys3b7fd63bfvol1w51zt-wpengine.netdna-ssl.com/wp-content/uploads/2014/06/cfengine-logo-370x290.jpg" id="1387" name="Google Shape;1387;p34"/>
          <p:cNvPicPr preferRelativeResize="0"/>
          <p:nvPr/>
        </p:nvPicPr>
        <p:blipFill rotWithShape="1">
          <a:blip r:embed="rId7">
            <a:alphaModFix/>
          </a:blip>
          <a:srcRect b="0" l="0" r="0" t="0"/>
          <a:stretch/>
        </p:blipFill>
        <p:spPr>
          <a:xfrm flipH="1">
            <a:off x="1219200" y="1640437"/>
            <a:ext cx="796397" cy="624203"/>
          </a:xfrm>
          <a:prstGeom prst="rect">
            <a:avLst/>
          </a:prstGeom>
          <a:noFill/>
          <a:ln>
            <a:noFill/>
          </a:ln>
        </p:spPr>
      </p:pic>
      <p:sp>
        <p:nvSpPr>
          <p:cNvPr descr="Using the NoSQL Database Example" id="1388" name="Google Shape;1388;p34"/>
          <p:cNvSpPr/>
          <p:nvPr/>
        </p:nvSpPr>
        <p:spPr>
          <a:xfrm>
            <a:off x="4317249"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grpSp>
        <p:nvGrpSpPr>
          <p:cNvPr id="1389" name="Google Shape;1389;p34"/>
          <p:cNvGrpSpPr/>
          <p:nvPr/>
        </p:nvGrpSpPr>
        <p:grpSpPr>
          <a:xfrm>
            <a:off x="4419600" y="740351"/>
            <a:ext cx="3725524" cy="1581422"/>
            <a:chOff x="4419600" y="740351"/>
            <a:chExt cx="3725524" cy="1581422"/>
          </a:xfrm>
        </p:grpSpPr>
        <p:grpSp>
          <p:nvGrpSpPr>
            <p:cNvPr id="1390" name="Google Shape;1390;p34"/>
            <p:cNvGrpSpPr/>
            <p:nvPr/>
          </p:nvGrpSpPr>
          <p:grpSpPr>
            <a:xfrm>
              <a:off x="4419600" y="740351"/>
              <a:ext cx="967894" cy="1581422"/>
              <a:chOff x="4403714" y="987134"/>
              <a:chExt cx="1290525" cy="2108563"/>
            </a:xfrm>
          </p:grpSpPr>
          <p:sp>
            <p:nvSpPr>
              <p:cNvPr id="1391" name="Google Shape;1391;p34"/>
              <p:cNvSpPr/>
              <p:nvPr/>
            </p:nvSpPr>
            <p:spPr>
              <a:xfrm>
                <a:off x="4403714" y="1111146"/>
                <a:ext cx="1290525" cy="1889495"/>
              </a:xfrm>
              <a:prstGeom prst="roundRect">
                <a:avLst>
                  <a:gd fmla="val 16667" name="adj"/>
                </a:avLst>
              </a:prstGeom>
              <a:no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Gill Sans"/>
                  <a:ea typeface="Gill Sans"/>
                  <a:cs typeface="Gill Sans"/>
                  <a:sym typeface="Gill Sans"/>
                </a:endParaRPr>
              </a:p>
              <a:p>
                <a:pPr indent="0" lvl="0" marL="0" marR="0" rtl="0" algn="ctr">
                  <a:spcBef>
                    <a:spcPts val="0"/>
                  </a:spcBef>
                  <a:spcAft>
                    <a:spcPts val="0"/>
                  </a:spcAft>
                  <a:buNone/>
                </a:pPr>
                <a:r>
                  <a:t/>
                </a:r>
                <a:endParaRPr sz="3300">
                  <a:solidFill>
                    <a:schemeClr val="dk1"/>
                  </a:solidFill>
                  <a:latin typeface="Gill Sans"/>
                  <a:ea typeface="Gill Sans"/>
                  <a:cs typeface="Gill Sans"/>
                  <a:sym typeface="Gill Sans"/>
                </a:endParaRPr>
              </a:p>
            </p:txBody>
          </p:sp>
          <p:pic>
            <p:nvPicPr>
              <p:cNvPr id="1392" name="Google Shape;1392;p34"/>
              <p:cNvPicPr preferRelativeResize="0"/>
              <p:nvPr/>
            </p:nvPicPr>
            <p:blipFill rotWithShape="1">
              <a:blip r:embed="rId8">
                <a:alphaModFix/>
              </a:blip>
              <a:srcRect b="0" l="0" r="0" t="0"/>
              <a:stretch/>
            </p:blipFill>
            <p:spPr>
              <a:xfrm>
                <a:off x="4403714" y="987134"/>
                <a:ext cx="1290525" cy="1512383"/>
              </a:xfrm>
              <a:prstGeom prst="rect">
                <a:avLst/>
              </a:prstGeom>
              <a:noFill/>
              <a:ln>
                <a:noFill/>
              </a:ln>
            </p:spPr>
          </p:pic>
          <p:sp>
            <p:nvSpPr>
              <p:cNvPr id="1393" name="Google Shape;1393;p34"/>
              <p:cNvSpPr txBox="1"/>
              <p:nvPr/>
            </p:nvSpPr>
            <p:spPr>
              <a:xfrm>
                <a:off x="4655158" y="2418589"/>
                <a:ext cx="885285"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a:solidFill>
                      <a:schemeClr val="dk1"/>
                    </a:solidFill>
                    <a:latin typeface="Gill Sans"/>
                    <a:ea typeface="Gill Sans"/>
                    <a:cs typeface="Gill Sans"/>
                    <a:sym typeface="Gill Sans"/>
                  </a:rPr>
                  <a:t>VM</a:t>
                </a:r>
                <a:endParaRPr/>
              </a:p>
            </p:txBody>
          </p:sp>
        </p:grpSp>
        <p:grpSp>
          <p:nvGrpSpPr>
            <p:cNvPr id="1394" name="Google Shape;1394;p34"/>
            <p:cNvGrpSpPr/>
            <p:nvPr/>
          </p:nvGrpSpPr>
          <p:grpSpPr>
            <a:xfrm>
              <a:off x="5805082" y="833360"/>
              <a:ext cx="984928" cy="1488413"/>
              <a:chOff x="6032984" y="1111146"/>
              <a:chExt cx="1313237" cy="1984551"/>
            </a:xfrm>
          </p:grpSpPr>
          <p:pic>
            <p:nvPicPr>
              <p:cNvPr descr="Apache Spark Vector Logo" id="1395" name="Google Shape;1395;p34"/>
              <p:cNvPicPr preferRelativeResize="0"/>
              <p:nvPr/>
            </p:nvPicPr>
            <p:blipFill rotWithShape="1">
              <a:blip r:embed="rId9">
                <a:alphaModFix/>
              </a:blip>
              <a:srcRect b="0" l="0" r="0" t="0"/>
              <a:stretch/>
            </p:blipFill>
            <p:spPr>
              <a:xfrm>
                <a:off x="6046895" y="1160230"/>
                <a:ext cx="1299326" cy="1299328"/>
              </a:xfrm>
              <a:prstGeom prst="rect">
                <a:avLst/>
              </a:prstGeom>
              <a:noFill/>
              <a:ln>
                <a:noFill/>
              </a:ln>
            </p:spPr>
          </p:pic>
          <p:grpSp>
            <p:nvGrpSpPr>
              <p:cNvPr id="1396" name="Google Shape;1396;p34"/>
              <p:cNvGrpSpPr/>
              <p:nvPr/>
            </p:nvGrpSpPr>
            <p:grpSpPr>
              <a:xfrm>
                <a:off x="6032984" y="1111146"/>
                <a:ext cx="1290525" cy="1984551"/>
                <a:chOff x="4437142" y="1111146"/>
                <a:chExt cx="1290525" cy="1984551"/>
              </a:xfrm>
            </p:grpSpPr>
            <p:sp>
              <p:nvSpPr>
                <p:cNvPr id="1397" name="Google Shape;1397;p34"/>
                <p:cNvSpPr/>
                <p:nvPr/>
              </p:nvSpPr>
              <p:spPr>
                <a:xfrm>
                  <a:off x="4437142" y="1111146"/>
                  <a:ext cx="1290525" cy="1889495"/>
                </a:xfrm>
                <a:prstGeom prst="roundRect">
                  <a:avLst>
                    <a:gd fmla="val 16667" name="adj"/>
                  </a:avLst>
                </a:prstGeom>
                <a:no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Gill Sans"/>
                    <a:ea typeface="Gill Sans"/>
                    <a:cs typeface="Gill Sans"/>
                    <a:sym typeface="Gill Sans"/>
                  </a:endParaRPr>
                </a:p>
                <a:p>
                  <a:pPr indent="0" lvl="0" marL="0" marR="0" rtl="0" algn="ctr">
                    <a:spcBef>
                      <a:spcPts val="0"/>
                    </a:spcBef>
                    <a:spcAft>
                      <a:spcPts val="0"/>
                    </a:spcAft>
                    <a:buNone/>
                  </a:pPr>
                  <a:r>
                    <a:t/>
                  </a:r>
                  <a:endParaRPr sz="3300">
                    <a:solidFill>
                      <a:schemeClr val="dk1"/>
                    </a:solidFill>
                    <a:latin typeface="Gill Sans"/>
                    <a:ea typeface="Gill Sans"/>
                    <a:cs typeface="Gill Sans"/>
                    <a:sym typeface="Gill Sans"/>
                  </a:endParaRPr>
                </a:p>
              </p:txBody>
            </p:sp>
            <p:sp>
              <p:nvSpPr>
                <p:cNvPr id="1398" name="Google Shape;1398;p34"/>
                <p:cNvSpPr txBox="1"/>
                <p:nvPr/>
              </p:nvSpPr>
              <p:spPr>
                <a:xfrm>
                  <a:off x="4650947" y="2418589"/>
                  <a:ext cx="885285"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a:solidFill>
                        <a:schemeClr val="dk1"/>
                      </a:solidFill>
                      <a:latin typeface="Gill Sans"/>
                      <a:ea typeface="Gill Sans"/>
                      <a:cs typeface="Gill Sans"/>
                      <a:sym typeface="Gill Sans"/>
                    </a:rPr>
                    <a:t>VM</a:t>
                  </a:r>
                  <a:endParaRPr/>
                </a:p>
              </p:txBody>
            </p:sp>
          </p:grpSp>
        </p:grpSp>
        <p:grpSp>
          <p:nvGrpSpPr>
            <p:cNvPr id="1399" name="Google Shape;1399;p34"/>
            <p:cNvGrpSpPr/>
            <p:nvPr/>
          </p:nvGrpSpPr>
          <p:grpSpPr>
            <a:xfrm>
              <a:off x="7177227" y="820109"/>
              <a:ext cx="967897" cy="1488413"/>
              <a:chOff x="7670279" y="1093478"/>
              <a:chExt cx="1290529" cy="1984551"/>
            </a:xfrm>
          </p:grpSpPr>
          <p:grpSp>
            <p:nvGrpSpPr>
              <p:cNvPr id="1400" name="Google Shape;1400;p34"/>
              <p:cNvGrpSpPr/>
              <p:nvPr/>
            </p:nvGrpSpPr>
            <p:grpSpPr>
              <a:xfrm>
                <a:off x="7670279" y="1093478"/>
                <a:ext cx="1290525" cy="1984551"/>
                <a:chOff x="4548550" y="1111146"/>
                <a:chExt cx="1290525" cy="1984551"/>
              </a:xfrm>
            </p:grpSpPr>
            <p:sp>
              <p:nvSpPr>
                <p:cNvPr id="1401" name="Google Shape;1401;p34"/>
                <p:cNvSpPr/>
                <p:nvPr/>
              </p:nvSpPr>
              <p:spPr>
                <a:xfrm>
                  <a:off x="4548550" y="1111146"/>
                  <a:ext cx="1290525" cy="1889495"/>
                </a:xfrm>
                <a:prstGeom prst="roundRect">
                  <a:avLst>
                    <a:gd fmla="val 16667" name="adj"/>
                  </a:avLst>
                </a:prstGeom>
                <a:no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Gill Sans"/>
                    <a:ea typeface="Gill Sans"/>
                    <a:cs typeface="Gill Sans"/>
                    <a:sym typeface="Gill Sans"/>
                  </a:endParaRPr>
                </a:p>
                <a:p>
                  <a:pPr indent="0" lvl="0" marL="0" marR="0" rtl="0" algn="ctr">
                    <a:spcBef>
                      <a:spcPts val="0"/>
                    </a:spcBef>
                    <a:spcAft>
                      <a:spcPts val="0"/>
                    </a:spcAft>
                    <a:buNone/>
                  </a:pPr>
                  <a:r>
                    <a:t/>
                  </a:r>
                  <a:endParaRPr sz="3300">
                    <a:solidFill>
                      <a:schemeClr val="dk1"/>
                    </a:solidFill>
                    <a:latin typeface="Gill Sans"/>
                    <a:ea typeface="Gill Sans"/>
                    <a:cs typeface="Gill Sans"/>
                    <a:sym typeface="Gill Sans"/>
                  </a:endParaRPr>
                </a:p>
              </p:txBody>
            </p:sp>
            <p:sp>
              <p:nvSpPr>
                <p:cNvPr id="1402" name="Google Shape;1402;p34"/>
                <p:cNvSpPr txBox="1"/>
                <p:nvPr/>
              </p:nvSpPr>
              <p:spPr>
                <a:xfrm>
                  <a:off x="4799994" y="2418589"/>
                  <a:ext cx="885285"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a:solidFill>
                        <a:schemeClr val="dk1"/>
                      </a:solidFill>
                      <a:latin typeface="Gill Sans"/>
                      <a:ea typeface="Gill Sans"/>
                      <a:cs typeface="Gill Sans"/>
                      <a:sym typeface="Gill Sans"/>
                    </a:rPr>
                    <a:t>VM</a:t>
                  </a:r>
                  <a:endParaRPr/>
                </a:p>
              </p:txBody>
            </p:sp>
          </p:grpSp>
          <p:pic>
            <p:nvPicPr>
              <p:cNvPr descr="https://miro.medium.com/max/1024/1*3CXBOKNql4qS-lRyHT3pqw.png" id="1403" name="Google Shape;1403;p34"/>
              <p:cNvPicPr preferRelativeResize="0"/>
              <p:nvPr/>
            </p:nvPicPr>
            <p:blipFill rotWithShape="1">
              <a:blip r:embed="rId10">
                <a:alphaModFix/>
              </a:blip>
              <a:srcRect b="0" l="0" r="0" t="0"/>
              <a:stretch/>
            </p:blipFill>
            <p:spPr>
              <a:xfrm>
                <a:off x="7670283" y="1354741"/>
                <a:ext cx="1290525" cy="1007459"/>
              </a:xfrm>
              <a:prstGeom prst="rect">
                <a:avLst/>
              </a:prstGeom>
              <a:noFill/>
              <a:ln>
                <a:noFill/>
              </a:ln>
            </p:spPr>
          </p:pic>
        </p:grpSp>
      </p:grpSp>
      <p:cxnSp>
        <p:nvCxnSpPr>
          <p:cNvPr id="1404" name="Google Shape;1404;p34"/>
          <p:cNvCxnSpPr/>
          <p:nvPr/>
        </p:nvCxnSpPr>
        <p:spPr>
          <a:xfrm>
            <a:off x="4057650" y="710905"/>
            <a:ext cx="0" cy="4261145"/>
          </a:xfrm>
          <a:prstGeom prst="straightConnector1">
            <a:avLst/>
          </a:prstGeom>
          <a:noFill/>
          <a:ln cap="flat" cmpd="sng" w="50800">
            <a:solidFill>
              <a:srgbClr val="7F7F7F"/>
            </a:solidFill>
            <a:prstDash val="dash"/>
            <a:round/>
            <a:headEnd len="sm" w="sm" type="none"/>
            <a:tailEnd len="sm" w="sm" type="none"/>
          </a:ln>
        </p:spPr>
      </p:cxnSp>
      <p:pic>
        <p:nvPicPr>
          <p:cNvPr descr="versioning Joomla" id="1405" name="Google Shape;1405;p34"/>
          <p:cNvPicPr preferRelativeResize="0"/>
          <p:nvPr/>
        </p:nvPicPr>
        <p:blipFill rotWithShape="1">
          <a:blip r:embed="rId11">
            <a:alphaModFix/>
          </a:blip>
          <a:srcRect b="0" l="0" r="0" t="0"/>
          <a:stretch/>
        </p:blipFill>
        <p:spPr>
          <a:xfrm>
            <a:off x="2026031" y="1629301"/>
            <a:ext cx="627190" cy="627190"/>
          </a:xfrm>
          <a:prstGeom prst="rect">
            <a:avLst/>
          </a:prstGeom>
          <a:noFill/>
          <a:ln>
            <a:noFill/>
          </a:ln>
        </p:spPr>
      </p:pic>
      <p:sp>
        <p:nvSpPr>
          <p:cNvPr descr="Dollar Sign Icon" id="1406" name="Google Shape;1406;p34"/>
          <p:cNvSpPr/>
          <p:nvPr/>
        </p:nvSpPr>
        <p:spPr>
          <a:xfrm>
            <a:off x="4431549" y="25717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grpSp>
        <p:nvGrpSpPr>
          <p:cNvPr id="1407" name="Google Shape;1407;p34"/>
          <p:cNvGrpSpPr/>
          <p:nvPr/>
        </p:nvGrpSpPr>
        <p:grpSpPr>
          <a:xfrm>
            <a:off x="4497710" y="2351821"/>
            <a:ext cx="3637194" cy="682854"/>
            <a:chOff x="4343598" y="3135761"/>
            <a:chExt cx="4849592" cy="910472"/>
          </a:xfrm>
        </p:grpSpPr>
        <p:sp>
          <p:nvSpPr>
            <p:cNvPr id="1408" name="Google Shape;1408;p34"/>
            <p:cNvSpPr txBox="1"/>
            <p:nvPr/>
          </p:nvSpPr>
          <p:spPr>
            <a:xfrm>
              <a:off x="5562600" y="3135761"/>
              <a:ext cx="547587"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a:solidFill>
                    <a:schemeClr val="dk1"/>
                  </a:solidFill>
                  <a:latin typeface="Gill Sans"/>
                  <a:ea typeface="Gill Sans"/>
                  <a:cs typeface="Gill Sans"/>
                  <a:sym typeface="Gill Sans"/>
                </a:rPr>
                <a:t>...</a:t>
              </a:r>
              <a:endParaRPr/>
            </a:p>
          </p:txBody>
        </p:sp>
        <p:grpSp>
          <p:nvGrpSpPr>
            <p:cNvPr id="1409" name="Google Shape;1409;p34"/>
            <p:cNvGrpSpPr/>
            <p:nvPr/>
          </p:nvGrpSpPr>
          <p:grpSpPr>
            <a:xfrm>
              <a:off x="7789302" y="3286099"/>
              <a:ext cx="736901" cy="731520"/>
              <a:chOff x="3840980" y="4510947"/>
              <a:chExt cx="1518171" cy="1488138"/>
            </a:xfrm>
          </p:grpSpPr>
          <p:pic>
            <p:nvPicPr>
              <p:cNvPr descr="Related image" id="1410" name="Google Shape;1410;p34"/>
              <p:cNvPicPr preferRelativeResize="0"/>
              <p:nvPr/>
            </p:nvPicPr>
            <p:blipFill rotWithShape="1">
              <a:blip r:embed="rId12">
                <a:alphaModFix/>
              </a:blip>
              <a:srcRect b="0" l="0" r="0" t="0"/>
              <a:stretch/>
            </p:blipFill>
            <p:spPr>
              <a:xfrm>
                <a:off x="3840980" y="4510947"/>
                <a:ext cx="1507084" cy="1488138"/>
              </a:xfrm>
              <a:prstGeom prst="rect">
                <a:avLst/>
              </a:prstGeom>
              <a:noFill/>
              <a:ln>
                <a:noFill/>
              </a:ln>
            </p:spPr>
          </p:pic>
          <p:sp>
            <p:nvSpPr>
              <p:cNvPr id="1411" name="Google Shape;1411;p34"/>
              <p:cNvSpPr txBox="1"/>
              <p:nvPr/>
            </p:nvSpPr>
            <p:spPr>
              <a:xfrm>
                <a:off x="3900756" y="4771360"/>
                <a:ext cx="1458395" cy="10017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x86</a:t>
                </a:r>
                <a:endParaRPr/>
              </a:p>
            </p:txBody>
          </p:sp>
        </p:grpSp>
        <p:grpSp>
          <p:nvGrpSpPr>
            <p:cNvPr id="1412" name="Google Shape;1412;p34"/>
            <p:cNvGrpSpPr/>
            <p:nvPr/>
          </p:nvGrpSpPr>
          <p:grpSpPr>
            <a:xfrm>
              <a:off x="8459120" y="3289604"/>
              <a:ext cx="734070" cy="731520"/>
              <a:chOff x="3840977" y="4510947"/>
              <a:chExt cx="1512339" cy="1488138"/>
            </a:xfrm>
          </p:grpSpPr>
          <p:pic>
            <p:nvPicPr>
              <p:cNvPr descr="Related image" id="1413" name="Google Shape;1413;p34"/>
              <p:cNvPicPr preferRelativeResize="0"/>
              <p:nvPr/>
            </p:nvPicPr>
            <p:blipFill rotWithShape="1">
              <a:blip r:embed="rId12">
                <a:alphaModFix/>
              </a:blip>
              <a:srcRect b="0" l="0" r="0" t="0"/>
              <a:stretch/>
            </p:blipFill>
            <p:spPr>
              <a:xfrm>
                <a:off x="3840977" y="4510947"/>
                <a:ext cx="1507084" cy="1488138"/>
              </a:xfrm>
              <a:prstGeom prst="rect">
                <a:avLst/>
              </a:prstGeom>
              <a:noFill/>
              <a:ln>
                <a:noFill/>
              </a:ln>
            </p:spPr>
          </p:pic>
          <p:sp>
            <p:nvSpPr>
              <p:cNvPr id="1414" name="Google Shape;1414;p34"/>
              <p:cNvSpPr txBox="1"/>
              <p:nvPr/>
            </p:nvSpPr>
            <p:spPr>
              <a:xfrm>
                <a:off x="3894922" y="4771360"/>
                <a:ext cx="1458394" cy="10017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x86</a:t>
                </a:r>
                <a:endParaRPr/>
              </a:p>
            </p:txBody>
          </p:sp>
        </p:grpSp>
        <p:grpSp>
          <p:nvGrpSpPr>
            <p:cNvPr id="1415" name="Google Shape;1415;p34"/>
            <p:cNvGrpSpPr/>
            <p:nvPr/>
          </p:nvGrpSpPr>
          <p:grpSpPr>
            <a:xfrm>
              <a:off x="5988206" y="3291728"/>
              <a:ext cx="731586" cy="731520"/>
              <a:chOff x="3489234" y="4510944"/>
              <a:chExt cx="1507223" cy="1488139"/>
            </a:xfrm>
          </p:grpSpPr>
          <p:pic>
            <p:nvPicPr>
              <p:cNvPr descr="Related image" id="1416" name="Google Shape;1416;p34"/>
              <p:cNvPicPr preferRelativeResize="0"/>
              <p:nvPr/>
            </p:nvPicPr>
            <p:blipFill rotWithShape="1">
              <a:blip r:embed="rId12">
                <a:alphaModFix/>
              </a:blip>
              <a:srcRect b="0" l="0" r="0" t="0"/>
              <a:stretch/>
            </p:blipFill>
            <p:spPr>
              <a:xfrm>
                <a:off x="3489234" y="4510944"/>
                <a:ext cx="1507086" cy="1488139"/>
              </a:xfrm>
              <a:prstGeom prst="rect">
                <a:avLst/>
              </a:prstGeom>
              <a:noFill/>
              <a:ln>
                <a:noFill/>
              </a:ln>
            </p:spPr>
          </p:pic>
          <p:sp>
            <p:nvSpPr>
              <p:cNvPr id="1417" name="Google Shape;1417;p34"/>
              <p:cNvSpPr txBox="1"/>
              <p:nvPr/>
            </p:nvSpPr>
            <p:spPr>
              <a:xfrm>
                <a:off x="3538061" y="4771360"/>
                <a:ext cx="1458396" cy="1001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x86</a:t>
                </a:r>
                <a:endParaRPr/>
              </a:p>
            </p:txBody>
          </p:sp>
        </p:grpSp>
        <p:grpSp>
          <p:nvGrpSpPr>
            <p:cNvPr id="1418" name="Google Shape;1418;p34"/>
            <p:cNvGrpSpPr/>
            <p:nvPr/>
          </p:nvGrpSpPr>
          <p:grpSpPr>
            <a:xfrm>
              <a:off x="6660938" y="3314713"/>
              <a:ext cx="733474" cy="731519"/>
              <a:chOff x="3489234" y="4510947"/>
              <a:chExt cx="1511111" cy="1488136"/>
            </a:xfrm>
          </p:grpSpPr>
          <p:pic>
            <p:nvPicPr>
              <p:cNvPr descr="Related image" id="1419" name="Google Shape;1419;p34"/>
              <p:cNvPicPr preferRelativeResize="0"/>
              <p:nvPr/>
            </p:nvPicPr>
            <p:blipFill rotWithShape="1">
              <a:blip r:embed="rId12">
                <a:alphaModFix/>
              </a:blip>
              <a:srcRect b="0" l="0" r="0" t="0"/>
              <a:stretch/>
            </p:blipFill>
            <p:spPr>
              <a:xfrm>
                <a:off x="3489234" y="4510947"/>
                <a:ext cx="1507084" cy="1488136"/>
              </a:xfrm>
              <a:prstGeom prst="rect">
                <a:avLst/>
              </a:prstGeom>
              <a:noFill/>
              <a:ln>
                <a:noFill/>
              </a:ln>
            </p:spPr>
          </p:pic>
          <p:sp>
            <p:nvSpPr>
              <p:cNvPr id="1420" name="Google Shape;1420;p34"/>
              <p:cNvSpPr txBox="1"/>
              <p:nvPr/>
            </p:nvSpPr>
            <p:spPr>
              <a:xfrm>
                <a:off x="3541951" y="4771360"/>
                <a:ext cx="1458394" cy="1001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x86</a:t>
                </a:r>
                <a:endParaRPr/>
              </a:p>
            </p:txBody>
          </p:sp>
        </p:grpSp>
        <p:grpSp>
          <p:nvGrpSpPr>
            <p:cNvPr id="1421" name="Google Shape;1421;p34"/>
            <p:cNvGrpSpPr/>
            <p:nvPr/>
          </p:nvGrpSpPr>
          <p:grpSpPr>
            <a:xfrm>
              <a:off x="4343598" y="3312837"/>
              <a:ext cx="731520" cy="731519"/>
              <a:chOff x="3489638" y="4507135"/>
              <a:chExt cx="1507083" cy="1488137"/>
            </a:xfrm>
          </p:grpSpPr>
          <p:pic>
            <p:nvPicPr>
              <p:cNvPr descr="Related image" id="1422" name="Google Shape;1422;p34"/>
              <p:cNvPicPr preferRelativeResize="0"/>
              <p:nvPr/>
            </p:nvPicPr>
            <p:blipFill rotWithShape="1">
              <a:blip r:embed="rId12">
                <a:alphaModFix/>
              </a:blip>
              <a:srcRect b="0" l="0" r="0" t="0"/>
              <a:stretch/>
            </p:blipFill>
            <p:spPr>
              <a:xfrm>
                <a:off x="3489638" y="4507135"/>
                <a:ext cx="1507083" cy="1488137"/>
              </a:xfrm>
              <a:prstGeom prst="rect">
                <a:avLst/>
              </a:prstGeom>
              <a:noFill/>
              <a:ln>
                <a:noFill/>
              </a:ln>
            </p:spPr>
          </p:pic>
          <p:sp>
            <p:nvSpPr>
              <p:cNvPr id="1423" name="Google Shape;1423;p34"/>
              <p:cNvSpPr txBox="1"/>
              <p:nvPr/>
            </p:nvSpPr>
            <p:spPr>
              <a:xfrm>
                <a:off x="3517456" y="4771359"/>
                <a:ext cx="1458394" cy="1001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x86</a:t>
                </a:r>
                <a:endParaRPr sz="1600">
                  <a:solidFill>
                    <a:schemeClr val="dk1"/>
                  </a:solidFill>
                  <a:latin typeface="Gill Sans"/>
                  <a:ea typeface="Gill Sans"/>
                  <a:cs typeface="Gill Sans"/>
                  <a:sym typeface="Gill Sans"/>
                </a:endParaRPr>
              </a:p>
            </p:txBody>
          </p:sp>
        </p:grpSp>
        <p:grpSp>
          <p:nvGrpSpPr>
            <p:cNvPr id="1424" name="Google Shape;1424;p34"/>
            <p:cNvGrpSpPr/>
            <p:nvPr/>
          </p:nvGrpSpPr>
          <p:grpSpPr>
            <a:xfrm>
              <a:off x="4994432" y="3314713"/>
              <a:ext cx="735734" cy="731520"/>
              <a:chOff x="3489234" y="4510949"/>
              <a:chExt cx="1463903" cy="1435302"/>
            </a:xfrm>
          </p:grpSpPr>
          <p:pic>
            <p:nvPicPr>
              <p:cNvPr descr="Related image" id="1425" name="Google Shape;1425;p34"/>
              <p:cNvPicPr preferRelativeResize="0"/>
              <p:nvPr/>
            </p:nvPicPr>
            <p:blipFill rotWithShape="1">
              <a:blip r:embed="rId12">
                <a:alphaModFix/>
              </a:blip>
              <a:srcRect b="0" l="0" r="0" t="0"/>
              <a:stretch/>
            </p:blipFill>
            <p:spPr>
              <a:xfrm>
                <a:off x="3489234" y="4510949"/>
                <a:ext cx="1455517" cy="1435302"/>
              </a:xfrm>
              <a:prstGeom prst="rect">
                <a:avLst/>
              </a:prstGeom>
              <a:noFill/>
              <a:ln>
                <a:noFill/>
              </a:ln>
            </p:spPr>
          </p:pic>
          <p:sp>
            <p:nvSpPr>
              <p:cNvPr id="1426" name="Google Shape;1426;p34"/>
              <p:cNvSpPr txBox="1"/>
              <p:nvPr/>
            </p:nvSpPr>
            <p:spPr>
              <a:xfrm>
                <a:off x="3544644" y="4771359"/>
                <a:ext cx="1408493" cy="966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x86</a:t>
                </a:r>
                <a:endParaRPr/>
              </a:p>
            </p:txBody>
          </p:sp>
        </p:grpSp>
        <p:sp>
          <p:nvSpPr>
            <p:cNvPr id="1427" name="Google Shape;1427;p34"/>
            <p:cNvSpPr txBox="1"/>
            <p:nvPr/>
          </p:nvSpPr>
          <p:spPr>
            <a:xfrm>
              <a:off x="7287451" y="3139414"/>
              <a:ext cx="547586"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a:solidFill>
                    <a:schemeClr val="dk1"/>
                  </a:solidFill>
                  <a:latin typeface="Gill Sans"/>
                  <a:ea typeface="Gill Sans"/>
                  <a:cs typeface="Gill Sans"/>
                  <a:sym typeface="Gill Sans"/>
                </a:rPr>
                <a:t>...</a:t>
              </a:r>
              <a:endParaRPr/>
            </a:p>
          </p:txBody>
        </p:sp>
      </p:grpSp>
      <p:sp>
        <p:nvSpPr>
          <p:cNvPr id="1428" name="Google Shape;1428;p34"/>
          <p:cNvSpPr/>
          <p:nvPr/>
        </p:nvSpPr>
        <p:spPr>
          <a:xfrm>
            <a:off x="1100492" y="820109"/>
            <a:ext cx="2523231" cy="3504241"/>
          </a:xfrm>
          <a:prstGeom prst="roundRect">
            <a:avLst>
              <a:gd fmla="val 16667" name="adj"/>
            </a:avLst>
          </a:prstGeom>
          <a:solidFill>
            <a:srgbClr val="FF0000">
              <a:alpha val="26666"/>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200">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b="1" sz="1200">
              <a:solidFill>
                <a:schemeClr val="dk1"/>
              </a:solidFill>
              <a:latin typeface="Gill Sans"/>
              <a:ea typeface="Gill Sans"/>
              <a:cs typeface="Gill Sans"/>
              <a:sym typeface="Gill Sans"/>
            </a:endParaRPr>
          </a:p>
        </p:txBody>
      </p:sp>
      <p:grpSp>
        <p:nvGrpSpPr>
          <p:cNvPr id="1429" name="Google Shape;1429;p34"/>
          <p:cNvGrpSpPr/>
          <p:nvPr/>
        </p:nvGrpSpPr>
        <p:grpSpPr>
          <a:xfrm>
            <a:off x="1641532" y="2481447"/>
            <a:ext cx="1574794" cy="557159"/>
            <a:chOff x="872124" y="4054674"/>
            <a:chExt cx="2099724" cy="742878"/>
          </a:xfrm>
        </p:grpSpPr>
        <p:grpSp>
          <p:nvGrpSpPr>
            <p:cNvPr id="1430" name="Google Shape;1430;p34"/>
            <p:cNvGrpSpPr/>
            <p:nvPr/>
          </p:nvGrpSpPr>
          <p:grpSpPr>
            <a:xfrm>
              <a:off x="872124" y="4054674"/>
              <a:ext cx="2099724" cy="742878"/>
              <a:chOff x="872124" y="3299563"/>
              <a:chExt cx="2099724" cy="742878"/>
            </a:xfrm>
          </p:grpSpPr>
          <p:grpSp>
            <p:nvGrpSpPr>
              <p:cNvPr id="1431" name="Google Shape;1431;p34"/>
              <p:cNvGrpSpPr/>
              <p:nvPr/>
            </p:nvGrpSpPr>
            <p:grpSpPr>
              <a:xfrm>
                <a:off x="872124" y="3299563"/>
                <a:ext cx="758081" cy="737137"/>
                <a:chOff x="2663136" y="4406034"/>
                <a:chExt cx="1561808" cy="1499564"/>
              </a:xfrm>
            </p:grpSpPr>
            <p:pic>
              <p:nvPicPr>
                <p:cNvPr descr="Related image" id="1432" name="Google Shape;1432;p34"/>
                <p:cNvPicPr preferRelativeResize="0"/>
                <p:nvPr/>
              </p:nvPicPr>
              <p:blipFill rotWithShape="1">
                <a:blip r:embed="rId12">
                  <a:alphaModFix/>
                </a:blip>
                <a:srcRect b="0" l="0" r="0" t="0"/>
                <a:stretch/>
              </p:blipFill>
              <p:spPr>
                <a:xfrm>
                  <a:off x="2663136" y="4406034"/>
                  <a:ext cx="1499565" cy="1499564"/>
                </a:xfrm>
                <a:prstGeom prst="rect">
                  <a:avLst/>
                </a:prstGeom>
                <a:noFill/>
                <a:ln>
                  <a:noFill/>
                </a:ln>
              </p:spPr>
            </p:pic>
            <p:sp>
              <p:nvSpPr>
                <p:cNvPr id="1433" name="Google Shape;1433;p34"/>
                <p:cNvSpPr txBox="1"/>
                <p:nvPr/>
              </p:nvSpPr>
              <p:spPr>
                <a:xfrm>
                  <a:off x="2714949" y="4731238"/>
                  <a:ext cx="1509995" cy="10372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x86</a:t>
                  </a:r>
                  <a:endParaRPr/>
                </a:p>
              </p:txBody>
            </p:sp>
          </p:grpSp>
          <p:grpSp>
            <p:nvGrpSpPr>
              <p:cNvPr id="1434" name="Google Shape;1434;p34"/>
              <p:cNvGrpSpPr/>
              <p:nvPr/>
            </p:nvGrpSpPr>
            <p:grpSpPr>
              <a:xfrm>
                <a:off x="1542387" y="3304037"/>
                <a:ext cx="752833" cy="731520"/>
                <a:chOff x="2777020" y="4451530"/>
                <a:chExt cx="1550993" cy="1488138"/>
              </a:xfrm>
            </p:grpSpPr>
            <p:pic>
              <p:nvPicPr>
                <p:cNvPr descr="Related image" id="1435" name="Google Shape;1435;p34"/>
                <p:cNvPicPr preferRelativeResize="0"/>
                <p:nvPr/>
              </p:nvPicPr>
              <p:blipFill rotWithShape="1">
                <a:blip r:embed="rId12">
                  <a:alphaModFix/>
                </a:blip>
                <a:srcRect b="0" l="0" r="0" t="0"/>
                <a:stretch/>
              </p:blipFill>
              <p:spPr>
                <a:xfrm>
                  <a:off x="2777020" y="4451530"/>
                  <a:ext cx="1507083" cy="1488138"/>
                </a:xfrm>
                <a:prstGeom prst="rect">
                  <a:avLst/>
                </a:prstGeom>
                <a:noFill/>
                <a:ln>
                  <a:noFill/>
                </a:ln>
              </p:spPr>
            </p:pic>
            <p:sp>
              <p:nvSpPr>
                <p:cNvPr id="1436" name="Google Shape;1436;p34"/>
                <p:cNvSpPr txBox="1"/>
                <p:nvPr/>
              </p:nvSpPr>
              <p:spPr>
                <a:xfrm>
                  <a:off x="2808992" y="4749646"/>
                  <a:ext cx="1519021" cy="10017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x86</a:t>
                  </a:r>
                  <a:endParaRPr sz="1500">
                    <a:solidFill>
                      <a:schemeClr val="dk1"/>
                    </a:solidFill>
                    <a:latin typeface="Gill Sans"/>
                    <a:ea typeface="Gill Sans"/>
                    <a:cs typeface="Gill Sans"/>
                    <a:sym typeface="Gill Sans"/>
                  </a:endParaRPr>
                </a:p>
              </p:txBody>
            </p:sp>
          </p:grpSp>
          <p:pic>
            <p:nvPicPr>
              <p:cNvPr descr="Related image" id="1437" name="Google Shape;1437;p34"/>
              <p:cNvPicPr preferRelativeResize="0"/>
              <p:nvPr/>
            </p:nvPicPr>
            <p:blipFill rotWithShape="1">
              <a:blip r:embed="rId12">
                <a:alphaModFix/>
              </a:blip>
              <a:srcRect b="0" l="0" r="0" t="0"/>
              <a:stretch/>
            </p:blipFill>
            <p:spPr>
              <a:xfrm>
                <a:off x="2240328" y="3310922"/>
                <a:ext cx="731520" cy="731519"/>
              </a:xfrm>
              <a:prstGeom prst="rect">
                <a:avLst/>
              </a:prstGeom>
              <a:noFill/>
              <a:ln>
                <a:noFill/>
              </a:ln>
            </p:spPr>
          </p:pic>
        </p:grpSp>
        <p:sp>
          <p:nvSpPr>
            <p:cNvPr id="1438" name="Google Shape;1438;p34"/>
            <p:cNvSpPr txBox="1"/>
            <p:nvPr/>
          </p:nvSpPr>
          <p:spPr>
            <a:xfrm>
              <a:off x="2250014" y="4212575"/>
              <a:ext cx="707887" cy="4924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x86</a:t>
              </a:r>
              <a:endParaRPr sz="1600">
                <a:solidFill>
                  <a:schemeClr val="dk1"/>
                </a:solidFill>
                <a:latin typeface="Gill Sans"/>
                <a:ea typeface="Gill Sans"/>
                <a:cs typeface="Gill Sans"/>
                <a:sym typeface="Gill Sans"/>
              </a:endParaRPr>
            </a:p>
          </p:txBody>
        </p:sp>
      </p:grpSp>
      <p:grpSp>
        <p:nvGrpSpPr>
          <p:cNvPr id="1439" name="Google Shape;1439;p34"/>
          <p:cNvGrpSpPr/>
          <p:nvPr/>
        </p:nvGrpSpPr>
        <p:grpSpPr>
          <a:xfrm>
            <a:off x="1327615" y="3021318"/>
            <a:ext cx="2065238" cy="1801391"/>
            <a:chOff x="1327615" y="3021318"/>
            <a:chExt cx="2065238" cy="1801391"/>
          </a:xfrm>
        </p:grpSpPr>
        <p:sp>
          <p:nvSpPr>
            <p:cNvPr id="1440" name="Google Shape;1440;p34"/>
            <p:cNvSpPr/>
            <p:nvPr/>
          </p:nvSpPr>
          <p:spPr>
            <a:xfrm>
              <a:off x="1327615" y="4560398"/>
              <a:ext cx="654079" cy="262311"/>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SSD</a:t>
              </a:r>
              <a:endParaRPr sz="1800">
                <a:solidFill>
                  <a:schemeClr val="dk1"/>
                </a:solidFill>
                <a:latin typeface="Gill Sans"/>
                <a:ea typeface="Gill Sans"/>
                <a:cs typeface="Gill Sans"/>
                <a:sym typeface="Gill Sans"/>
              </a:endParaRPr>
            </a:p>
          </p:txBody>
        </p:sp>
        <p:sp>
          <p:nvSpPr>
            <p:cNvPr id="1441" name="Google Shape;1441;p34"/>
            <p:cNvSpPr/>
            <p:nvPr/>
          </p:nvSpPr>
          <p:spPr>
            <a:xfrm>
              <a:off x="2033194" y="4552950"/>
              <a:ext cx="654079" cy="262311"/>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SSD</a:t>
              </a:r>
              <a:endParaRPr/>
            </a:p>
          </p:txBody>
        </p:sp>
        <p:sp>
          <p:nvSpPr>
            <p:cNvPr id="1442" name="Google Shape;1442;p34"/>
            <p:cNvSpPr/>
            <p:nvPr/>
          </p:nvSpPr>
          <p:spPr>
            <a:xfrm>
              <a:off x="2738774" y="4552950"/>
              <a:ext cx="654079" cy="262311"/>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SSD</a:t>
              </a:r>
              <a:endParaRPr/>
            </a:p>
          </p:txBody>
        </p:sp>
        <p:sp>
          <p:nvSpPr>
            <p:cNvPr id="1443" name="Google Shape;1443;p34"/>
            <p:cNvSpPr/>
            <p:nvPr/>
          </p:nvSpPr>
          <p:spPr>
            <a:xfrm>
              <a:off x="1415438" y="3021318"/>
              <a:ext cx="348100" cy="1531632"/>
            </a:xfrm>
            <a:prstGeom prst="upDownArrow">
              <a:avLst>
                <a:gd fmla="val 50000" name="adj1"/>
                <a:gd fmla="val 50000" name="adj2"/>
              </a:avLst>
            </a:prstGeom>
            <a:no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rgbClr val="FF0000"/>
                </a:solidFill>
                <a:latin typeface="Gill Sans"/>
                <a:ea typeface="Gill Sans"/>
                <a:cs typeface="Gill Sans"/>
                <a:sym typeface="Gill Sans"/>
              </a:endParaRPr>
            </a:p>
          </p:txBody>
        </p:sp>
      </p:grpSp>
      <p:grpSp>
        <p:nvGrpSpPr>
          <p:cNvPr id="1444" name="Google Shape;1444;p34"/>
          <p:cNvGrpSpPr/>
          <p:nvPr/>
        </p:nvGrpSpPr>
        <p:grpSpPr>
          <a:xfrm>
            <a:off x="4747675" y="3109669"/>
            <a:ext cx="2977631" cy="490781"/>
            <a:chOff x="4747675" y="3109669"/>
            <a:chExt cx="2977631" cy="490781"/>
          </a:xfrm>
        </p:grpSpPr>
        <p:pic>
          <p:nvPicPr>
            <p:cNvPr id="1445" name="Google Shape;1445;p34"/>
            <p:cNvPicPr preferRelativeResize="0"/>
            <p:nvPr/>
          </p:nvPicPr>
          <p:blipFill rotWithShape="1">
            <a:blip r:embed="rId13">
              <a:alphaModFix/>
            </a:blip>
            <a:srcRect b="0" l="0" r="0" t="0"/>
            <a:stretch/>
          </p:blipFill>
          <p:spPr>
            <a:xfrm>
              <a:off x="4747675" y="3113327"/>
              <a:ext cx="484845" cy="484845"/>
            </a:xfrm>
            <a:prstGeom prst="rect">
              <a:avLst/>
            </a:prstGeom>
            <a:noFill/>
            <a:ln>
              <a:noFill/>
            </a:ln>
          </p:spPr>
        </p:pic>
        <p:pic>
          <p:nvPicPr>
            <p:cNvPr id="1446" name="Google Shape;1446;p34"/>
            <p:cNvPicPr preferRelativeResize="0"/>
            <p:nvPr/>
          </p:nvPicPr>
          <p:blipFill rotWithShape="1">
            <a:blip r:embed="rId13">
              <a:alphaModFix/>
            </a:blip>
            <a:srcRect b="0" l="0" r="0" t="0"/>
            <a:stretch/>
          </p:blipFill>
          <p:spPr>
            <a:xfrm>
              <a:off x="7240461" y="3113327"/>
              <a:ext cx="484845" cy="484845"/>
            </a:xfrm>
            <a:prstGeom prst="rect">
              <a:avLst/>
            </a:prstGeom>
            <a:noFill/>
            <a:ln>
              <a:noFill/>
            </a:ln>
          </p:spPr>
        </p:pic>
        <p:pic>
          <p:nvPicPr>
            <p:cNvPr id="1447" name="Google Shape;1447;p34"/>
            <p:cNvPicPr preferRelativeResize="0"/>
            <p:nvPr/>
          </p:nvPicPr>
          <p:blipFill rotWithShape="1">
            <a:blip r:embed="rId13">
              <a:alphaModFix/>
            </a:blip>
            <a:srcRect b="0" l="0" r="0" t="0"/>
            <a:stretch/>
          </p:blipFill>
          <p:spPr>
            <a:xfrm>
              <a:off x="5996983" y="3113327"/>
              <a:ext cx="484845" cy="484845"/>
            </a:xfrm>
            <a:prstGeom prst="rect">
              <a:avLst/>
            </a:prstGeom>
            <a:noFill/>
            <a:ln>
              <a:noFill/>
            </a:ln>
          </p:spPr>
        </p:pic>
        <p:pic>
          <p:nvPicPr>
            <p:cNvPr id="1448" name="Google Shape;1448;p34"/>
            <p:cNvPicPr preferRelativeResize="0"/>
            <p:nvPr/>
          </p:nvPicPr>
          <p:blipFill rotWithShape="1">
            <a:blip r:embed="rId13">
              <a:alphaModFix/>
            </a:blip>
            <a:srcRect b="0" l="0" r="0" t="0"/>
            <a:stretch/>
          </p:blipFill>
          <p:spPr>
            <a:xfrm>
              <a:off x="5357023" y="3115605"/>
              <a:ext cx="484845" cy="484845"/>
            </a:xfrm>
            <a:prstGeom prst="rect">
              <a:avLst/>
            </a:prstGeom>
            <a:noFill/>
            <a:ln>
              <a:noFill/>
            </a:ln>
          </p:spPr>
        </p:pic>
        <p:pic>
          <p:nvPicPr>
            <p:cNvPr id="1449" name="Google Shape;1449;p34"/>
            <p:cNvPicPr preferRelativeResize="0"/>
            <p:nvPr/>
          </p:nvPicPr>
          <p:blipFill rotWithShape="1">
            <a:blip r:embed="rId13">
              <a:alphaModFix/>
            </a:blip>
            <a:srcRect b="0" l="0" r="0" t="0"/>
            <a:stretch/>
          </p:blipFill>
          <p:spPr>
            <a:xfrm>
              <a:off x="6618722" y="3109669"/>
              <a:ext cx="484845" cy="484845"/>
            </a:xfrm>
            <a:prstGeom prst="rect">
              <a:avLst/>
            </a:prstGeom>
            <a:noFill/>
            <a:ln>
              <a:noFill/>
            </a:ln>
          </p:spPr>
        </p:pic>
      </p:grpSp>
      <p:grpSp>
        <p:nvGrpSpPr>
          <p:cNvPr id="1450" name="Google Shape;1450;p34"/>
          <p:cNvGrpSpPr/>
          <p:nvPr/>
        </p:nvGrpSpPr>
        <p:grpSpPr>
          <a:xfrm>
            <a:off x="1809742" y="3272910"/>
            <a:ext cx="1721936" cy="864973"/>
            <a:chOff x="1809742" y="3272910"/>
            <a:chExt cx="1721936" cy="864973"/>
          </a:xfrm>
        </p:grpSpPr>
        <p:sp>
          <p:nvSpPr>
            <p:cNvPr id="1451" name="Google Shape;1451;p34"/>
            <p:cNvSpPr txBox="1"/>
            <p:nvPr/>
          </p:nvSpPr>
          <p:spPr>
            <a:xfrm>
              <a:off x="1817747" y="3272910"/>
              <a:ext cx="171393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Gill Sans"/>
                  <a:ea typeface="Gill Sans"/>
                  <a:cs typeface="Gill Sans"/>
                  <a:sym typeface="Gill Sans"/>
                </a:rPr>
                <a:t>Deep Storage Stack</a:t>
              </a:r>
              <a:endParaRPr/>
            </a:p>
          </p:txBody>
        </p:sp>
        <p:sp>
          <p:nvSpPr>
            <p:cNvPr id="1452" name="Google Shape;1452;p34"/>
            <p:cNvSpPr txBox="1"/>
            <p:nvPr/>
          </p:nvSpPr>
          <p:spPr>
            <a:xfrm>
              <a:off x="1809742" y="3527403"/>
              <a:ext cx="1569660"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Gill Sans"/>
                  <a:ea typeface="Gill Sans"/>
                  <a:cs typeface="Gill Sans"/>
                  <a:sym typeface="Gill Sans"/>
                </a:rPr>
                <a:t>Context Switches</a:t>
              </a:r>
              <a:endParaRPr/>
            </a:p>
          </p:txBody>
        </p:sp>
        <p:sp>
          <p:nvSpPr>
            <p:cNvPr id="1453" name="Google Shape;1453;p34"/>
            <p:cNvSpPr txBox="1"/>
            <p:nvPr/>
          </p:nvSpPr>
          <p:spPr>
            <a:xfrm>
              <a:off x="1820559" y="3814718"/>
              <a:ext cx="1522917"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Gill Sans"/>
                  <a:ea typeface="Gill Sans"/>
                  <a:cs typeface="Gill Sans"/>
                  <a:sym typeface="Gill Sans"/>
                </a:rPr>
                <a:t>Polling/Interrupts</a:t>
              </a:r>
              <a:endParaRPr/>
            </a:p>
          </p:txBody>
        </p:sp>
      </p:grpSp>
      <p:cxnSp>
        <p:nvCxnSpPr>
          <p:cNvPr id="1454" name="Google Shape;1454;p34"/>
          <p:cNvCxnSpPr>
            <a:endCxn id="1428" idx="0"/>
          </p:cNvCxnSpPr>
          <p:nvPr/>
        </p:nvCxnSpPr>
        <p:spPr>
          <a:xfrm flipH="1">
            <a:off x="2362107" y="608609"/>
            <a:ext cx="1310700" cy="211500"/>
          </a:xfrm>
          <a:prstGeom prst="straightConnector1">
            <a:avLst/>
          </a:prstGeom>
          <a:noFill/>
          <a:ln cap="flat" cmpd="sng" w="50800">
            <a:solidFill>
              <a:srgbClr val="FF0000"/>
            </a:solidFill>
            <a:prstDash val="solid"/>
            <a:round/>
            <a:headEnd len="sm" w="sm" type="none"/>
            <a:tailEnd len="med" w="med" type="triangle"/>
          </a:ln>
        </p:spPr>
      </p:cxnSp>
      <p:grpSp>
        <p:nvGrpSpPr>
          <p:cNvPr id="1455" name="Google Shape;1455;p34"/>
          <p:cNvGrpSpPr/>
          <p:nvPr/>
        </p:nvGrpSpPr>
        <p:grpSpPr>
          <a:xfrm>
            <a:off x="4419601" y="3700034"/>
            <a:ext cx="3725523" cy="1139202"/>
            <a:chOff x="4419601" y="3700034"/>
            <a:chExt cx="3725523" cy="1139202"/>
          </a:xfrm>
        </p:grpSpPr>
        <p:sp>
          <p:nvSpPr>
            <p:cNvPr id="1456" name="Google Shape;1456;p34"/>
            <p:cNvSpPr/>
            <p:nvPr/>
          </p:nvSpPr>
          <p:spPr>
            <a:xfrm>
              <a:off x="4419601" y="3700034"/>
              <a:ext cx="2820860" cy="1139202"/>
            </a:xfrm>
            <a:prstGeom prst="wedgeRoundRectCallout">
              <a:avLst>
                <a:gd fmla="val -77910" name="adj1"/>
                <a:gd fmla="val -49338" name="adj2"/>
                <a:gd fmla="val 16667" name="adj3"/>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10-20% of CPU cycles burnt only for storage stack</a:t>
              </a:r>
              <a:endParaRPr/>
            </a:p>
          </p:txBody>
        </p:sp>
        <p:grpSp>
          <p:nvGrpSpPr>
            <p:cNvPr id="1457" name="Google Shape;1457;p34"/>
            <p:cNvGrpSpPr/>
            <p:nvPr/>
          </p:nvGrpSpPr>
          <p:grpSpPr>
            <a:xfrm>
              <a:off x="7279966" y="3856456"/>
              <a:ext cx="865158" cy="842417"/>
              <a:chOff x="9949800" y="2532185"/>
              <a:chExt cx="1842048" cy="1793630"/>
            </a:xfrm>
          </p:grpSpPr>
          <p:sp>
            <p:nvSpPr>
              <p:cNvPr id="1458" name="Google Shape;1458;p34"/>
              <p:cNvSpPr/>
              <p:nvPr/>
            </p:nvSpPr>
            <p:spPr>
              <a:xfrm>
                <a:off x="9949800" y="2532185"/>
                <a:ext cx="1842048" cy="1793630"/>
              </a:xfrm>
              <a:prstGeom prst="ellipse">
                <a:avLst/>
              </a:prstGeom>
              <a:solidFill>
                <a:srgbClr val="FF0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459" name="Google Shape;1459;p34"/>
              <p:cNvSpPr/>
              <p:nvPr/>
            </p:nvSpPr>
            <p:spPr>
              <a:xfrm>
                <a:off x="10479787" y="2829765"/>
                <a:ext cx="235178" cy="40764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460" name="Google Shape;1460;p34"/>
              <p:cNvSpPr/>
              <p:nvPr/>
            </p:nvSpPr>
            <p:spPr>
              <a:xfrm>
                <a:off x="11000933" y="2829765"/>
                <a:ext cx="235178" cy="40764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461" name="Google Shape;1461;p34"/>
              <p:cNvSpPr/>
              <p:nvPr/>
            </p:nvSpPr>
            <p:spPr>
              <a:xfrm>
                <a:off x="10460578" y="3631780"/>
                <a:ext cx="842460" cy="385916"/>
              </a:xfrm>
              <a:custGeom>
                <a:rect b="b" l="l" r="r" t="t"/>
                <a:pathLst>
                  <a:path extrusionOk="0" h="304808" w="647918">
                    <a:moveTo>
                      <a:pt x="0" y="304808"/>
                    </a:moveTo>
                    <a:cubicBezTo>
                      <a:pt x="74145" y="-23073"/>
                      <a:pt x="542866" y="-169469"/>
                      <a:pt x="647918" y="295391"/>
                    </a:cubicBezTo>
                    <a:cubicBezTo>
                      <a:pt x="426144" y="-37536"/>
                      <a:pt x="212008" y="24626"/>
                      <a:pt x="0" y="30480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sp>
        <p:nvSpPr>
          <p:cNvPr id="1462" name="Google Shape;1462;p34"/>
          <p:cNvSpPr txBox="1"/>
          <p:nvPr/>
        </p:nvSpPr>
        <p:spPr>
          <a:xfrm>
            <a:off x="110190" y="2409249"/>
            <a:ext cx="82266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Cloud </a:t>
            </a:r>
            <a:endParaRPr/>
          </a:p>
          <a:p>
            <a:pPr indent="0" lvl="0" marL="0" marR="0" rtl="0" algn="l">
              <a:spcBef>
                <a:spcPts val="0"/>
              </a:spcBef>
              <a:spcAft>
                <a:spcPts val="0"/>
              </a:spcAft>
              <a:buNone/>
            </a:pPr>
            <a:r>
              <a:rPr lang="en-US" sz="1800">
                <a:solidFill>
                  <a:schemeClr val="dk1"/>
                </a:solidFill>
                <a:latin typeface="Gill Sans"/>
                <a:ea typeface="Gill Sans"/>
                <a:cs typeface="Gill Sans"/>
                <a:sym typeface="Gill Sans"/>
              </a:rPr>
              <a:t>server</a:t>
            </a:r>
            <a:endParaRPr/>
          </a:p>
        </p:txBody>
      </p:sp>
      <p:sp>
        <p:nvSpPr>
          <p:cNvPr id="1463" name="Google Shape;1463;p34"/>
          <p:cNvSpPr txBox="1"/>
          <p:nvPr/>
        </p:nvSpPr>
        <p:spPr>
          <a:xfrm>
            <a:off x="113634" y="1304140"/>
            <a:ext cx="9557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Storage </a:t>
            </a:r>
            <a:endParaRPr/>
          </a:p>
          <a:p>
            <a:pPr indent="0" lvl="0" marL="0" marR="0" rtl="0" algn="l">
              <a:spcBef>
                <a:spcPts val="0"/>
              </a:spcBef>
              <a:spcAft>
                <a:spcPts val="0"/>
              </a:spcAft>
              <a:buNone/>
            </a:pPr>
            <a:r>
              <a:rPr lang="en-US" sz="1800">
                <a:solidFill>
                  <a:schemeClr val="dk1"/>
                </a:solidFill>
                <a:latin typeface="Gill Sans"/>
                <a:ea typeface="Gill Sans"/>
                <a:cs typeface="Gill Sans"/>
                <a:sym typeface="Gill Sans"/>
              </a:rPr>
              <a:t>services</a:t>
            </a:r>
            <a:endParaRPr/>
          </a:p>
        </p:txBody>
      </p:sp>
      <p:sp>
        <p:nvSpPr>
          <p:cNvPr id="1464" name="Google Shape;1464;p34"/>
          <p:cNvSpPr txBox="1"/>
          <p:nvPr/>
        </p:nvSpPr>
        <p:spPr>
          <a:xfrm>
            <a:off x="103928" y="3447913"/>
            <a:ext cx="136287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Device</a:t>
            </a:r>
            <a:endParaRPr/>
          </a:p>
          <a:p>
            <a:pPr indent="0" lvl="0" marL="0" marR="0" rtl="0" algn="l">
              <a:spcBef>
                <a:spcPts val="0"/>
              </a:spcBef>
              <a:spcAft>
                <a:spcPts val="0"/>
              </a:spcAft>
              <a:buNone/>
            </a:pPr>
            <a:r>
              <a:rPr lang="en-US" sz="1800">
                <a:solidFill>
                  <a:schemeClr val="dk1"/>
                </a:solidFill>
                <a:latin typeface="Gill Sans"/>
                <a:ea typeface="Gill Sans"/>
                <a:cs typeface="Gill Sans"/>
                <a:sym typeface="Gill Sans"/>
              </a:rPr>
              <a:t>management</a:t>
            </a:r>
            <a:endParaRPr/>
          </a:p>
        </p:txBody>
      </p:sp>
      <p:sp>
        <p:nvSpPr>
          <p:cNvPr id="1465" name="Google Shape;1465;p34"/>
          <p:cNvSpPr/>
          <p:nvPr/>
        </p:nvSpPr>
        <p:spPr>
          <a:xfrm>
            <a:off x="2337251" y="120828"/>
            <a:ext cx="3301549" cy="485778"/>
          </a:xfrm>
          <a:prstGeom prst="roundRect">
            <a:avLst>
              <a:gd fmla="val 16667" name="adj"/>
            </a:avLst>
          </a:prstGeom>
          <a:solidFill>
            <a:srgbClr val="FF0000">
              <a:alpha val="26666"/>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200">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b="1" sz="1200">
              <a:solidFill>
                <a:schemeClr val="dk1"/>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0" name="Shape 1470"/>
        <p:cNvGrpSpPr/>
        <p:nvPr/>
      </p:nvGrpSpPr>
      <p:grpSpPr>
        <a:xfrm>
          <a:off x="0" y="0"/>
          <a:ext cx="0" cy="0"/>
          <a:chOff x="0" y="0"/>
          <a:chExt cx="0" cy="0"/>
        </a:xfrm>
      </p:grpSpPr>
      <p:grpSp>
        <p:nvGrpSpPr>
          <p:cNvPr id="1471" name="Google Shape;1471;p35"/>
          <p:cNvGrpSpPr/>
          <p:nvPr/>
        </p:nvGrpSpPr>
        <p:grpSpPr>
          <a:xfrm>
            <a:off x="382997" y="672912"/>
            <a:ext cx="4495164" cy="1136304"/>
            <a:chOff x="4176471" y="-96273"/>
            <a:chExt cx="5012139" cy="1266986"/>
          </a:xfrm>
        </p:grpSpPr>
        <p:pic>
          <p:nvPicPr>
            <p:cNvPr id="1472" name="Google Shape;1472;p35"/>
            <p:cNvPicPr preferRelativeResize="0"/>
            <p:nvPr/>
          </p:nvPicPr>
          <p:blipFill rotWithShape="1">
            <a:blip r:embed="rId3">
              <a:alphaModFix/>
            </a:blip>
            <a:srcRect b="0" l="0" r="0" t="0"/>
            <a:stretch/>
          </p:blipFill>
          <p:spPr>
            <a:xfrm>
              <a:off x="4176471" y="104639"/>
              <a:ext cx="5012139" cy="1066074"/>
            </a:xfrm>
            <a:prstGeom prst="rect">
              <a:avLst/>
            </a:prstGeom>
            <a:noFill/>
            <a:ln>
              <a:noFill/>
            </a:ln>
          </p:spPr>
        </p:pic>
        <p:sp>
          <p:nvSpPr>
            <p:cNvPr id="1473" name="Google Shape;1473;p35"/>
            <p:cNvSpPr/>
            <p:nvPr/>
          </p:nvSpPr>
          <p:spPr>
            <a:xfrm rot="4221839">
              <a:off x="4819607" y="-157519"/>
              <a:ext cx="689706" cy="1162861"/>
            </a:xfrm>
            <a:prstGeom prst="ellipse">
              <a:avLst/>
            </a:prstGeom>
            <a:noFill/>
            <a:ln cap="flat" cmpd="sng" w="508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rgbClr val="0096FF"/>
                </a:solidFill>
                <a:latin typeface="Gill Sans"/>
                <a:ea typeface="Gill Sans"/>
                <a:cs typeface="Gill Sans"/>
                <a:sym typeface="Gill Sans"/>
              </a:endParaRPr>
            </a:p>
          </p:txBody>
        </p:sp>
      </p:grpSp>
      <p:pic>
        <p:nvPicPr>
          <p:cNvPr descr="Image result for question mark" id="1474" name="Google Shape;1474;p35"/>
          <p:cNvPicPr preferRelativeResize="0"/>
          <p:nvPr/>
        </p:nvPicPr>
        <p:blipFill rotWithShape="1">
          <a:blip r:embed="rId4">
            <a:alphaModFix/>
          </a:blip>
          <a:srcRect b="0" l="0" r="0" t="0"/>
          <a:stretch/>
        </p:blipFill>
        <p:spPr>
          <a:xfrm rot="1568475">
            <a:off x="7318705" y="3480759"/>
            <a:ext cx="1179554" cy="1498590"/>
          </a:xfrm>
          <a:prstGeom prst="rect">
            <a:avLst/>
          </a:prstGeom>
          <a:noFill/>
          <a:ln>
            <a:noFill/>
          </a:ln>
        </p:spPr>
      </p:pic>
      <p:sp>
        <p:nvSpPr>
          <p:cNvPr id="1475" name="Google Shape;1475;p35"/>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Offloading for Cost-Efficiency</a:t>
            </a:r>
            <a:endParaRPr/>
          </a:p>
        </p:txBody>
      </p:sp>
      <p:grpSp>
        <p:nvGrpSpPr>
          <p:cNvPr id="1476" name="Google Shape;1476;p35"/>
          <p:cNvGrpSpPr/>
          <p:nvPr/>
        </p:nvGrpSpPr>
        <p:grpSpPr>
          <a:xfrm>
            <a:off x="381001" y="3301777"/>
            <a:ext cx="1972481" cy="1536701"/>
            <a:chOff x="1417738" y="3301777"/>
            <a:chExt cx="1972481" cy="1536701"/>
          </a:xfrm>
        </p:grpSpPr>
        <p:pic>
          <p:nvPicPr>
            <p:cNvPr id="1477" name="Google Shape;1477;p35"/>
            <p:cNvPicPr preferRelativeResize="0"/>
            <p:nvPr/>
          </p:nvPicPr>
          <p:blipFill rotWithShape="1">
            <a:blip r:embed="rId5">
              <a:alphaModFix/>
            </a:blip>
            <a:srcRect b="0" l="0" r="0" t="0"/>
            <a:stretch/>
          </p:blipFill>
          <p:spPr>
            <a:xfrm>
              <a:off x="1417738" y="3301777"/>
              <a:ext cx="1972481" cy="1536701"/>
            </a:xfrm>
            <a:prstGeom prst="rect">
              <a:avLst/>
            </a:prstGeom>
            <a:noFill/>
            <a:ln>
              <a:noFill/>
            </a:ln>
          </p:spPr>
        </p:pic>
        <p:sp>
          <p:nvSpPr>
            <p:cNvPr id="1478" name="Google Shape;1478;p35"/>
            <p:cNvSpPr txBox="1"/>
            <p:nvPr/>
          </p:nvSpPr>
          <p:spPr>
            <a:xfrm>
              <a:off x="2243033" y="3301777"/>
              <a:ext cx="1143000" cy="1536701"/>
            </a:xfrm>
            <a:prstGeom prst="rect">
              <a:avLst/>
            </a:prstGeom>
            <a:solidFill>
              <a:srgbClr val="FF0000">
                <a:alpha val="26666"/>
              </a:srgbClr>
            </a:solidFill>
            <a:ln cap="flat" cmpd="sng" w="28575">
              <a:solidFill>
                <a:srgbClr val="FF0000"/>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t/>
              </a:r>
              <a:endParaRPr sz="1350">
                <a:solidFill>
                  <a:schemeClr val="lt1"/>
                </a:solidFill>
                <a:latin typeface="Gill Sans"/>
                <a:ea typeface="Gill Sans"/>
                <a:cs typeface="Gill Sans"/>
                <a:sym typeface="Gill Sans"/>
              </a:endParaRPr>
            </a:p>
          </p:txBody>
        </p:sp>
      </p:grpSp>
      <p:sp>
        <p:nvSpPr>
          <p:cNvPr id="1479" name="Google Shape;1479;p35"/>
          <p:cNvSpPr/>
          <p:nvPr/>
        </p:nvSpPr>
        <p:spPr>
          <a:xfrm>
            <a:off x="2652412" y="3764590"/>
            <a:ext cx="624188" cy="540711"/>
          </a:xfrm>
          <a:prstGeom prst="rightArrow">
            <a:avLst>
              <a:gd fmla="val 50000" name="adj1"/>
              <a:gd fmla="val 50000" name="adj2"/>
            </a:avLst>
          </a:prstGeom>
          <a:solidFill>
            <a:srgbClr val="0096FF"/>
          </a:solidFill>
          <a:ln cap="flat" cmpd="sng" w="9525">
            <a:solidFill>
              <a:srgbClr val="009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Gill Sans"/>
              <a:ea typeface="Gill Sans"/>
              <a:cs typeface="Gill Sans"/>
              <a:sym typeface="Gill Sans"/>
            </a:endParaRPr>
          </a:p>
        </p:txBody>
      </p:sp>
      <p:pic>
        <p:nvPicPr>
          <p:cNvPr id="1480" name="Google Shape;1480;p35"/>
          <p:cNvPicPr preferRelativeResize="0"/>
          <p:nvPr/>
        </p:nvPicPr>
        <p:blipFill rotWithShape="1">
          <a:blip r:embed="rId6">
            <a:alphaModFix/>
          </a:blip>
          <a:srcRect b="0" l="0" r="0" t="0"/>
          <a:stretch/>
        </p:blipFill>
        <p:spPr>
          <a:xfrm>
            <a:off x="3505200" y="3321049"/>
            <a:ext cx="1582572" cy="1536701"/>
          </a:xfrm>
          <a:prstGeom prst="rect">
            <a:avLst/>
          </a:prstGeom>
          <a:noFill/>
          <a:ln>
            <a:noFill/>
          </a:ln>
        </p:spPr>
      </p:pic>
      <p:grpSp>
        <p:nvGrpSpPr>
          <p:cNvPr id="1481" name="Google Shape;1481;p35"/>
          <p:cNvGrpSpPr/>
          <p:nvPr/>
        </p:nvGrpSpPr>
        <p:grpSpPr>
          <a:xfrm>
            <a:off x="5094865" y="3321049"/>
            <a:ext cx="1891218" cy="1536701"/>
            <a:chOff x="6077777" y="3200399"/>
            <a:chExt cx="2521624" cy="2048935"/>
          </a:xfrm>
        </p:grpSpPr>
        <p:pic>
          <p:nvPicPr>
            <p:cNvPr id="1482" name="Google Shape;1482;p35"/>
            <p:cNvPicPr preferRelativeResize="0"/>
            <p:nvPr/>
          </p:nvPicPr>
          <p:blipFill rotWithShape="1">
            <a:blip r:embed="rId7">
              <a:alphaModFix/>
            </a:blip>
            <a:srcRect b="0" l="0" r="0" t="0"/>
            <a:stretch/>
          </p:blipFill>
          <p:spPr>
            <a:xfrm>
              <a:off x="7096849" y="3200399"/>
              <a:ext cx="1502552" cy="2048935"/>
            </a:xfrm>
            <a:prstGeom prst="rect">
              <a:avLst/>
            </a:prstGeom>
            <a:noFill/>
            <a:ln>
              <a:noFill/>
            </a:ln>
          </p:spPr>
        </p:pic>
        <p:sp>
          <p:nvSpPr>
            <p:cNvPr id="1483" name="Google Shape;1483;p35"/>
            <p:cNvSpPr txBox="1"/>
            <p:nvPr/>
          </p:nvSpPr>
          <p:spPr>
            <a:xfrm>
              <a:off x="6077777" y="3269967"/>
              <a:ext cx="1158865" cy="17645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8000">
                  <a:solidFill>
                    <a:srgbClr val="0096FF"/>
                  </a:solidFill>
                  <a:latin typeface="Gill Sans"/>
                  <a:ea typeface="Gill Sans"/>
                  <a:cs typeface="Gill Sans"/>
                  <a:sym typeface="Gill Sans"/>
                </a:rPr>
                <a:t>+</a:t>
              </a:r>
              <a:endParaRPr/>
            </a:p>
          </p:txBody>
        </p:sp>
      </p:grpSp>
      <p:grpSp>
        <p:nvGrpSpPr>
          <p:cNvPr id="1484" name="Google Shape;1484;p35"/>
          <p:cNvGrpSpPr/>
          <p:nvPr/>
        </p:nvGrpSpPr>
        <p:grpSpPr>
          <a:xfrm>
            <a:off x="381000" y="1605974"/>
            <a:ext cx="4685763" cy="1422977"/>
            <a:chOff x="4800600" y="1388926"/>
            <a:chExt cx="5212289" cy="1582873"/>
          </a:xfrm>
        </p:grpSpPr>
        <p:pic>
          <p:nvPicPr>
            <p:cNvPr id="1485" name="Google Shape;1485;p35"/>
            <p:cNvPicPr preferRelativeResize="0"/>
            <p:nvPr/>
          </p:nvPicPr>
          <p:blipFill rotWithShape="1">
            <a:blip r:embed="rId8">
              <a:alphaModFix/>
            </a:blip>
            <a:srcRect b="0" l="0" r="0" t="0"/>
            <a:stretch/>
          </p:blipFill>
          <p:spPr>
            <a:xfrm>
              <a:off x="4800600" y="1388926"/>
              <a:ext cx="5212289" cy="1582873"/>
            </a:xfrm>
            <a:prstGeom prst="rect">
              <a:avLst/>
            </a:prstGeom>
            <a:noFill/>
            <a:ln>
              <a:noFill/>
            </a:ln>
          </p:spPr>
        </p:pic>
        <p:sp>
          <p:nvSpPr>
            <p:cNvPr id="1486" name="Google Shape;1486;p35"/>
            <p:cNvSpPr/>
            <p:nvPr/>
          </p:nvSpPr>
          <p:spPr>
            <a:xfrm>
              <a:off x="4803357" y="2327096"/>
              <a:ext cx="1026459" cy="619411"/>
            </a:xfrm>
            <a:prstGeom prst="ellipse">
              <a:avLst/>
            </a:prstGeom>
            <a:noFill/>
            <a:ln cap="flat" cmpd="sng" w="508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cxnSp>
          <p:nvCxnSpPr>
            <p:cNvPr id="1487" name="Google Shape;1487;p35"/>
            <p:cNvCxnSpPr/>
            <p:nvPr/>
          </p:nvCxnSpPr>
          <p:spPr>
            <a:xfrm rot="10800000">
              <a:off x="6480388" y="1939135"/>
              <a:ext cx="1977812" cy="0"/>
            </a:xfrm>
            <a:prstGeom prst="straightConnector1">
              <a:avLst/>
            </a:prstGeom>
            <a:noFill/>
            <a:ln cap="flat" cmpd="sng" w="88900">
              <a:solidFill>
                <a:srgbClr val="FFC000"/>
              </a:solidFill>
              <a:prstDash val="solid"/>
              <a:round/>
              <a:headEnd len="sm" w="sm" type="none"/>
              <a:tailEnd len="sm" w="sm" type="none"/>
            </a:ln>
          </p:spPr>
        </p:cxnSp>
      </p:grpSp>
      <p:sp>
        <p:nvSpPr>
          <p:cNvPr id="1488" name="Google Shape;1488;p35"/>
          <p:cNvSpPr/>
          <p:nvPr/>
        </p:nvSpPr>
        <p:spPr>
          <a:xfrm>
            <a:off x="4953000" y="2373031"/>
            <a:ext cx="2828299" cy="682601"/>
          </a:xfrm>
          <a:prstGeom prst="wedgeRoundRectCallout">
            <a:avLst>
              <a:gd fmla="val 25294" name="adj1"/>
              <a:gd fmla="val -136488" name="adj2"/>
              <a:gd fmla="val 16667" name="adj3"/>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rgbClr val="0096FF"/>
                </a:solidFill>
                <a:latin typeface="Gill Sans"/>
                <a:ea typeface="Gill Sans"/>
                <a:cs typeface="Gill Sans"/>
                <a:sym typeface="Gill Sans"/>
              </a:rPr>
              <a:t>~20x</a:t>
            </a:r>
            <a:r>
              <a:rPr lang="en-US" sz="2100">
                <a:solidFill>
                  <a:schemeClr val="dk1"/>
                </a:solidFill>
                <a:latin typeface="Gill Sans"/>
                <a:ea typeface="Gill Sans"/>
                <a:cs typeface="Gill Sans"/>
                <a:sym typeface="Gill Sans"/>
              </a:rPr>
              <a:t> </a:t>
            </a:r>
            <a:r>
              <a:rPr lang="en-US" sz="2400">
                <a:solidFill>
                  <a:schemeClr val="dk1"/>
                </a:solidFill>
                <a:latin typeface="Gill Sans"/>
                <a:ea typeface="Gill Sans"/>
                <a:cs typeface="Gill Sans"/>
                <a:sym typeface="Gill Sans"/>
              </a:rPr>
              <a:t>Cost Savings</a:t>
            </a:r>
            <a:endParaRPr sz="2100">
              <a:solidFill>
                <a:schemeClr val="dk1"/>
              </a:solidFill>
              <a:latin typeface="Gill Sans"/>
              <a:ea typeface="Gill Sans"/>
              <a:cs typeface="Gill Sans"/>
              <a:sym typeface="Gill Sans"/>
            </a:endParaRPr>
          </a:p>
        </p:txBody>
      </p:sp>
      <p:grpSp>
        <p:nvGrpSpPr>
          <p:cNvPr id="1489" name="Google Shape;1489;p35"/>
          <p:cNvGrpSpPr/>
          <p:nvPr/>
        </p:nvGrpSpPr>
        <p:grpSpPr>
          <a:xfrm>
            <a:off x="7594552" y="2274909"/>
            <a:ext cx="863648" cy="840947"/>
            <a:chOff x="400153" y="2532185"/>
            <a:chExt cx="1842048" cy="1793630"/>
          </a:xfrm>
        </p:grpSpPr>
        <p:sp>
          <p:nvSpPr>
            <p:cNvPr id="1490" name="Google Shape;1490;p35"/>
            <p:cNvSpPr/>
            <p:nvPr/>
          </p:nvSpPr>
          <p:spPr>
            <a:xfrm>
              <a:off x="400153" y="2532185"/>
              <a:ext cx="1842048" cy="1793630"/>
            </a:xfrm>
            <a:prstGeom prst="ellipse">
              <a:avLst/>
            </a:prstGeom>
            <a:solidFill>
              <a:srgbClr val="0096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491" name="Google Shape;1491;p35"/>
            <p:cNvSpPr/>
            <p:nvPr/>
          </p:nvSpPr>
          <p:spPr>
            <a:xfrm>
              <a:off x="944583" y="2893377"/>
              <a:ext cx="235178" cy="40764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492" name="Google Shape;1492;p35"/>
            <p:cNvSpPr/>
            <p:nvPr/>
          </p:nvSpPr>
          <p:spPr>
            <a:xfrm>
              <a:off x="1465729" y="2893377"/>
              <a:ext cx="235178" cy="40764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493" name="Google Shape;1493;p35"/>
            <p:cNvSpPr/>
            <p:nvPr/>
          </p:nvSpPr>
          <p:spPr>
            <a:xfrm>
              <a:off x="821748" y="3743444"/>
              <a:ext cx="1040630" cy="345431"/>
            </a:xfrm>
            <a:custGeom>
              <a:rect b="b" l="l" r="r" t="t"/>
              <a:pathLst>
                <a:path extrusionOk="0" h="272834" w="800325">
                  <a:moveTo>
                    <a:pt x="0" y="20097"/>
                  </a:moveTo>
                  <a:cubicBezTo>
                    <a:pt x="152893" y="390211"/>
                    <a:pt x="707722" y="328248"/>
                    <a:pt x="800325" y="0"/>
                  </a:cubicBezTo>
                  <a:cubicBezTo>
                    <a:pt x="592166" y="122256"/>
                    <a:pt x="414152" y="249534"/>
                    <a:pt x="0" y="200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nvGrpSpPr>
          <p:cNvPr id="1494" name="Google Shape;1494;p35"/>
          <p:cNvGrpSpPr/>
          <p:nvPr/>
        </p:nvGrpSpPr>
        <p:grpSpPr>
          <a:xfrm>
            <a:off x="4953000" y="808952"/>
            <a:ext cx="3505199" cy="924598"/>
            <a:chOff x="5087771" y="808952"/>
            <a:chExt cx="3505199" cy="924598"/>
          </a:xfrm>
        </p:grpSpPr>
        <p:sp>
          <p:nvSpPr>
            <p:cNvPr id="1495" name="Google Shape;1495;p35"/>
            <p:cNvSpPr/>
            <p:nvPr/>
          </p:nvSpPr>
          <p:spPr>
            <a:xfrm>
              <a:off x="5089627" y="808952"/>
              <a:ext cx="3503343" cy="924598"/>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     ARM SoC TCO: </a:t>
              </a:r>
              <a:r>
                <a:rPr lang="en-US" sz="2000">
                  <a:solidFill>
                    <a:srgbClr val="FF0000"/>
                  </a:solidFill>
                  <a:latin typeface="Gill Sans"/>
                  <a:ea typeface="Gill Sans"/>
                  <a:cs typeface="Gill Sans"/>
                  <a:sym typeface="Gill Sans"/>
                </a:rPr>
                <a:t>$100</a:t>
              </a:r>
              <a:r>
                <a:rPr lang="en-US" sz="2000">
                  <a:solidFill>
                    <a:schemeClr val="dk1"/>
                  </a:solidFill>
                  <a:latin typeface="Gill Sans"/>
                  <a:ea typeface="Gill Sans"/>
                  <a:cs typeface="Gill Sans"/>
                  <a:sym typeface="Gill Sans"/>
                </a:rPr>
                <a:t>/year</a:t>
              </a:r>
              <a:endParaRPr sz="1800">
                <a:solidFill>
                  <a:schemeClr val="dk1"/>
                </a:solidFill>
                <a:latin typeface="Gill Sans"/>
                <a:ea typeface="Gill Sans"/>
                <a:cs typeface="Gill Sans"/>
                <a:sym typeface="Gill Sans"/>
              </a:endParaRPr>
            </a:p>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 x86 for VMs: </a:t>
              </a:r>
              <a:r>
                <a:rPr lang="en-US" sz="2000">
                  <a:solidFill>
                    <a:srgbClr val="0096FF"/>
                  </a:solidFill>
                  <a:latin typeface="Gill Sans"/>
                  <a:ea typeface="Gill Sans"/>
                  <a:cs typeface="Gill Sans"/>
                  <a:sym typeface="Gill Sans"/>
                </a:rPr>
                <a:t>$2000</a:t>
              </a:r>
              <a:r>
                <a:rPr lang="en-US" sz="2000">
                  <a:solidFill>
                    <a:schemeClr val="dk1"/>
                  </a:solidFill>
                  <a:latin typeface="Gill Sans"/>
                  <a:ea typeface="Gill Sans"/>
                  <a:cs typeface="Gill Sans"/>
                  <a:sym typeface="Gill Sans"/>
                </a:rPr>
                <a:t>/year </a:t>
              </a:r>
              <a:endParaRPr sz="1800">
                <a:solidFill>
                  <a:schemeClr val="lt1"/>
                </a:solidFill>
                <a:latin typeface="Gill Sans"/>
                <a:ea typeface="Gill Sans"/>
                <a:cs typeface="Gill Sans"/>
                <a:sym typeface="Gill Sans"/>
              </a:endParaRPr>
            </a:p>
          </p:txBody>
        </p:sp>
        <p:sp>
          <p:nvSpPr>
            <p:cNvPr id="1496" name="Google Shape;1496;p35"/>
            <p:cNvSpPr/>
            <p:nvPr/>
          </p:nvSpPr>
          <p:spPr>
            <a:xfrm>
              <a:off x="5087772" y="901645"/>
              <a:ext cx="434426" cy="420624"/>
            </a:xfrm>
            <a:prstGeom prst="mathMinus">
              <a:avLst>
                <a:gd fmla="val 23520" name="adj1"/>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1497" name="Google Shape;1497;p35"/>
            <p:cNvSpPr/>
            <p:nvPr/>
          </p:nvSpPr>
          <p:spPr>
            <a:xfrm>
              <a:off x="5087771" y="1211403"/>
              <a:ext cx="434426" cy="434426"/>
            </a:xfrm>
            <a:prstGeom prst="mathPlus">
              <a:avLst>
                <a:gd fmla="val 23520" name="adj1"/>
              </a:avLst>
            </a:prstGeom>
            <a:solidFill>
              <a:srgbClr val="0096FF"/>
            </a:solidFill>
            <a:ln cap="flat" cmpd="sng" w="10775">
              <a:solidFill>
                <a:srgbClr val="009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36"/>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LeapIO Overview</a:t>
            </a:r>
            <a:endParaRPr/>
          </a:p>
        </p:txBody>
      </p:sp>
      <p:sp>
        <p:nvSpPr>
          <p:cNvPr id="1504" name="Google Shape;1504;p36"/>
          <p:cNvSpPr txBox="1"/>
          <p:nvPr>
            <p:ph idx="1" type="body"/>
          </p:nvPr>
        </p:nvSpPr>
        <p:spPr>
          <a:xfrm>
            <a:off x="327413" y="807543"/>
            <a:ext cx="8562346" cy="531366"/>
          </a:xfrm>
          <a:prstGeom prst="rect">
            <a:avLst/>
          </a:prstGeom>
          <a:noFill/>
          <a:ln>
            <a:noFill/>
          </a:ln>
        </p:spPr>
        <p:txBody>
          <a:bodyPr anchorCtr="0" anchor="t" bIns="45700" lIns="91425" spcFirstLastPara="1" rIns="91425" wrap="square" tIns="45700">
            <a:normAutofit/>
          </a:bodyPr>
          <a:lstStyle/>
          <a:p>
            <a:pPr indent="-257175" lvl="0" marL="257175" rtl="0" algn="l">
              <a:lnSpc>
                <a:spcPct val="100000"/>
              </a:lnSpc>
              <a:spcBef>
                <a:spcPts val="0"/>
              </a:spcBef>
              <a:spcAft>
                <a:spcPts val="0"/>
              </a:spcAft>
              <a:buSzPts val="1800"/>
              <a:buChar char="❑"/>
            </a:pPr>
            <a:r>
              <a:rPr lang="en-US" sz="2400"/>
              <a:t>Cloud storage stack </a:t>
            </a:r>
            <a:r>
              <a:rPr i="1" lang="en-US" sz="2400">
                <a:solidFill>
                  <a:srgbClr val="0096FF"/>
                </a:solidFill>
              </a:rPr>
              <a:t>offload-ready</a:t>
            </a:r>
            <a:r>
              <a:rPr lang="en-US" sz="2400"/>
              <a:t> to </a:t>
            </a:r>
            <a:r>
              <a:rPr lang="en-US" sz="2400">
                <a:solidFill>
                  <a:srgbClr val="0096FF"/>
                </a:solidFill>
              </a:rPr>
              <a:t>ARM </a:t>
            </a:r>
            <a:r>
              <a:rPr lang="en-US" sz="2400"/>
              <a:t>co-processors</a:t>
            </a:r>
            <a:endParaRPr/>
          </a:p>
        </p:txBody>
      </p:sp>
      <p:sp>
        <p:nvSpPr>
          <p:cNvPr id="1505" name="Google Shape;1505;p36"/>
          <p:cNvSpPr/>
          <p:nvPr/>
        </p:nvSpPr>
        <p:spPr>
          <a:xfrm>
            <a:off x="3770280" y="2793039"/>
            <a:ext cx="1212385" cy="845511"/>
          </a:xfrm>
          <a:prstGeom prst="rightArrow">
            <a:avLst>
              <a:gd fmla="val 50000" name="adj1"/>
              <a:gd fmla="val 50000" name="adj2"/>
            </a:avLst>
          </a:prstGeom>
          <a:solidFill>
            <a:srgbClr val="0096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0096FF"/>
              </a:solidFill>
              <a:latin typeface="Gill Sans"/>
              <a:ea typeface="Gill Sans"/>
              <a:cs typeface="Gill Sans"/>
              <a:sym typeface="Gill Sans"/>
            </a:endParaRPr>
          </a:p>
        </p:txBody>
      </p:sp>
      <p:cxnSp>
        <p:nvCxnSpPr>
          <p:cNvPr id="1506" name="Google Shape;1506;p36"/>
          <p:cNvCxnSpPr/>
          <p:nvPr/>
        </p:nvCxnSpPr>
        <p:spPr>
          <a:xfrm>
            <a:off x="4325213" y="1352550"/>
            <a:ext cx="0" cy="3429000"/>
          </a:xfrm>
          <a:prstGeom prst="straightConnector1">
            <a:avLst/>
          </a:prstGeom>
          <a:noFill/>
          <a:ln cap="flat" cmpd="sng" w="50800">
            <a:solidFill>
              <a:schemeClr val="dk1"/>
            </a:solidFill>
            <a:prstDash val="dash"/>
            <a:round/>
            <a:headEnd len="sm" w="sm" type="none"/>
            <a:tailEnd len="sm" w="sm" type="none"/>
          </a:ln>
        </p:spPr>
      </p:cxnSp>
      <p:sp>
        <p:nvSpPr>
          <p:cNvPr id="1507" name="Google Shape;1507;p36"/>
          <p:cNvSpPr txBox="1"/>
          <p:nvPr/>
        </p:nvSpPr>
        <p:spPr>
          <a:xfrm>
            <a:off x="6961936" y="5602163"/>
            <a:ext cx="184731"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dk1"/>
              </a:solidFill>
              <a:latin typeface="Gill Sans"/>
              <a:ea typeface="Gill Sans"/>
              <a:cs typeface="Gill Sans"/>
              <a:sym typeface="Gill Sans"/>
            </a:endParaRPr>
          </a:p>
        </p:txBody>
      </p:sp>
      <p:grpSp>
        <p:nvGrpSpPr>
          <p:cNvPr id="1508" name="Google Shape;1508;p36"/>
          <p:cNvGrpSpPr/>
          <p:nvPr/>
        </p:nvGrpSpPr>
        <p:grpSpPr>
          <a:xfrm>
            <a:off x="5525785" y="5953091"/>
            <a:ext cx="672655" cy="681219"/>
            <a:chOff x="1430390" y="4500434"/>
            <a:chExt cx="775936" cy="785815"/>
          </a:xfrm>
        </p:grpSpPr>
        <p:pic>
          <p:nvPicPr>
            <p:cNvPr descr="Related image" id="1509" name="Google Shape;1509;p36"/>
            <p:cNvPicPr preferRelativeResize="0"/>
            <p:nvPr/>
          </p:nvPicPr>
          <p:blipFill rotWithShape="1">
            <a:blip r:embed="rId3">
              <a:alphaModFix/>
            </a:blip>
            <a:srcRect b="0" l="0" r="0" t="0"/>
            <a:stretch/>
          </p:blipFill>
          <p:spPr>
            <a:xfrm>
              <a:off x="1430390" y="4500434"/>
              <a:ext cx="775936" cy="785815"/>
            </a:xfrm>
            <a:prstGeom prst="rect">
              <a:avLst/>
            </a:prstGeom>
            <a:noFill/>
            <a:ln>
              <a:noFill/>
            </a:ln>
          </p:spPr>
        </p:pic>
        <p:sp>
          <p:nvSpPr>
            <p:cNvPr id="1510" name="Google Shape;1510;p36"/>
            <p:cNvSpPr txBox="1"/>
            <p:nvPr/>
          </p:nvSpPr>
          <p:spPr>
            <a:xfrm>
              <a:off x="1506595" y="4673383"/>
              <a:ext cx="656812" cy="461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x86</a:t>
              </a:r>
              <a:endParaRPr sz="1500">
                <a:solidFill>
                  <a:schemeClr val="dk1"/>
                </a:solidFill>
                <a:latin typeface="Gill Sans"/>
                <a:ea typeface="Gill Sans"/>
                <a:cs typeface="Gill Sans"/>
                <a:sym typeface="Gill Sans"/>
              </a:endParaRPr>
            </a:p>
          </p:txBody>
        </p:sp>
      </p:grpSp>
      <p:grpSp>
        <p:nvGrpSpPr>
          <p:cNvPr id="1511" name="Google Shape;1511;p36"/>
          <p:cNvGrpSpPr/>
          <p:nvPr/>
        </p:nvGrpSpPr>
        <p:grpSpPr>
          <a:xfrm>
            <a:off x="685800" y="1428750"/>
            <a:ext cx="2743200" cy="3124200"/>
            <a:chOff x="685800" y="1809750"/>
            <a:chExt cx="2743200" cy="3124200"/>
          </a:xfrm>
        </p:grpSpPr>
        <p:grpSp>
          <p:nvGrpSpPr>
            <p:cNvPr id="1512" name="Google Shape;1512;p36"/>
            <p:cNvGrpSpPr/>
            <p:nvPr/>
          </p:nvGrpSpPr>
          <p:grpSpPr>
            <a:xfrm>
              <a:off x="696509" y="1809750"/>
              <a:ext cx="2706321" cy="784592"/>
              <a:chOff x="1701706" y="870422"/>
              <a:chExt cx="3608429" cy="1046123"/>
            </a:xfrm>
          </p:grpSpPr>
          <p:grpSp>
            <p:nvGrpSpPr>
              <p:cNvPr id="1513" name="Google Shape;1513;p36"/>
              <p:cNvGrpSpPr/>
              <p:nvPr/>
            </p:nvGrpSpPr>
            <p:grpSpPr>
              <a:xfrm>
                <a:off x="1701706" y="901745"/>
                <a:ext cx="1082707" cy="1013492"/>
                <a:chOff x="1483262" y="905721"/>
                <a:chExt cx="1082707" cy="1013492"/>
              </a:xfrm>
            </p:grpSpPr>
            <p:pic>
              <p:nvPicPr>
                <p:cNvPr id="1514" name="Google Shape;1514;p36"/>
                <p:cNvPicPr preferRelativeResize="0"/>
                <p:nvPr/>
              </p:nvPicPr>
              <p:blipFill rotWithShape="1">
                <a:blip r:embed="rId4">
                  <a:alphaModFix/>
                </a:blip>
                <a:srcRect b="0" l="0" r="0" t="0"/>
                <a:stretch/>
              </p:blipFill>
              <p:spPr>
                <a:xfrm>
                  <a:off x="1828759" y="905721"/>
                  <a:ext cx="423421" cy="531599"/>
                </a:xfrm>
                <a:prstGeom prst="rect">
                  <a:avLst/>
                </a:prstGeom>
                <a:noFill/>
                <a:ln>
                  <a:noFill/>
                </a:ln>
              </p:spPr>
            </p:pic>
            <p:sp>
              <p:nvSpPr>
                <p:cNvPr id="1515" name="Google Shape;1515;p36"/>
                <p:cNvSpPr/>
                <p:nvPr/>
              </p:nvSpPr>
              <p:spPr>
                <a:xfrm>
                  <a:off x="1483262" y="1435265"/>
                  <a:ext cx="1082707" cy="483948"/>
                </a:xfrm>
                <a:prstGeom prst="roundRect">
                  <a:avLst>
                    <a:gd fmla="val 16667" name="adj"/>
                  </a:avLst>
                </a:prstGeom>
                <a:no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700">
                      <a:solidFill>
                        <a:schemeClr val="dk1"/>
                      </a:solidFill>
                      <a:latin typeface="Gill Sans"/>
                      <a:ea typeface="Gill Sans"/>
                      <a:cs typeface="Gill Sans"/>
                      <a:sym typeface="Gill Sans"/>
                    </a:rPr>
                    <a:t>VM</a:t>
                  </a:r>
                  <a:endParaRPr/>
                </a:p>
              </p:txBody>
            </p:sp>
          </p:grpSp>
          <p:grpSp>
            <p:nvGrpSpPr>
              <p:cNvPr id="1516" name="Google Shape;1516;p36"/>
              <p:cNvGrpSpPr/>
              <p:nvPr/>
            </p:nvGrpSpPr>
            <p:grpSpPr>
              <a:xfrm>
                <a:off x="2996219" y="896937"/>
                <a:ext cx="1082707" cy="1013582"/>
                <a:chOff x="2386619" y="896937"/>
                <a:chExt cx="1082707" cy="1013582"/>
              </a:xfrm>
            </p:grpSpPr>
            <p:pic>
              <p:nvPicPr>
                <p:cNvPr id="1517" name="Google Shape;1517;p36"/>
                <p:cNvPicPr preferRelativeResize="0"/>
                <p:nvPr/>
              </p:nvPicPr>
              <p:blipFill rotWithShape="1">
                <a:blip r:embed="rId5">
                  <a:alphaModFix/>
                </a:blip>
                <a:srcRect b="0" l="0" r="0" t="0"/>
                <a:stretch/>
              </p:blipFill>
              <p:spPr>
                <a:xfrm>
                  <a:off x="2776607" y="896937"/>
                  <a:ext cx="400708" cy="528124"/>
                </a:xfrm>
                <a:prstGeom prst="rect">
                  <a:avLst/>
                </a:prstGeom>
                <a:noFill/>
                <a:ln>
                  <a:noFill/>
                </a:ln>
              </p:spPr>
            </p:pic>
            <p:sp>
              <p:nvSpPr>
                <p:cNvPr id="1518" name="Google Shape;1518;p36"/>
                <p:cNvSpPr/>
                <p:nvPr/>
              </p:nvSpPr>
              <p:spPr>
                <a:xfrm>
                  <a:off x="2386619" y="1426571"/>
                  <a:ext cx="1082707" cy="483948"/>
                </a:xfrm>
                <a:prstGeom prst="roundRect">
                  <a:avLst>
                    <a:gd fmla="val 16667" name="adj"/>
                  </a:avLst>
                </a:prstGeom>
                <a:no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700">
                      <a:solidFill>
                        <a:schemeClr val="dk1"/>
                      </a:solidFill>
                      <a:latin typeface="Gill Sans"/>
                      <a:ea typeface="Gill Sans"/>
                      <a:cs typeface="Gill Sans"/>
                      <a:sym typeface="Gill Sans"/>
                    </a:rPr>
                    <a:t>VM</a:t>
                  </a:r>
                  <a:endParaRPr/>
                </a:p>
              </p:txBody>
            </p:sp>
          </p:grpSp>
          <p:grpSp>
            <p:nvGrpSpPr>
              <p:cNvPr id="1519" name="Google Shape;1519;p36"/>
              <p:cNvGrpSpPr/>
              <p:nvPr/>
            </p:nvGrpSpPr>
            <p:grpSpPr>
              <a:xfrm>
                <a:off x="4227428" y="870422"/>
                <a:ext cx="1082707" cy="1046123"/>
                <a:chOff x="3770228" y="870422"/>
                <a:chExt cx="1082707" cy="1046123"/>
              </a:xfrm>
            </p:grpSpPr>
            <p:pic>
              <p:nvPicPr>
                <p:cNvPr id="1520" name="Google Shape;1520;p36"/>
                <p:cNvPicPr preferRelativeResize="0"/>
                <p:nvPr/>
              </p:nvPicPr>
              <p:blipFill rotWithShape="1">
                <a:blip r:embed="rId6">
                  <a:alphaModFix/>
                </a:blip>
                <a:srcRect b="0" l="0" r="0" t="0"/>
                <a:stretch/>
              </p:blipFill>
              <p:spPr>
                <a:xfrm>
                  <a:off x="4138413" y="870422"/>
                  <a:ext cx="324508" cy="559498"/>
                </a:xfrm>
                <a:prstGeom prst="rect">
                  <a:avLst/>
                </a:prstGeom>
                <a:noFill/>
                <a:ln>
                  <a:noFill/>
                </a:ln>
              </p:spPr>
            </p:pic>
            <p:sp>
              <p:nvSpPr>
                <p:cNvPr id="1521" name="Google Shape;1521;p36"/>
                <p:cNvSpPr/>
                <p:nvPr/>
              </p:nvSpPr>
              <p:spPr>
                <a:xfrm>
                  <a:off x="3770228" y="1432597"/>
                  <a:ext cx="1082707" cy="483948"/>
                </a:xfrm>
                <a:prstGeom prst="roundRect">
                  <a:avLst>
                    <a:gd fmla="val 16667" name="adj"/>
                  </a:avLst>
                </a:prstGeom>
                <a:no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700">
                      <a:solidFill>
                        <a:schemeClr val="dk1"/>
                      </a:solidFill>
                      <a:latin typeface="Gill Sans"/>
                      <a:ea typeface="Gill Sans"/>
                      <a:cs typeface="Gill Sans"/>
                      <a:sym typeface="Gill Sans"/>
                    </a:rPr>
                    <a:t>VM</a:t>
                  </a:r>
                  <a:endParaRPr/>
                </a:p>
              </p:txBody>
            </p:sp>
          </p:grpSp>
        </p:grpSp>
        <p:sp>
          <p:nvSpPr>
            <p:cNvPr id="1522" name="Google Shape;1522;p36"/>
            <p:cNvSpPr/>
            <p:nvPr/>
          </p:nvSpPr>
          <p:spPr>
            <a:xfrm>
              <a:off x="685800" y="2829763"/>
              <a:ext cx="2743200" cy="1555676"/>
            </a:xfrm>
            <a:prstGeom prst="roundRect">
              <a:avLst>
                <a:gd fmla="val 16667" name="adj"/>
              </a:avLst>
            </a:prstGeom>
            <a:solidFill>
              <a:srgbClr val="FF0000">
                <a:alpha val="2666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Gill Sans"/>
                <a:ea typeface="Gill Sans"/>
                <a:cs typeface="Gill Sans"/>
                <a:sym typeface="Gill Sans"/>
              </a:endParaRPr>
            </a:p>
          </p:txBody>
        </p:sp>
        <p:sp>
          <p:nvSpPr>
            <p:cNvPr id="1523" name="Google Shape;1523;p36"/>
            <p:cNvSpPr/>
            <p:nvPr/>
          </p:nvSpPr>
          <p:spPr>
            <a:xfrm>
              <a:off x="687418" y="4583759"/>
              <a:ext cx="756355" cy="350191"/>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SSD</a:t>
              </a:r>
              <a:endParaRPr/>
            </a:p>
          </p:txBody>
        </p:sp>
        <p:sp>
          <p:nvSpPr>
            <p:cNvPr id="1524" name="Google Shape;1524;p36"/>
            <p:cNvSpPr/>
            <p:nvPr/>
          </p:nvSpPr>
          <p:spPr>
            <a:xfrm>
              <a:off x="1668885" y="4583759"/>
              <a:ext cx="756355" cy="350191"/>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SSD</a:t>
              </a:r>
              <a:endParaRPr/>
            </a:p>
          </p:txBody>
        </p:sp>
        <p:sp>
          <p:nvSpPr>
            <p:cNvPr id="1525" name="Google Shape;1525;p36"/>
            <p:cNvSpPr/>
            <p:nvPr/>
          </p:nvSpPr>
          <p:spPr>
            <a:xfrm>
              <a:off x="2672645" y="4581288"/>
              <a:ext cx="756355" cy="350191"/>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SSD</a:t>
              </a:r>
              <a:endParaRPr/>
            </a:p>
          </p:txBody>
        </p:sp>
        <p:sp>
          <p:nvSpPr>
            <p:cNvPr id="1526" name="Google Shape;1526;p36"/>
            <p:cNvSpPr txBox="1"/>
            <p:nvPr/>
          </p:nvSpPr>
          <p:spPr>
            <a:xfrm>
              <a:off x="911375" y="2801528"/>
              <a:ext cx="238219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Gill Sans"/>
                  <a:ea typeface="Gill Sans"/>
                  <a:cs typeface="Gill Sans"/>
                  <a:sym typeface="Gill Sans"/>
                </a:rPr>
                <a:t>Storage Services</a:t>
              </a:r>
              <a:endParaRPr/>
            </a:p>
          </p:txBody>
        </p:sp>
        <p:sp>
          <p:nvSpPr>
            <p:cNvPr id="1527" name="Google Shape;1527;p36"/>
            <p:cNvSpPr txBox="1"/>
            <p:nvPr/>
          </p:nvSpPr>
          <p:spPr>
            <a:xfrm>
              <a:off x="685800" y="3895385"/>
              <a:ext cx="274319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Gill Sans"/>
                  <a:ea typeface="Gill Sans"/>
                  <a:cs typeface="Gill Sans"/>
                  <a:sym typeface="Gill Sans"/>
                </a:rPr>
                <a:t>Device Management</a:t>
              </a:r>
              <a:endParaRPr/>
            </a:p>
          </p:txBody>
        </p:sp>
        <p:grpSp>
          <p:nvGrpSpPr>
            <p:cNvPr id="1528" name="Google Shape;1528;p36"/>
            <p:cNvGrpSpPr/>
            <p:nvPr/>
          </p:nvGrpSpPr>
          <p:grpSpPr>
            <a:xfrm>
              <a:off x="1216116" y="3185931"/>
              <a:ext cx="672655" cy="681219"/>
              <a:chOff x="1430390" y="4500434"/>
              <a:chExt cx="775936" cy="785815"/>
            </a:xfrm>
          </p:grpSpPr>
          <p:pic>
            <p:nvPicPr>
              <p:cNvPr descr="Related image" id="1529" name="Google Shape;1529;p36"/>
              <p:cNvPicPr preferRelativeResize="0"/>
              <p:nvPr/>
            </p:nvPicPr>
            <p:blipFill rotWithShape="1">
              <a:blip r:embed="rId3">
                <a:alphaModFix/>
              </a:blip>
              <a:srcRect b="0" l="0" r="0" t="0"/>
              <a:stretch/>
            </p:blipFill>
            <p:spPr>
              <a:xfrm>
                <a:off x="1430390" y="4500434"/>
                <a:ext cx="775936" cy="785815"/>
              </a:xfrm>
              <a:prstGeom prst="rect">
                <a:avLst/>
              </a:prstGeom>
              <a:noFill/>
              <a:ln>
                <a:noFill/>
              </a:ln>
            </p:spPr>
          </p:pic>
          <p:sp>
            <p:nvSpPr>
              <p:cNvPr id="1530" name="Google Shape;1530;p36"/>
              <p:cNvSpPr txBox="1"/>
              <p:nvPr/>
            </p:nvSpPr>
            <p:spPr>
              <a:xfrm>
                <a:off x="1506595" y="4673383"/>
                <a:ext cx="656812" cy="461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x86</a:t>
                </a:r>
                <a:endParaRPr sz="1500">
                  <a:solidFill>
                    <a:schemeClr val="dk1"/>
                  </a:solidFill>
                  <a:latin typeface="Gill Sans"/>
                  <a:ea typeface="Gill Sans"/>
                  <a:cs typeface="Gill Sans"/>
                  <a:sym typeface="Gill Sans"/>
                </a:endParaRPr>
              </a:p>
            </p:txBody>
          </p:sp>
        </p:grpSp>
        <p:grpSp>
          <p:nvGrpSpPr>
            <p:cNvPr id="1531" name="Google Shape;1531;p36"/>
            <p:cNvGrpSpPr/>
            <p:nvPr/>
          </p:nvGrpSpPr>
          <p:grpSpPr>
            <a:xfrm>
              <a:off x="2241239" y="3185931"/>
              <a:ext cx="672655" cy="681219"/>
              <a:chOff x="1430390" y="4500434"/>
              <a:chExt cx="775936" cy="785815"/>
            </a:xfrm>
          </p:grpSpPr>
          <p:pic>
            <p:nvPicPr>
              <p:cNvPr descr="Related image" id="1532" name="Google Shape;1532;p36"/>
              <p:cNvPicPr preferRelativeResize="0"/>
              <p:nvPr/>
            </p:nvPicPr>
            <p:blipFill rotWithShape="1">
              <a:blip r:embed="rId3">
                <a:alphaModFix/>
              </a:blip>
              <a:srcRect b="0" l="0" r="0" t="0"/>
              <a:stretch/>
            </p:blipFill>
            <p:spPr>
              <a:xfrm>
                <a:off x="1430390" y="4500434"/>
                <a:ext cx="775936" cy="785815"/>
              </a:xfrm>
              <a:prstGeom prst="rect">
                <a:avLst/>
              </a:prstGeom>
              <a:noFill/>
              <a:ln>
                <a:noFill/>
              </a:ln>
            </p:spPr>
          </p:pic>
          <p:sp>
            <p:nvSpPr>
              <p:cNvPr id="1533" name="Google Shape;1533;p36"/>
              <p:cNvSpPr txBox="1"/>
              <p:nvPr/>
            </p:nvSpPr>
            <p:spPr>
              <a:xfrm>
                <a:off x="1506595" y="4673383"/>
                <a:ext cx="656812" cy="461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x86</a:t>
                </a:r>
                <a:endParaRPr sz="1500">
                  <a:solidFill>
                    <a:schemeClr val="dk1"/>
                  </a:solidFill>
                  <a:latin typeface="Gill Sans"/>
                  <a:ea typeface="Gill Sans"/>
                  <a:cs typeface="Gill Sans"/>
                  <a:sym typeface="Gill Sans"/>
                </a:endParaRPr>
              </a:p>
            </p:txBody>
          </p:sp>
        </p:grpSp>
      </p:grpSp>
      <p:grpSp>
        <p:nvGrpSpPr>
          <p:cNvPr id="1534" name="Google Shape;1534;p36"/>
          <p:cNvGrpSpPr/>
          <p:nvPr/>
        </p:nvGrpSpPr>
        <p:grpSpPr>
          <a:xfrm>
            <a:off x="5181600" y="1428750"/>
            <a:ext cx="2743200" cy="3124200"/>
            <a:chOff x="5181600" y="1809750"/>
            <a:chExt cx="2743200" cy="3124200"/>
          </a:xfrm>
        </p:grpSpPr>
        <p:grpSp>
          <p:nvGrpSpPr>
            <p:cNvPr id="1535" name="Google Shape;1535;p36"/>
            <p:cNvGrpSpPr/>
            <p:nvPr/>
          </p:nvGrpSpPr>
          <p:grpSpPr>
            <a:xfrm>
              <a:off x="5192309" y="1809750"/>
              <a:ext cx="2706321" cy="784592"/>
              <a:chOff x="1701706" y="870422"/>
              <a:chExt cx="3608429" cy="1046123"/>
            </a:xfrm>
          </p:grpSpPr>
          <p:grpSp>
            <p:nvGrpSpPr>
              <p:cNvPr id="1536" name="Google Shape;1536;p36"/>
              <p:cNvGrpSpPr/>
              <p:nvPr/>
            </p:nvGrpSpPr>
            <p:grpSpPr>
              <a:xfrm>
                <a:off x="1701706" y="901745"/>
                <a:ext cx="1082707" cy="1013492"/>
                <a:chOff x="1483262" y="905721"/>
                <a:chExt cx="1082707" cy="1013492"/>
              </a:xfrm>
            </p:grpSpPr>
            <p:pic>
              <p:nvPicPr>
                <p:cNvPr id="1537" name="Google Shape;1537;p36"/>
                <p:cNvPicPr preferRelativeResize="0"/>
                <p:nvPr/>
              </p:nvPicPr>
              <p:blipFill rotWithShape="1">
                <a:blip r:embed="rId4">
                  <a:alphaModFix/>
                </a:blip>
                <a:srcRect b="0" l="0" r="0" t="0"/>
                <a:stretch/>
              </p:blipFill>
              <p:spPr>
                <a:xfrm>
                  <a:off x="1828759" y="905721"/>
                  <a:ext cx="423421" cy="531599"/>
                </a:xfrm>
                <a:prstGeom prst="rect">
                  <a:avLst/>
                </a:prstGeom>
                <a:noFill/>
                <a:ln>
                  <a:noFill/>
                </a:ln>
              </p:spPr>
            </p:pic>
            <p:sp>
              <p:nvSpPr>
                <p:cNvPr id="1538" name="Google Shape;1538;p36"/>
                <p:cNvSpPr/>
                <p:nvPr/>
              </p:nvSpPr>
              <p:spPr>
                <a:xfrm>
                  <a:off x="1483262" y="1435265"/>
                  <a:ext cx="1082707" cy="483948"/>
                </a:xfrm>
                <a:prstGeom prst="roundRect">
                  <a:avLst>
                    <a:gd fmla="val 16667" name="adj"/>
                  </a:avLst>
                </a:prstGeom>
                <a:no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700">
                      <a:solidFill>
                        <a:schemeClr val="dk1"/>
                      </a:solidFill>
                      <a:latin typeface="Gill Sans"/>
                      <a:ea typeface="Gill Sans"/>
                      <a:cs typeface="Gill Sans"/>
                      <a:sym typeface="Gill Sans"/>
                    </a:rPr>
                    <a:t>VM</a:t>
                  </a:r>
                  <a:endParaRPr/>
                </a:p>
              </p:txBody>
            </p:sp>
          </p:grpSp>
          <p:grpSp>
            <p:nvGrpSpPr>
              <p:cNvPr id="1539" name="Google Shape;1539;p36"/>
              <p:cNvGrpSpPr/>
              <p:nvPr/>
            </p:nvGrpSpPr>
            <p:grpSpPr>
              <a:xfrm>
                <a:off x="2996219" y="896937"/>
                <a:ext cx="1082707" cy="1013582"/>
                <a:chOff x="2386619" y="896937"/>
                <a:chExt cx="1082707" cy="1013582"/>
              </a:xfrm>
            </p:grpSpPr>
            <p:pic>
              <p:nvPicPr>
                <p:cNvPr id="1540" name="Google Shape;1540;p36"/>
                <p:cNvPicPr preferRelativeResize="0"/>
                <p:nvPr/>
              </p:nvPicPr>
              <p:blipFill rotWithShape="1">
                <a:blip r:embed="rId5">
                  <a:alphaModFix/>
                </a:blip>
                <a:srcRect b="0" l="0" r="0" t="0"/>
                <a:stretch/>
              </p:blipFill>
              <p:spPr>
                <a:xfrm>
                  <a:off x="2776607" y="896937"/>
                  <a:ext cx="400708" cy="528124"/>
                </a:xfrm>
                <a:prstGeom prst="rect">
                  <a:avLst/>
                </a:prstGeom>
                <a:noFill/>
                <a:ln>
                  <a:noFill/>
                </a:ln>
              </p:spPr>
            </p:pic>
            <p:sp>
              <p:nvSpPr>
                <p:cNvPr id="1541" name="Google Shape;1541;p36"/>
                <p:cNvSpPr/>
                <p:nvPr/>
              </p:nvSpPr>
              <p:spPr>
                <a:xfrm>
                  <a:off x="2386619" y="1426571"/>
                  <a:ext cx="1082707" cy="483948"/>
                </a:xfrm>
                <a:prstGeom prst="roundRect">
                  <a:avLst>
                    <a:gd fmla="val 16667" name="adj"/>
                  </a:avLst>
                </a:prstGeom>
                <a:no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700">
                      <a:solidFill>
                        <a:schemeClr val="dk1"/>
                      </a:solidFill>
                      <a:latin typeface="Gill Sans"/>
                      <a:ea typeface="Gill Sans"/>
                      <a:cs typeface="Gill Sans"/>
                      <a:sym typeface="Gill Sans"/>
                    </a:rPr>
                    <a:t>VM</a:t>
                  </a:r>
                  <a:endParaRPr/>
                </a:p>
              </p:txBody>
            </p:sp>
          </p:grpSp>
          <p:grpSp>
            <p:nvGrpSpPr>
              <p:cNvPr id="1542" name="Google Shape;1542;p36"/>
              <p:cNvGrpSpPr/>
              <p:nvPr/>
            </p:nvGrpSpPr>
            <p:grpSpPr>
              <a:xfrm>
                <a:off x="4227428" y="870422"/>
                <a:ext cx="1082707" cy="1046123"/>
                <a:chOff x="3770228" y="870422"/>
                <a:chExt cx="1082707" cy="1046123"/>
              </a:xfrm>
            </p:grpSpPr>
            <p:pic>
              <p:nvPicPr>
                <p:cNvPr id="1543" name="Google Shape;1543;p36"/>
                <p:cNvPicPr preferRelativeResize="0"/>
                <p:nvPr/>
              </p:nvPicPr>
              <p:blipFill rotWithShape="1">
                <a:blip r:embed="rId6">
                  <a:alphaModFix/>
                </a:blip>
                <a:srcRect b="0" l="0" r="0" t="0"/>
                <a:stretch/>
              </p:blipFill>
              <p:spPr>
                <a:xfrm>
                  <a:off x="4138413" y="870422"/>
                  <a:ext cx="324508" cy="559498"/>
                </a:xfrm>
                <a:prstGeom prst="rect">
                  <a:avLst/>
                </a:prstGeom>
                <a:noFill/>
                <a:ln>
                  <a:noFill/>
                </a:ln>
              </p:spPr>
            </p:pic>
            <p:sp>
              <p:nvSpPr>
                <p:cNvPr id="1544" name="Google Shape;1544;p36"/>
                <p:cNvSpPr/>
                <p:nvPr/>
              </p:nvSpPr>
              <p:spPr>
                <a:xfrm>
                  <a:off x="3770228" y="1432597"/>
                  <a:ext cx="1082707" cy="483948"/>
                </a:xfrm>
                <a:prstGeom prst="roundRect">
                  <a:avLst>
                    <a:gd fmla="val 16667" name="adj"/>
                  </a:avLst>
                </a:prstGeom>
                <a:no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700">
                      <a:solidFill>
                        <a:schemeClr val="dk1"/>
                      </a:solidFill>
                      <a:latin typeface="Gill Sans"/>
                      <a:ea typeface="Gill Sans"/>
                      <a:cs typeface="Gill Sans"/>
                      <a:sym typeface="Gill Sans"/>
                    </a:rPr>
                    <a:t>VM</a:t>
                  </a:r>
                  <a:endParaRPr/>
                </a:p>
              </p:txBody>
            </p:sp>
          </p:grpSp>
        </p:grpSp>
        <p:sp>
          <p:nvSpPr>
            <p:cNvPr id="1545" name="Google Shape;1545;p36"/>
            <p:cNvSpPr/>
            <p:nvPr/>
          </p:nvSpPr>
          <p:spPr>
            <a:xfrm>
              <a:off x="5181600" y="2829763"/>
              <a:ext cx="2743200" cy="1555676"/>
            </a:xfrm>
            <a:prstGeom prst="roundRect">
              <a:avLst>
                <a:gd fmla="val 16667" name="adj"/>
              </a:avLst>
            </a:prstGeom>
            <a:solidFill>
              <a:srgbClr val="0096FF">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Gill Sans"/>
                <a:ea typeface="Gill Sans"/>
                <a:cs typeface="Gill Sans"/>
                <a:sym typeface="Gill Sans"/>
              </a:endParaRPr>
            </a:p>
          </p:txBody>
        </p:sp>
        <p:sp>
          <p:nvSpPr>
            <p:cNvPr id="1546" name="Google Shape;1546;p36"/>
            <p:cNvSpPr/>
            <p:nvPr/>
          </p:nvSpPr>
          <p:spPr>
            <a:xfrm>
              <a:off x="5183218" y="4583759"/>
              <a:ext cx="756355" cy="350191"/>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SSD</a:t>
              </a:r>
              <a:endParaRPr/>
            </a:p>
          </p:txBody>
        </p:sp>
        <p:sp>
          <p:nvSpPr>
            <p:cNvPr id="1547" name="Google Shape;1547;p36"/>
            <p:cNvSpPr/>
            <p:nvPr/>
          </p:nvSpPr>
          <p:spPr>
            <a:xfrm>
              <a:off x="6164685" y="4583759"/>
              <a:ext cx="756355" cy="350191"/>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SSD</a:t>
              </a:r>
              <a:endParaRPr/>
            </a:p>
          </p:txBody>
        </p:sp>
        <p:sp>
          <p:nvSpPr>
            <p:cNvPr id="1548" name="Google Shape;1548;p36"/>
            <p:cNvSpPr/>
            <p:nvPr/>
          </p:nvSpPr>
          <p:spPr>
            <a:xfrm>
              <a:off x="7168445" y="4581288"/>
              <a:ext cx="756355" cy="350191"/>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SSD</a:t>
              </a:r>
              <a:endParaRPr/>
            </a:p>
          </p:txBody>
        </p:sp>
        <p:sp>
          <p:nvSpPr>
            <p:cNvPr id="1549" name="Google Shape;1549;p36"/>
            <p:cNvSpPr txBox="1"/>
            <p:nvPr/>
          </p:nvSpPr>
          <p:spPr>
            <a:xfrm>
              <a:off x="5407175" y="2801528"/>
              <a:ext cx="238219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Gill Sans"/>
                  <a:ea typeface="Gill Sans"/>
                  <a:cs typeface="Gill Sans"/>
                  <a:sym typeface="Gill Sans"/>
                </a:rPr>
                <a:t>Storage Services</a:t>
              </a:r>
              <a:endParaRPr/>
            </a:p>
          </p:txBody>
        </p:sp>
        <p:sp>
          <p:nvSpPr>
            <p:cNvPr id="1550" name="Google Shape;1550;p36"/>
            <p:cNvSpPr txBox="1"/>
            <p:nvPr/>
          </p:nvSpPr>
          <p:spPr>
            <a:xfrm>
              <a:off x="5181600" y="3895385"/>
              <a:ext cx="274319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Gill Sans"/>
                  <a:ea typeface="Gill Sans"/>
                  <a:cs typeface="Gill Sans"/>
                  <a:sym typeface="Gill Sans"/>
                </a:rPr>
                <a:t>Device Management</a:t>
              </a:r>
              <a:endParaRPr/>
            </a:p>
          </p:txBody>
        </p:sp>
        <p:grpSp>
          <p:nvGrpSpPr>
            <p:cNvPr id="1551" name="Google Shape;1551;p36"/>
            <p:cNvGrpSpPr/>
            <p:nvPr/>
          </p:nvGrpSpPr>
          <p:grpSpPr>
            <a:xfrm>
              <a:off x="5617419" y="3185779"/>
              <a:ext cx="722322" cy="731520"/>
              <a:chOff x="1430390" y="4500433"/>
              <a:chExt cx="833231" cy="843839"/>
            </a:xfrm>
          </p:grpSpPr>
          <p:pic>
            <p:nvPicPr>
              <p:cNvPr descr="Related image" id="1552" name="Google Shape;1552;p36"/>
              <p:cNvPicPr preferRelativeResize="0"/>
              <p:nvPr/>
            </p:nvPicPr>
            <p:blipFill rotWithShape="1">
              <a:blip r:embed="rId3">
                <a:alphaModFix/>
              </a:blip>
              <a:srcRect b="0" l="0" r="0" t="0"/>
              <a:stretch/>
            </p:blipFill>
            <p:spPr>
              <a:xfrm>
                <a:off x="1430390" y="4500433"/>
                <a:ext cx="833231" cy="843839"/>
              </a:xfrm>
              <a:prstGeom prst="rect">
                <a:avLst/>
              </a:prstGeom>
              <a:noFill/>
              <a:ln>
                <a:noFill/>
              </a:ln>
            </p:spPr>
          </p:pic>
          <p:sp>
            <p:nvSpPr>
              <p:cNvPr id="1553" name="Google Shape;1553;p36"/>
              <p:cNvSpPr txBox="1"/>
              <p:nvPr/>
            </p:nvSpPr>
            <p:spPr>
              <a:xfrm>
                <a:off x="1545821" y="4670630"/>
                <a:ext cx="656814" cy="461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x86</a:t>
                </a:r>
                <a:endParaRPr sz="1600">
                  <a:solidFill>
                    <a:schemeClr val="dk1"/>
                  </a:solidFill>
                  <a:latin typeface="Gill Sans"/>
                  <a:ea typeface="Gill Sans"/>
                  <a:cs typeface="Gill Sans"/>
                  <a:sym typeface="Gill Sans"/>
                </a:endParaRPr>
              </a:p>
            </p:txBody>
          </p:sp>
        </p:grpSp>
        <p:grpSp>
          <p:nvGrpSpPr>
            <p:cNvPr id="1554" name="Google Shape;1554;p36"/>
            <p:cNvGrpSpPr/>
            <p:nvPr/>
          </p:nvGrpSpPr>
          <p:grpSpPr>
            <a:xfrm>
              <a:off x="6642544" y="3185779"/>
              <a:ext cx="722324" cy="731520"/>
              <a:chOff x="1430389" y="4500433"/>
              <a:chExt cx="833231" cy="843839"/>
            </a:xfrm>
          </p:grpSpPr>
          <p:pic>
            <p:nvPicPr>
              <p:cNvPr descr="Related image" id="1555" name="Google Shape;1555;p36"/>
              <p:cNvPicPr preferRelativeResize="0"/>
              <p:nvPr/>
            </p:nvPicPr>
            <p:blipFill rotWithShape="1">
              <a:blip r:embed="rId3">
                <a:alphaModFix/>
              </a:blip>
              <a:srcRect b="0" l="0" r="0" t="0"/>
              <a:stretch/>
            </p:blipFill>
            <p:spPr>
              <a:xfrm>
                <a:off x="1430389" y="4500433"/>
                <a:ext cx="833231" cy="843839"/>
              </a:xfrm>
              <a:prstGeom prst="rect">
                <a:avLst/>
              </a:prstGeom>
              <a:noFill/>
              <a:ln>
                <a:noFill/>
              </a:ln>
            </p:spPr>
          </p:pic>
          <p:sp>
            <p:nvSpPr>
              <p:cNvPr id="1556" name="Google Shape;1556;p36"/>
              <p:cNvSpPr txBox="1"/>
              <p:nvPr/>
            </p:nvSpPr>
            <p:spPr>
              <a:xfrm>
                <a:off x="1467748" y="4673384"/>
                <a:ext cx="758514" cy="4260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ARM</a:t>
                </a:r>
                <a:endParaRPr sz="1400">
                  <a:solidFill>
                    <a:schemeClr val="dk1"/>
                  </a:solidFill>
                  <a:latin typeface="Gill Sans"/>
                  <a:ea typeface="Gill Sans"/>
                  <a:cs typeface="Gill Sans"/>
                  <a:sym typeface="Gill Sans"/>
                </a:endParaRPr>
              </a:p>
            </p:txBody>
          </p:sp>
        </p:grpSp>
      </p:grpSp>
      <p:grpSp>
        <p:nvGrpSpPr>
          <p:cNvPr id="1557" name="Google Shape;1557;p36"/>
          <p:cNvGrpSpPr/>
          <p:nvPr/>
        </p:nvGrpSpPr>
        <p:grpSpPr>
          <a:xfrm>
            <a:off x="6217920" y="2842796"/>
            <a:ext cx="548402" cy="348460"/>
            <a:chOff x="6217920" y="2842796"/>
            <a:chExt cx="548402" cy="348460"/>
          </a:xfrm>
        </p:grpSpPr>
        <p:cxnSp>
          <p:nvCxnSpPr>
            <p:cNvPr id="1558" name="Google Shape;1558;p36"/>
            <p:cNvCxnSpPr/>
            <p:nvPr/>
          </p:nvCxnSpPr>
          <p:spPr>
            <a:xfrm>
              <a:off x="6217920" y="3136392"/>
              <a:ext cx="539496" cy="0"/>
            </a:xfrm>
            <a:prstGeom prst="straightConnector1">
              <a:avLst/>
            </a:prstGeom>
            <a:noFill/>
            <a:ln cap="flat" cmpd="sng" w="38100">
              <a:solidFill>
                <a:srgbClr val="7F7F7F"/>
              </a:solidFill>
              <a:prstDash val="solid"/>
              <a:round/>
              <a:headEnd len="sm" w="sm" type="none"/>
              <a:tailEnd len="sm" w="sm" type="none"/>
            </a:ln>
          </p:spPr>
        </p:cxnSp>
        <p:cxnSp>
          <p:nvCxnSpPr>
            <p:cNvPr id="1559" name="Google Shape;1559;p36"/>
            <p:cNvCxnSpPr/>
            <p:nvPr/>
          </p:nvCxnSpPr>
          <p:spPr>
            <a:xfrm>
              <a:off x="6217920" y="3191256"/>
              <a:ext cx="539496" cy="0"/>
            </a:xfrm>
            <a:prstGeom prst="straightConnector1">
              <a:avLst/>
            </a:prstGeom>
            <a:noFill/>
            <a:ln cap="flat" cmpd="sng" w="38100">
              <a:solidFill>
                <a:srgbClr val="7F7F7F"/>
              </a:solidFill>
              <a:prstDash val="solid"/>
              <a:round/>
              <a:headEnd len="sm" w="sm" type="none"/>
              <a:tailEnd len="sm" w="sm" type="none"/>
            </a:ln>
          </p:spPr>
        </p:cxnSp>
        <p:sp>
          <p:nvSpPr>
            <p:cNvPr id="1560" name="Google Shape;1560;p36"/>
            <p:cNvSpPr txBox="1"/>
            <p:nvPr/>
          </p:nvSpPr>
          <p:spPr>
            <a:xfrm>
              <a:off x="6237010" y="2842796"/>
              <a:ext cx="52931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7F7F7F"/>
                  </a:solidFill>
                  <a:latin typeface="Gill Sans"/>
                  <a:ea typeface="Gill Sans"/>
                  <a:cs typeface="Gill Sans"/>
                  <a:sym typeface="Gill Sans"/>
                </a:rPr>
                <a:t>PCIe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37"/>
          <p:cNvSpPr/>
          <p:nvPr/>
        </p:nvSpPr>
        <p:spPr>
          <a:xfrm>
            <a:off x="2069995" y="939505"/>
            <a:ext cx="1587605" cy="1860845"/>
          </a:xfrm>
          <a:prstGeom prst="rect">
            <a:avLst/>
          </a:prstGeom>
          <a:solidFill>
            <a:srgbClr val="0096FF">
              <a:alpha val="3019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1567" name="Google Shape;1567;p37"/>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LeapIO Architecture</a:t>
            </a:r>
            <a:endParaRPr cap="small"/>
          </a:p>
        </p:txBody>
      </p:sp>
      <p:sp>
        <p:nvSpPr>
          <p:cNvPr id="1568" name="Google Shape;1568;p37"/>
          <p:cNvSpPr txBox="1"/>
          <p:nvPr>
            <p:ph idx="1" type="body"/>
          </p:nvPr>
        </p:nvSpPr>
        <p:spPr>
          <a:xfrm>
            <a:off x="4946653" y="3105150"/>
            <a:ext cx="2931955" cy="466179"/>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lang="en-US" sz="2400">
                <a:solidFill>
                  <a:srgbClr val="0096FF"/>
                </a:solidFill>
                <a:latin typeface="Gill Sans"/>
                <a:ea typeface="Gill Sans"/>
                <a:cs typeface="Gill Sans"/>
                <a:sym typeface="Gill Sans"/>
              </a:rPr>
              <a:t>+ </a:t>
            </a:r>
            <a:r>
              <a:rPr lang="en-US" sz="2400"/>
              <a:t>Extensibility</a:t>
            </a:r>
            <a:endParaRPr/>
          </a:p>
        </p:txBody>
      </p:sp>
      <p:pic>
        <p:nvPicPr>
          <p:cNvPr id="1569" name="Google Shape;1569;p37"/>
          <p:cNvPicPr preferRelativeResize="0"/>
          <p:nvPr/>
        </p:nvPicPr>
        <p:blipFill rotWithShape="1">
          <a:blip r:embed="rId3">
            <a:alphaModFix/>
          </a:blip>
          <a:srcRect b="0" l="0" r="0" t="0"/>
          <a:stretch/>
        </p:blipFill>
        <p:spPr>
          <a:xfrm>
            <a:off x="903716" y="1619143"/>
            <a:ext cx="468402" cy="588071"/>
          </a:xfrm>
          <a:prstGeom prst="rect">
            <a:avLst/>
          </a:prstGeom>
          <a:noFill/>
          <a:ln>
            <a:noFill/>
          </a:ln>
        </p:spPr>
      </p:pic>
      <p:sp>
        <p:nvSpPr>
          <p:cNvPr id="1570" name="Google Shape;1570;p37"/>
          <p:cNvSpPr/>
          <p:nvPr/>
        </p:nvSpPr>
        <p:spPr>
          <a:xfrm>
            <a:off x="611774" y="1913178"/>
            <a:ext cx="760344" cy="596581"/>
          </a:xfrm>
          <a:prstGeom prst="rect">
            <a:avLst/>
          </a:prstGeom>
          <a:noFill/>
          <a:ln cap="flat" cmpd="sng" w="38100">
            <a:solidFill>
              <a:srgbClr val="5B6E7E">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a:p>
            <a:pPr indent="0" lvl="0" marL="0" marR="0" rtl="0" algn="ctr">
              <a:spcBef>
                <a:spcPts val="0"/>
              </a:spcBef>
              <a:spcAft>
                <a:spcPts val="0"/>
              </a:spcAft>
              <a:buNone/>
            </a:pPr>
            <a:r>
              <a:rPr lang="en-US" sz="2100">
                <a:solidFill>
                  <a:schemeClr val="dk1"/>
                </a:solidFill>
                <a:latin typeface="Gill Sans"/>
                <a:ea typeface="Gill Sans"/>
                <a:cs typeface="Gill Sans"/>
                <a:sym typeface="Gill Sans"/>
              </a:rPr>
              <a:t>User</a:t>
            </a:r>
            <a:endParaRPr/>
          </a:p>
        </p:txBody>
      </p:sp>
      <p:sp>
        <p:nvSpPr>
          <p:cNvPr id="1571" name="Google Shape;1571;p37"/>
          <p:cNvSpPr/>
          <p:nvPr/>
        </p:nvSpPr>
        <p:spPr>
          <a:xfrm>
            <a:off x="611774" y="2514015"/>
            <a:ext cx="760344" cy="289780"/>
          </a:xfrm>
          <a:prstGeom prst="rect">
            <a:avLst/>
          </a:prstGeom>
          <a:noFill/>
          <a:ln cap="flat" cmpd="sng" w="38100">
            <a:solidFill>
              <a:srgbClr val="5B6E7E">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100">
                <a:solidFill>
                  <a:schemeClr val="dk1"/>
                </a:solidFill>
                <a:latin typeface="Gill Sans"/>
                <a:ea typeface="Gill Sans"/>
                <a:cs typeface="Gill Sans"/>
                <a:sym typeface="Gill Sans"/>
              </a:rPr>
              <a:t>VM</a:t>
            </a:r>
            <a:endParaRPr/>
          </a:p>
        </p:txBody>
      </p:sp>
      <p:sp>
        <p:nvSpPr>
          <p:cNvPr id="1572" name="Google Shape;1572;p37"/>
          <p:cNvSpPr/>
          <p:nvPr/>
        </p:nvSpPr>
        <p:spPr>
          <a:xfrm>
            <a:off x="609600" y="2809743"/>
            <a:ext cx="760344" cy="378350"/>
          </a:xfrm>
          <a:prstGeom prst="rect">
            <a:avLst/>
          </a:prstGeom>
          <a:noFill/>
          <a:ln cap="flat" cmpd="sng" w="38100">
            <a:solidFill>
              <a:srgbClr val="5B6E7E">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100">
                <a:solidFill>
                  <a:schemeClr val="dk1"/>
                </a:solidFill>
                <a:latin typeface="Gill Sans"/>
                <a:ea typeface="Gill Sans"/>
                <a:cs typeface="Gill Sans"/>
                <a:sym typeface="Gill Sans"/>
              </a:rPr>
              <a:t>OS</a:t>
            </a:r>
            <a:endParaRPr/>
          </a:p>
        </p:txBody>
      </p:sp>
      <p:grpSp>
        <p:nvGrpSpPr>
          <p:cNvPr id="1573" name="Google Shape;1573;p37"/>
          <p:cNvGrpSpPr/>
          <p:nvPr/>
        </p:nvGrpSpPr>
        <p:grpSpPr>
          <a:xfrm>
            <a:off x="609599" y="3254431"/>
            <a:ext cx="664785" cy="673249"/>
            <a:chOff x="1234102" y="4360584"/>
            <a:chExt cx="886379" cy="897666"/>
          </a:xfrm>
        </p:grpSpPr>
        <p:pic>
          <p:nvPicPr>
            <p:cNvPr descr="Related image" id="1574" name="Google Shape;1574;p37"/>
            <p:cNvPicPr preferRelativeResize="0"/>
            <p:nvPr/>
          </p:nvPicPr>
          <p:blipFill rotWithShape="1">
            <a:blip r:embed="rId4">
              <a:alphaModFix/>
            </a:blip>
            <a:srcRect b="0" l="0" r="0" t="0"/>
            <a:stretch/>
          </p:blipFill>
          <p:spPr>
            <a:xfrm>
              <a:off x="1234102" y="4360584"/>
              <a:ext cx="886379" cy="897666"/>
            </a:xfrm>
            <a:prstGeom prst="rect">
              <a:avLst/>
            </a:prstGeom>
            <a:noFill/>
            <a:ln>
              <a:noFill/>
            </a:ln>
          </p:spPr>
        </p:pic>
        <p:sp>
          <p:nvSpPr>
            <p:cNvPr id="1575" name="Google Shape;1575;p37"/>
            <p:cNvSpPr txBox="1"/>
            <p:nvPr/>
          </p:nvSpPr>
          <p:spPr>
            <a:xfrm>
              <a:off x="1299187" y="4533623"/>
              <a:ext cx="759181" cy="5334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x86</a:t>
              </a:r>
              <a:endParaRPr sz="1350">
                <a:solidFill>
                  <a:schemeClr val="dk1"/>
                </a:solidFill>
                <a:latin typeface="Gill Sans"/>
                <a:ea typeface="Gill Sans"/>
                <a:cs typeface="Gill Sans"/>
                <a:sym typeface="Gill Sans"/>
              </a:endParaRPr>
            </a:p>
          </p:txBody>
        </p:sp>
      </p:grpSp>
      <p:sp>
        <p:nvSpPr>
          <p:cNvPr id="1576" name="Google Shape;1576;p37"/>
          <p:cNvSpPr/>
          <p:nvPr/>
        </p:nvSpPr>
        <p:spPr>
          <a:xfrm>
            <a:off x="1182485" y="2468928"/>
            <a:ext cx="337841" cy="337841"/>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grpSp>
        <p:nvGrpSpPr>
          <p:cNvPr id="1577" name="Google Shape;1577;p37"/>
          <p:cNvGrpSpPr/>
          <p:nvPr/>
        </p:nvGrpSpPr>
        <p:grpSpPr>
          <a:xfrm>
            <a:off x="1470850" y="1372702"/>
            <a:ext cx="1029269" cy="1145702"/>
            <a:chOff x="1470850" y="1372702"/>
            <a:chExt cx="1029269" cy="1145702"/>
          </a:xfrm>
        </p:grpSpPr>
        <p:sp>
          <p:nvSpPr>
            <p:cNvPr id="1578" name="Google Shape;1578;p37"/>
            <p:cNvSpPr/>
            <p:nvPr/>
          </p:nvSpPr>
          <p:spPr>
            <a:xfrm>
              <a:off x="2162278" y="1372702"/>
              <a:ext cx="337841" cy="337841"/>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cxnSp>
          <p:nvCxnSpPr>
            <p:cNvPr id="1579" name="Google Shape;1579;p37"/>
            <p:cNvCxnSpPr>
              <a:stCxn id="1576" idx="7"/>
              <a:endCxn id="1578" idx="3"/>
            </p:cNvCxnSpPr>
            <p:nvPr/>
          </p:nvCxnSpPr>
          <p:spPr>
            <a:xfrm flipH="1" rot="10800000">
              <a:off x="1470850" y="1661004"/>
              <a:ext cx="741000" cy="857400"/>
            </a:xfrm>
            <a:prstGeom prst="straightConnector1">
              <a:avLst/>
            </a:prstGeom>
            <a:noFill/>
            <a:ln cap="flat" cmpd="sng" w="38100">
              <a:solidFill>
                <a:schemeClr val="dk1"/>
              </a:solidFill>
              <a:prstDash val="solid"/>
              <a:round/>
              <a:headEnd len="sm" w="sm" type="none"/>
              <a:tailEnd len="med" w="med" type="triangle"/>
            </a:ln>
          </p:spPr>
        </p:cxnSp>
      </p:grpSp>
      <p:grpSp>
        <p:nvGrpSpPr>
          <p:cNvPr id="1580" name="Google Shape;1580;p37"/>
          <p:cNvGrpSpPr/>
          <p:nvPr/>
        </p:nvGrpSpPr>
        <p:grpSpPr>
          <a:xfrm>
            <a:off x="2511535" y="1541625"/>
            <a:ext cx="522086" cy="780828"/>
            <a:chOff x="2511535" y="1541625"/>
            <a:chExt cx="522086" cy="780828"/>
          </a:xfrm>
        </p:grpSpPr>
        <p:cxnSp>
          <p:nvCxnSpPr>
            <p:cNvPr id="1581" name="Google Shape;1581;p37"/>
            <p:cNvCxnSpPr/>
            <p:nvPr/>
          </p:nvCxnSpPr>
          <p:spPr>
            <a:xfrm flipH="1" rot="10800000">
              <a:off x="2511535" y="1541625"/>
              <a:ext cx="285409" cy="1"/>
            </a:xfrm>
            <a:prstGeom prst="straightConnector1">
              <a:avLst/>
            </a:prstGeom>
            <a:noFill/>
            <a:ln cap="flat" cmpd="sng" w="38100">
              <a:solidFill>
                <a:schemeClr val="dk1"/>
              </a:solidFill>
              <a:prstDash val="solid"/>
              <a:round/>
              <a:headEnd len="sm" w="sm" type="none"/>
              <a:tailEnd len="med" w="med" type="triangle"/>
            </a:ln>
          </p:spPr>
        </p:cxnSp>
        <p:cxnSp>
          <p:nvCxnSpPr>
            <p:cNvPr id="1582" name="Google Shape;1582;p37"/>
            <p:cNvCxnSpPr>
              <a:endCxn id="1583" idx="0"/>
            </p:cNvCxnSpPr>
            <p:nvPr/>
          </p:nvCxnSpPr>
          <p:spPr>
            <a:xfrm flipH="1">
              <a:off x="2835921" y="1809153"/>
              <a:ext cx="197700" cy="513300"/>
            </a:xfrm>
            <a:prstGeom prst="straightConnector1">
              <a:avLst/>
            </a:prstGeom>
            <a:noFill/>
            <a:ln cap="flat" cmpd="sng" w="38100">
              <a:solidFill>
                <a:schemeClr val="dk1"/>
              </a:solidFill>
              <a:prstDash val="solid"/>
              <a:round/>
              <a:headEnd len="sm" w="sm" type="none"/>
              <a:tailEnd len="med" w="med" type="triangle"/>
            </a:ln>
          </p:spPr>
        </p:cxnSp>
      </p:grpSp>
      <p:grpSp>
        <p:nvGrpSpPr>
          <p:cNvPr id="1584" name="Google Shape;1584;p37"/>
          <p:cNvGrpSpPr/>
          <p:nvPr/>
        </p:nvGrpSpPr>
        <p:grpSpPr>
          <a:xfrm>
            <a:off x="2777986" y="816816"/>
            <a:ext cx="1999798" cy="1040988"/>
            <a:chOff x="2777986" y="816816"/>
            <a:chExt cx="1999798" cy="1040988"/>
          </a:xfrm>
        </p:grpSpPr>
        <p:sp>
          <p:nvSpPr>
            <p:cNvPr id="1585" name="Google Shape;1585;p37"/>
            <p:cNvSpPr txBox="1"/>
            <p:nvPr/>
          </p:nvSpPr>
          <p:spPr>
            <a:xfrm>
              <a:off x="3826433" y="816816"/>
              <a:ext cx="95135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Storage</a:t>
              </a:r>
              <a:endParaRPr/>
            </a:p>
            <a:p>
              <a:pPr indent="0" lvl="0" marL="0" marR="0" rtl="0" algn="l">
                <a:spcBef>
                  <a:spcPts val="0"/>
                </a:spcBef>
                <a:spcAft>
                  <a:spcPts val="0"/>
                </a:spcAft>
                <a:buNone/>
              </a:pPr>
              <a:r>
                <a:rPr lang="en-US" sz="1800">
                  <a:solidFill>
                    <a:schemeClr val="dk1"/>
                  </a:solidFill>
                  <a:latin typeface="Gill Sans"/>
                  <a:ea typeface="Gill Sans"/>
                  <a:cs typeface="Gill Sans"/>
                  <a:sym typeface="Gill Sans"/>
                </a:rPr>
                <a:t>Services</a:t>
              </a:r>
              <a:endParaRPr/>
            </a:p>
          </p:txBody>
        </p:sp>
        <p:sp>
          <p:nvSpPr>
            <p:cNvPr id="1586" name="Google Shape;1586;p37"/>
            <p:cNvSpPr txBox="1"/>
            <p:nvPr/>
          </p:nvSpPr>
          <p:spPr>
            <a:xfrm>
              <a:off x="2777986" y="1303806"/>
              <a:ext cx="772969"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000">
                  <a:solidFill>
                    <a:schemeClr val="dk1"/>
                  </a:solidFill>
                  <a:latin typeface="Times New Roman"/>
                  <a:ea typeface="Times New Roman"/>
                  <a:cs typeface="Times New Roman"/>
                  <a:sym typeface="Times New Roman"/>
                </a:rPr>
                <a:t>F( )</a:t>
              </a:r>
              <a:endParaRPr/>
            </a:p>
          </p:txBody>
        </p:sp>
        <p:cxnSp>
          <p:nvCxnSpPr>
            <p:cNvPr id="1587" name="Google Shape;1587;p37"/>
            <p:cNvCxnSpPr>
              <a:stCxn id="1585" idx="1"/>
            </p:cNvCxnSpPr>
            <p:nvPr/>
          </p:nvCxnSpPr>
          <p:spPr>
            <a:xfrm flipH="1">
              <a:off x="3481433" y="1139982"/>
              <a:ext cx="345000" cy="402600"/>
            </a:xfrm>
            <a:prstGeom prst="straightConnector1">
              <a:avLst/>
            </a:prstGeom>
            <a:noFill/>
            <a:ln cap="flat" cmpd="sng" w="38100">
              <a:solidFill>
                <a:schemeClr val="dk1"/>
              </a:solidFill>
              <a:prstDash val="solid"/>
              <a:round/>
              <a:headEnd len="sm" w="sm" type="none"/>
              <a:tailEnd len="sm" w="sm" type="none"/>
            </a:ln>
          </p:spPr>
        </p:cxnSp>
      </p:grpSp>
      <p:sp>
        <p:nvSpPr>
          <p:cNvPr id="1588" name="Google Shape;1588;p37"/>
          <p:cNvSpPr/>
          <p:nvPr/>
        </p:nvSpPr>
        <p:spPr>
          <a:xfrm>
            <a:off x="6712553" y="5855799"/>
            <a:ext cx="337841" cy="337841"/>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cxnSp>
        <p:nvCxnSpPr>
          <p:cNvPr id="1589" name="Google Shape;1589;p37"/>
          <p:cNvCxnSpPr>
            <a:endCxn id="1588" idx="0"/>
          </p:cNvCxnSpPr>
          <p:nvPr/>
        </p:nvCxnSpPr>
        <p:spPr>
          <a:xfrm>
            <a:off x="6629474" y="5391099"/>
            <a:ext cx="252000" cy="464700"/>
          </a:xfrm>
          <a:prstGeom prst="straightConnector1">
            <a:avLst/>
          </a:prstGeom>
          <a:noFill/>
          <a:ln cap="flat" cmpd="sng" w="38100">
            <a:solidFill>
              <a:schemeClr val="dk1"/>
            </a:solidFill>
            <a:prstDash val="solid"/>
            <a:round/>
            <a:headEnd len="sm" w="sm" type="none"/>
            <a:tailEnd len="med" w="med" type="triangle"/>
          </a:ln>
        </p:spPr>
      </p:cxnSp>
      <p:grpSp>
        <p:nvGrpSpPr>
          <p:cNvPr id="1590" name="Google Shape;1590;p37"/>
          <p:cNvGrpSpPr/>
          <p:nvPr/>
        </p:nvGrpSpPr>
        <p:grpSpPr>
          <a:xfrm>
            <a:off x="1143592" y="617196"/>
            <a:ext cx="2523035" cy="3999954"/>
            <a:chOff x="1143592" y="617196"/>
            <a:chExt cx="2523035" cy="3999954"/>
          </a:xfrm>
        </p:grpSpPr>
        <p:cxnSp>
          <p:nvCxnSpPr>
            <p:cNvPr id="1591" name="Google Shape;1591;p37"/>
            <p:cNvCxnSpPr/>
            <p:nvPr/>
          </p:nvCxnSpPr>
          <p:spPr>
            <a:xfrm>
              <a:off x="1583312" y="1731210"/>
              <a:ext cx="490724" cy="0"/>
            </a:xfrm>
            <a:prstGeom prst="straightConnector1">
              <a:avLst/>
            </a:prstGeom>
            <a:noFill/>
            <a:ln cap="flat" cmpd="sng" w="31750">
              <a:solidFill>
                <a:srgbClr val="7F7F7F"/>
              </a:solidFill>
              <a:prstDash val="solid"/>
              <a:round/>
              <a:headEnd len="sm" w="sm" type="none"/>
              <a:tailEnd len="sm" w="sm" type="none"/>
            </a:ln>
          </p:spPr>
        </p:cxnSp>
        <p:sp>
          <p:nvSpPr>
            <p:cNvPr id="1592" name="Google Shape;1592;p37"/>
            <p:cNvSpPr/>
            <p:nvPr/>
          </p:nvSpPr>
          <p:spPr>
            <a:xfrm>
              <a:off x="2079022" y="942016"/>
              <a:ext cx="1587605" cy="1860845"/>
            </a:xfrm>
            <a:prstGeom prst="rect">
              <a:avLst/>
            </a:prstGeom>
            <a:noFill/>
            <a:ln cap="flat" cmpd="sng" w="38100">
              <a:solidFill>
                <a:srgbClr val="5B6E7E">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grpSp>
          <p:nvGrpSpPr>
            <p:cNvPr id="1593" name="Google Shape;1593;p37"/>
            <p:cNvGrpSpPr/>
            <p:nvPr/>
          </p:nvGrpSpPr>
          <p:grpSpPr>
            <a:xfrm>
              <a:off x="1321246" y="916911"/>
              <a:ext cx="572593" cy="3700239"/>
              <a:chOff x="1393222" y="914400"/>
              <a:chExt cx="763456" cy="4933650"/>
            </a:xfrm>
          </p:grpSpPr>
          <p:cxnSp>
            <p:nvCxnSpPr>
              <p:cNvPr id="1594" name="Google Shape;1594;p37"/>
              <p:cNvCxnSpPr/>
              <p:nvPr/>
            </p:nvCxnSpPr>
            <p:spPr>
              <a:xfrm flipH="1">
                <a:off x="1721099" y="914400"/>
                <a:ext cx="25800" cy="4469416"/>
              </a:xfrm>
              <a:prstGeom prst="straightConnector1">
                <a:avLst/>
              </a:prstGeom>
              <a:noFill/>
              <a:ln cap="flat" cmpd="sng" w="101600">
                <a:solidFill>
                  <a:srgbClr val="7F7F7F"/>
                </a:solidFill>
                <a:prstDash val="solid"/>
                <a:round/>
                <a:headEnd len="sm" w="sm" type="none"/>
                <a:tailEnd len="sm" w="sm" type="none"/>
              </a:ln>
            </p:spPr>
          </p:cxnSp>
          <p:sp>
            <p:nvSpPr>
              <p:cNvPr id="1595" name="Google Shape;1595;p37"/>
              <p:cNvSpPr txBox="1"/>
              <p:nvPr/>
            </p:nvSpPr>
            <p:spPr>
              <a:xfrm>
                <a:off x="1393222" y="5355607"/>
                <a:ext cx="763456" cy="4924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7F7F7F"/>
                    </a:solidFill>
                    <a:latin typeface="Gill Sans"/>
                    <a:ea typeface="Gill Sans"/>
                    <a:cs typeface="Gill Sans"/>
                    <a:sym typeface="Gill Sans"/>
                  </a:rPr>
                  <a:t>PCIe</a:t>
                </a:r>
                <a:endParaRPr/>
              </a:p>
            </p:txBody>
          </p:sp>
        </p:grpSp>
        <p:grpSp>
          <p:nvGrpSpPr>
            <p:cNvPr id="1596" name="Google Shape;1596;p37"/>
            <p:cNvGrpSpPr/>
            <p:nvPr/>
          </p:nvGrpSpPr>
          <p:grpSpPr>
            <a:xfrm>
              <a:off x="2988889" y="617196"/>
              <a:ext cx="668711" cy="677225"/>
              <a:chOff x="5638787" y="708616"/>
              <a:chExt cx="939969" cy="951937"/>
            </a:xfrm>
          </p:grpSpPr>
          <p:pic>
            <p:nvPicPr>
              <p:cNvPr descr="Related image" id="1597" name="Google Shape;1597;p37"/>
              <p:cNvPicPr preferRelativeResize="0"/>
              <p:nvPr/>
            </p:nvPicPr>
            <p:blipFill rotWithShape="1">
              <a:blip r:embed="rId4">
                <a:alphaModFix/>
              </a:blip>
              <a:srcRect b="0" l="0" r="0" t="0"/>
              <a:stretch/>
            </p:blipFill>
            <p:spPr>
              <a:xfrm>
                <a:off x="5638787" y="708616"/>
                <a:ext cx="939969" cy="951937"/>
              </a:xfrm>
              <a:prstGeom prst="rect">
                <a:avLst/>
              </a:prstGeom>
              <a:noFill/>
              <a:ln>
                <a:noFill/>
              </a:ln>
            </p:spPr>
          </p:pic>
          <p:sp>
            <p:nvSpPr>
              <p:cNvPr id="1598" name="Google Shape;1598;p37"/>
              <p:cNvSpPr txBox="1"/>
              <p:nvPr/>
            </p:nvSpPr>
            <p:spPr>
              <a:xfrm>
                <a:off x="5680774" y="908809"/>
                <a:ext cx="863446" cy="5191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750">
                    <a:solidFill>
                      <a:schemeClr val="dk1"/>
                    </a:solidFill>
                    <a:latin typeface="Gill Sans"/>
                    <a:ea typeface="Gill Sans"/>
                    <a:cs typeface="Gill Sans"/>
                    <a:sym typeface="Gill Sans"/>
                  </a:rPr>
                  <a:t>ARM</a:t>
                </a:r>
                <a:endParaRPr/>
              </a:p>
            </p:txBody>
          </p:sp>
        </p:grpSp>
        <p:cxnSp>
          <p:nvCxnSpPr>
            <p:cNvPr id="1599" name="Google Shape;1599;p37"/>
            <p:cNvCxnSpPr/>
            <p:nvPr/>
          </p:nvCxnSpPr>
          <p:spPr>
            <a:xfrm>
              <a:off x="1143592" y="3602961"/>
              <a:ext cx="439720" cy="0"/>
            </a:xfrm>
            <a:prstGeom prst="straightConnector1">
              <a:avLst/>
            </a:prstGeom>
            <a:noFill/>
            <a:ln cap="flat" cmpd="sng" w="31750">
              <a:solidFill>
                <a:srgbClr val="7F7F7F"/>
              </a:solidFill>
              <a:prstDash val="solid"/>
              <a:round/>
              <a:headEnd len="sm" w="sm" type="none"/>
              <a:tailEnd len="sm" w="sm" type="none"/>
            </a:ln>
          </p:spPr>
        </p:cxnSp>
      </p:grpSp>
      <p:pic>
        <p:nvPicPr>
          <p:cNvPr descr="Database" id="1600" name="Google Shape;1600;p37"/>
          <p:cNvPicPr preferRelativeResize="0"/>
          <p:nvPr/>
        </p:nvPicPr>
        <p:blipFill rotWithShape="1">
          <a:blip r:embed="rId5">
            <a:alphaModFix/>
          </a:blip>
          <a:srcRect b="0" l="0" r="0" t="0"/>
          <a:stretch/>
        </p:blipFill>
        <p:spPr>
          <a:xfrm>
            <a:off x="5275216" y="1337305"/>
            <a:ext cx="685800" cy="685800"/>
          </a:xfrm>
          <a:prstGeom prst="rect">
            <a:avLst/>
          </a:prstGeom>
          <a:noFill/>
          <a:ln>
            <a:noFill/>
          </a:ln>
        </p:spPr>
      </p:pic>
      <p:grpSp>
        <p:nvGrpSpPr>
          <p:cNvPr id="1601" name="Google Shape;1601;p37"/>
          <p:cNvGrpSpPr/>
          <p:nvPr/>
        </p:nvGrpSpPr>
        <p:grpSpPr>
          <a:xfrm>
            <a:off x="5843717" y="1694555"/>
            <a:ext cx="1684885" cy="230205"/>
            <a:chOff x="2075586" y="6017660"/>
            <a:chExt cx="2246513" cy="306940"/>
          </a:xfrm>
        </p:grpSpPr>
        <p:sp>
          <p:nvSpPr>
            <p:cNvPr id="1602" name="Google Shape;1602;p37"/>
            <p:cNvSpPr/>
            <p:nvPr/>
          </p:nvSpPr>
          <p:spPr>
            <a:xfrm>
              <a:off x="4017299" y="6017660"/>
              <a:ext cx="304800" cy="304800"/>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cxnSp>
          <p:nvCxnSpPr>
            <p:cNvPr id="1603" name="Google Shape;1603;p37"/>
            <p:cNvCxnSpPr>
              <a:stCxn id="1604" idx="6"/>
              <a:endCxn id="1602" idx="2"/>
            </p:cNvCxnSpPr>
            <p:nvPr/>
          </p:nvCxnSpPr>
          <p:spPr>
            <a:xfrm flipH="1" rot="10800000">
              <a:off x="2380386" y="6170100"/>
              <a:ext cx="1636800" cy="2100"/>
            </a:xfrm>
            <a:prstGeom prst="straightConnector1">
              <a:avLst/>
            </a:prstGeom>
            <a:noFill/>
            <a:ln cap="flat" cmpd="sng" w="38100">
              <a:solidFill>
                <a:schemeClr val="dk1"/>
              </a:solidFill>
              <a:prstDash val="solid"/>
              <a:round/>
              <a:headEnd len="sm" w="sm" type="none"/>
              <a:tailEnd len="sm" w="sm" type="none"/>
            </a:ln>
          </p:spPr>
        </p:cxnSp>
        <p:sp>
          <p:nvSpPr>
            <p:cNvPr id="1604" name="Google Shape;1604;p37"/>
            <p:cNvSpPr/>
            <p:nvPr/>
          </p:nvSpPr>
          <p:spPr>
            <a:xfrm>
              <a:off x="2075586" y="6019800"/>
              <a:ext cx="304800" cy="304800"/>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grpSp>
      <p:grpSp>
        <p:nvGrpSpPr>
          <p:cNvPr id="1605" name="Google Shape;1605;p37"/>
          <p:cNvGrpSpPr/>
          <p:nvPr/>
        </p:nvGrpSpPr>
        <p:grpSpPr>
          <a:xfrm rot="-1589916">
            <a:off x="5811216" y="1187253"/>
            <a:ext cx="772350" cy="300087"/>
            <a:chOff x="2290557" y="6246141"/>
            <a:chExt cx="1029800" cy="400117"/>
          </a:xfrm>
        </p:grpSpPr>
        <p:sp>
          <p:nvSpPr>
            <p:cNvPr id="1606" name="Google Shape;1606;p37"/>
            <p:cNvSpPr/>
            <p:nvPr/>
          </p:nvSpPr>
          <p:spPr>
            <a:xfrm>
              <a:off x="3015557" y="6246141"/>
              <a:ext cx="304800" cy="304800"/>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cxnSp>
          <p:nvCxnSpPr>
            <p:cNvPr id="1607" name="Google Shape;1607;p37"/>
            <p:cNvCxnSpPr>
              <a:stCxn id="1608" idx="6"/>
              <a:endCxn id="1606" idx="2"/>
            </p:cNvCxnSpPr>
            <p:nvPr/>
          </p:nvCxnSpPr>
          <p:spPr>
            <a:xfrm flipH="1" rot="-9210245">
              <a:off x="2638741" y="6309713"/>
              <a:ext cx="333532" cy="272890"/>
            </a:xfrm>
            <a:prstGeom prst="straightConnector1">
              <a:avLst/>
            </a:prstGeom>
            <a:noFill/>
            <a:ln cap="flat" cmpd="sng" w="38100">
              <a:solidFill>
                <a:schemeClr val="dk1"/>
              </a:solidFill>
              <a:prstDash val="solid"/>
              <a:round/>
              <a:headEnd len="sm" w="sm" type="none"/>
              <a:tailEnd len="sm" w="sm" type="none"/>
            </a:ln>
          </p:spPr>
        </p:cxnSp>
        <p:sp>
          <p:nvSpPr>
            <p:cNvPr id="1608" name="Google Shape;1608;p37"/>
            <p:cNvSpPr/>
            <p:nvPr/>
          </p:nvSpPr>
          <p:spPr>
            <a:xfrm>
              <a:off x="2290557" y="6341457"/>
              <a:ext cx="304800" cy="304801"/>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grpSp>
      <p:pic>
        <p:nvPicPr>
          <p:cNvPr descr="Database" id="1609" name="Google Shape;1609;p37"/>
          <p:cNvPicPr preferRelativeResize="0"/>
          <p:nvPr/>
        </p:nvPicPr>
        <p:blipFill rotWithShape="1">
          <a:blip r:embed="rId5">
            <a:alphaModFix/>
          </a:blip>
          <a:srcRect b="0" l="0" r="0" t="0"/>
          <a:stretch/>
        </p:blipFill>
        <p:spPr>
          <a:xfrm>
            <a:off x="6420867" y="814968"/>
            <a:ext cx="685800" cy="685800"/>
          </a:xfrm>
          <a:prstGeom prst="rect">
            <a:avLst/>
          </a:prstGeom>
          <a:noFill/>
          <a:ln>
            <a:noFill/>
          </a:ln>
        </p:spPr>
      </p:pic>
      <p:grpSp>
        <p:nvGrpSpPr>
          <p:cNvPr id="1610" name="Google Shape;1610;p37"/>
          <p:cNvGrpSpPr/>
          <p:nvPr/>
        </p:nvGrpSpPr>
        <p:grpSpPr>
          <a:xfrm rot="1344917">
            <a:off x="6928575" y="1141207"/>
            <a:ext cx="669254" cy="415151"/>
            <a:chOff x="2028740" y="6210921"/>
            <a:chExt cx="892339" cy="553533"/>
          </a:xfrm>
        </p:grpSpPr>
        <p:sp>
          <p:nvSpPr>
            <p:cNvPr id="1611" name="Google Shape;1611;p37"/>
            <p:cNvSpPr/>
            <p:nvPr/>
          </p:nvSpPr>
          <p:spPr>
            <a:xfrm>
              <a:off x="2616279" y="6459655"/>
              <a:ext cx="304800" cy="304799"/>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cxnSp>
          <p:nvCxnSpPr>
            <p:cNvPr id="1612" name="Google Shape;1612;p37"/>
            <p:cNvCxnSpPr>
              <a:stCxn id="1613" idx="6"/>
              <a:endCxn id="1611" idx="2"/>
            </p:cNvCxnSpPr>
            <p:nvPr/>
          </p:nvCxnSpPr>
          <p:spPr>
            <a:xfrm rot="-1347187">
              <a:off x="2391578" y="6318781"/>
              <a:ext cx="166524" cy="337779"/>
            </a:xfrm>
            <a:prstGeom prst="straightConnector1">
              <a:avLst/>
            </a:prstGeom>
            <a:noFill/>
            <a:ln cap="flat" cmpd="sng" w="38100">
              <a:solidFill>
                <a:schemeClr val="dk1"/>
              </a:solidFill>
              <a:prstDash val="solid"/>
              <a:round/>
              <a:headEnd len="sm" w="sm" type="none"/>
              <a:tailEnd len="sm" w="sm" type="none"/>
            </a:ln>
          </p:spPr>
        </p:cxnSp>
        <p:sp>
          <p:nvSpPr>
            <p:cNvPr id="1613" name="Google Shape;1613;p37"/>
            <p:cNvSpPr/>
            <p:nvPr/>
          </p:nvSpPr>
          <p:spPr>
            <a:xfrm>
              <a:off x="2028740" y="6210921"/>
              <a:ext cx="304800" cy="304800"/>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grpSp>
      <p:sp>
        <p:nvSpPr>
          <p:cNvPr id="1614" name="Google Shape;1614;p37"/>
          <p:cNvSpPr txBox="1"/>
          <p:nvPr/>
        </p:nvSpPr>
        <p:spPr>
          <a:xfrm>
            <a:off x="5027124" y="1940869"/>
            <a:ext cx="150073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chemeClr val="dk1"/>
                </a:solidFill>
                <a:latin typeface="Gill Sans"/>
                <a:ea typeface="Gill Sans"/>
                <a:cs typeface="Gill Sans"/>
                <a:sym typeface="Gill Sans"/>
              </a:rPr>
              <a:t>Priority Scheduling</a:t>
            </a:r>
            <a:endParaRPr/>
          </a:p>
        </p:txBody>
      </p:sp>
      <p:sp>
        <p:nvSpPr>
          <p:cNvPr id="1615" name="Google Shape;1615;p37"/>
          <p:cNvSpPr txBox="1"/>
          <p:nvPr/>
        </p:nvSpPr>
        <p:spPr>
          <a:xfrm>
            <a:off x="6318343" y="1425058"/>
            <a:ext cx="963725"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chemeClr val="dk1"/>
                </a:solidFill>
                <a:latin typeface="Gill Sans"/>
                <a:ea typeface="Gill Sans"/>
                <a:cs typeface="Gill Sans"/>
                <a:sym typeface="Gill Sans"/>
              </a:rPr>
              <a:t>Replication</a:t>
            </a:r>
            <a:endParaRPr/>
          </a:p>
        </p:txBody>
      </p:sp>
      <p:grpSp>
        <p:nvGrpSpPr>
          <p:cNvPr id="1616" name="Google Shape;1616;p37"/>
          <p:cNvGrpSpPr/>
          <p:nvPr/>
        </p:nvGrpSpPr>
        <p:grpSpPr>
          <a:xfrm>
            <a:off x="6996614" y="799079"/>
            <a:ext cx="608974" cy="230205"/>
            <a:chOff x="1877308" y="6017660"/>
            <a:chExt cx="811965" cy="306940"/>
          </a:xfrm>
        </p:grpSpPr>
        <p:sp>
          <p:nvSpPr>
            <p:cNvPr id="1617" name="Google Shape;1617;p37"/>
            <p:cNvSpPr/>
            <p:nvPr/>
          </p:nvSpPr>
          <p:spPr>
            <a:xfrm>
              <a:off x="2384473" y="6017660"/>
              <a:ext cx="304800" cy="304800"/>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cxnSp>
          <p:nvCxnSpPr>
            <p:cNvPr id="1618" name="Google Shape;1618;p37"/>
            <p:cNvCxnSpPr>
              <a:stCxn id="1619" idx="6"/>
              <a:endCxn id="1617" idx="2"/>
            </p:cNvCxnSpPr>
            <p:nvPr/>
          </p:nvCxnSpPr>
          <p:spPr>
            <a:xfrm flipH="1" rot="10800000">
              <a:off x="2182108" y="6170100"/>
              <a:ext cx="202500" cy="2100"/>
            </a:xfrm>
            <a:prstGeom prst="straightConnector1">
              <a:avLst/>
            </a:prstGeom>
            <a:noFill/>
            <a:ln cap="flat" cmpd="sng" w="38100">
              <a:solidFill>
                <a:schemeClr val="dk1"/>
              </a:solidFill>
              <a:prstDash val="solid"/>
              <a:round/>
              <a:headEnd len="sm" w="sm" type="none"/>
              <a:tailEnd len="sm" w="sm" type="none"/>
            </a:ln>
          </p:spPr>
        </p:cxnSp>
        <p:sp>
          <p:nvSpPr>
            <p:cNvPr id="1619" name="Google Shape;1619;p37"/>
            <p:cNvSpPr/>
            <p:nvPr/>
          </p:nvSpPr>
          <p:spPr>
            <a:xfrm>
              <a:off x="1877308" y="6019800"/>
              <a:ext cx="304800" cy="304800"/>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grpSp>
      <p:sp>
        <p:nvSpPr>
          <p:cNvPr id="1620" name="Google Shape;1620;p37"/>
          <p:cNvSpPr/>
          <p:nvPr/>
        </p:nvSpPr>
        <p:spPr>
          <a:xfrm>
            <a:off x="7747056" y="1481341"/>
            <a:ext cx="787344" cy="340858"/>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100">
                <a:solidFill>
                  <a:schemeClr val="lt1"/>
                </a:solidFill>
                <a:latin typeface="Gill Sans"/>
                <a:ea typeface="Gill Sans"/>
                <a:cs typeface="Gill Sans"/>
                <a:sym typeface="Gill Sans"/>
              </a:rPr>
              <a:t>SSD</a:t>
            </a:r>
            <a:endParaRPr/>
          </a:p>
        </p:txBody>
      </p:sp>
      <p:sp>
        <p:nvSpPr>
          <p:cNvPr id="1621" name="Google Shape;1621;p37"/>
          <p:cNvSpPr/>
          <p:nvPr/>
        </p:nvSpPr>
        <p:spPr>
          <a:xfrm>
            <a:off x="7747055" y="742950"/>
            <a:ext cx="787345" cy="340858"/>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100">
                <a:solidFill>
                  <a:schemeClr val="lt1"/>
                </a:solidFill>
                <a:latin typeface="Gill Sans"/>
                <a:ea typeface="Gill Sans"/>
                <a:cs typeface="Gill Sans"/>
                <a:sym typeface="Gill Sans"/>
              </a:rPr>
              <a:t>SSD</a:t>
            </a:r>
            <a:endParaRPr/>
          </a:p>
        </p:txBody>
      </p:sp>
      <p:sp>
        <p:nvSpPr>
          <p:cNvPr id="1622" name="Google Shape;1622;p37"/>
          <p:cNvSpPr/>
          <p:nvPr/>
        </p:nvSpPr>
        <p:spPr>
          <a:xfrm>
            <a:off x="116756" y="828571"/>
            <a:ext cx="1246559" cy="585584"/>
          </a:xfrm>
          <a:prstGeom prst="wedgeRoundRectCallout">
            <a:avLst>
              <a:gd fmla="val 88458" name="adj1"/>
              <a:gd fmla="val 146628" name="adj2"/>
              <a:gd fmla="val 16667" name="adj3"/>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Gill Sans"/>
                <a:ea typeface="Gill Sans"/>
                <a:cs typeface="Gill Sans"/>
                <a:sym typeface="Gill Sans"/>
              </a:rPr>
              <a:t>NVMe QP Mapping</a:t>
            </a:r>
            <a:endParaRPr/>
          </a:p>
        </p:txBody>
      </p:sp>
      <p:grpSp>
        <p:nvGrpSpPr>
          <p:cNvPr id="1623" name="Google Shape;1623;p37"/>
          <p:cNvGrpSpPr/>
          <p:nvPr/>
        </p:nvGrpSpPr>
        <p:grpSpPr>
          <a:xfrm>
            <a:off x="4643088" y="514350"/>
            <a:ext cx="4043711" cy="1726601"/>
            <a:chOff x="4643088" y="514350"/>
            <a:chExt cx="4043711" cy="1726601"/>
          </a:xfrm>
        </p:grpSpPr>
        <p:sp>
          <p:nvSpPr>
            <p:cNvPr id="1624" name="Google Shape;1624;p37"/>
            <p:cNvSpPr/>
            <p:nvPr/>
          </p:nvSpPr>
          <p:spPr>
            <a:xfrm>
              <a:off x="4963236" y="514350"/>
              <a:ext cx="3723563" cy="1726601"/>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cxnSp>
          <p:nvCxnSpPr>
            <p:cNvPr id="1625" name="Google Shape;1625;p37"/>
            <p:cNvCxnSpPr/>
            <p:nvPr/>
          </p:nvCxnSpPr>
          <p:spPr>
            <a:xfrm flipH="1" rot="10800000">
              <a:off x="4643088" y="710905"/>
              <a:ext cx="320148" cy="260645"/>
            </a:xfrm>
            <a:prstGeom prst="straightConnector1">
              <a:avLst/>
            </a:prstGeom>
            <a:noFill/>
            <a:ln cap="flat" cmpd="sng" w="9525">
              <a:solidFill>
                <a:schemeClr val="accent1"/>
              </a:solidFill>
              <a:prstDash val="dash"/>
              <a:round/>
              <a:headEnd len="sm" w="sm" type="none"/>
              <a:tailEnd len="sm" w="sm" type="none"/>
            </a:ln>
          </p:spPr>
        </p:cxnSp>
        <p:cxnSp>
          <p:nvCxnSpPr>
            <p:cNvPr id="1626" name="Google Shape;1626;p37"/>
            <p:cNvCxnSpPr/>
            <p:nvPr/>
          </p:nvCxnSpPr>
          <p:spPr>
            <a:xfrm>
              <a:off x="4643088" y="1354313"/>
              <a:ext cx="331769" cy="668792"/>
            </a:xfrm>
            <a:prstGeom prst="straightConnector1">
              <a:avLst/>
            </a:prstGeom>
            <a:noFill/>
            <a:ln cap="flat" cmpd="sng" w="9525">
              <a:solidFill>
                <a:schemeClr val="accent1"/>
              </a:solidFill>
              <a:prstDash val="dash"/>
              <a:round/>
              <a:headEnd len="sm" w="sm" type="none"/>
              <a:tailEnd len="sm" w="sm" type="none"/>
            </a:ln>
          </p:spPr>
        </p:cxnSp>
      </p:grpSp>
      <p:sp>
        <p:nvSpPr>
          <p:cNvPr id="1627" name="Google Shape;1627;p37"/>
          <p:cNvSpPr txBox="1"/>
          <p:nvPr/>
        </p:nvSpPr>
        <p:spPr>
          <a:xfrm>
            <a:off x="4953001" y="3581182"/>
            <a:ext cx="3234195" cy="5334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Noto Sans Symbols"/>
              <a:buNone/>
            </a:pPr>
            <a:r>
              <a:rPr b="1" lang="en-US" sz="2400">
                <a:solidFill>
                  <a:srgbClr val="0096FF"/>
                </a:solidFill>
                <a:latin typeface="Gill Sans"/>
                <a:ea typeface="Gill Sans"/>
                <a:cs typeface="Gill Sans"/>
                <a:sym typeface="Gill Sans"/>
              </a:rPr>
              <a:t>+ </a:t>
            </a:r>
            <a:r>
              <a:rPr lang="en-US" sz="2400">
                <a:solidFill>
                  <a:srgbClr val="000000"/>
                </a:solidFill>
                <a:latin typeface="Gill Sans"/>
                <a:ea typeface="Gill Sans"/>
                <a:cs typeface="Gill Sans"/>
                <a:sym typeface="Gill Sans"/>
              </a:rPr>
              <a:t>Performance</a:t>
            </a:r>
            <a:endParaRPr/>
          </a:p>
        </p:txBody>
      </p:sp>
      <p:sp>
        <p:nvSpPr>
          <p:cNvPr id="1628" name="Google Shape;1628;p37"/>
          <p:cNvSpPr txBox="1"/>
          <p:nvPr/>
        </p:nvSpPr>
        <p:spPr>
          <a:xfrm>
            <a:off x="4956763" y="4056338"/>
            <a:ext cx="4568237" cy="5334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Noto Sans Symbols"/>
              <a:buNone/>
            </a:pPr>
            <a:r>
              <a:rPr b="1" lang="en-US" sz="2400">
                <a:solidFill>
                  <a:srgbClr val="0096FF"/>
                </a:solidFill>
                <a:latin typeface="Gill Sans"/>
                <a:ea typeface="Gill Sans"/>
                <a:cs typeface="Gill Sans"/>
                <a:sym typeface="Gill Sans"/>
              </a:rPr>
              <a:t>+ </a:t>
            </a:r>
            <a:r>
              <a:rPr lang="en-US" sz="2400">
                <a:solidFill>
                  <a:srgbClr val="000000"/>
                </a:solidFill>
                <a:latin typeface="Gill Sans"/>
                <a:ea typeface="Gill Sans"/>
                <a:cs typeface="Gill Sans"/>
                <a:sym typeface="Gill Sans"/>
              </a:rPr>
              <a:t>Composability</a:t>
            </a:r>
            <a:endParaRPr/>
          </a:p>
        </p:txBody>
      </p:sp>
      <p:sp>
        <p:nvSpPr>
          <p:cNvPr id="1629" name="Google Shape;1629;p37"/>
          <p:cNvSpPr txBox="1"/>
          <p:nvPr/>
        </p:nvSpPr>
        <p:spPr>
          <a:xfrm>
            <a:off x="4587849" y="2559875"/>
            <a:ext cx="248177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Gill Sans"/>
                <a:ea typeface="Gill Sans"/>
                <a:cs typeface="Gill Sans"/>
                <a:sym typeface="Gill Sans"/>
              </a:rPr>
              <a:t>Design benefits:</a:t>
            </a:r>
            <a:endParaRPr/>
          </a:p>
        </p:txBody>
      </p:sp>
      <p:grpSp>
        <p:nvGrpSpPr>
          <p:cNvPr id="1630" name="Google Shape;1630;p37"/>
          <p:cNvGrpSpPr/>
          <p:nvPr/>
        </p:nvGrpSpPr>
        <p:grpSpPr>
          <a:xfrm>
            <a:off x="1552214" y="2322453"/>
            <a:ext cx="1875227" cy="1823982"/>
            <a:chOff x="1552214" y="2322453"/>
            <a:chExt cx="1875227" cy="1823982"/>
          </a:xfrm>
        </p:grpSpPr>
        <p:grpSp>
          <p:nvGrpSpPr>
            <p:cNvPr id="1631" name="Google Shape;1631;p37"/>
            <p:cNvGrpSpPr/>
            <p:nvPr/>
          </p:nvGrpSpPr>
          <p:grpSpPr>
            <a:xfrm>
              <a:off x="1552214" y="2322453"/>
              <a:ext cx="1452627" cy="1544697"/>
              <a:chOff x="1552214" y="2322453"/>
              <a:chExt cx="1452627" cy="1544697"/>
            </a:xfrm>
          </p:grpSpPr>
          <p:grpSp>
            <p:nvGrpSpPr>
              <p:cNvPr id="1632" name="Google Shape;1632;p37"/>
              <p:cNvGrpSpPr/>
              <p:nvPr/>
            </p:nvGrpSpPr>
            <p:grpSpPr>
              <a:xfrm>
                <a:off x="2667000" y="2322453"/>
                <a:ext cx="337841" cy="1228028"/>
                <a:chOff x="2667000" y="2322453"/>
                <a:chExt cx="337841" cy="1228028"/>
              </a:xfrm>
            </p:grpSpPr>
            <p:cxnSp>
              <p:nvCxnSpPr>
                <p:cNvPr id="1633" name="Google Shape;1633;p37"/>
                <p:cNvCxnSpPr>
                  <a:stCxn id="1583" idx="4"/>
                  <a:endCxn id="1634" idx="0"/>
                </p:cNvCxnSpPr>
                <p:nvPr/>
              </p:nvCxnSpPr>
              <p:spPr>
                <a:xfrm>
                  <a:off x="2835921" y="2660294"/>
                  <a:ext cx="0" cy="552300"/>
                </a:xfrm>
                <a:prstGeom prst="straightConnector1">
                  <a:avLst/>
                </a:prstGeom>
                <a:noFill/>
                <a:ln cap="flat" cmpd="sng" w="38100">
                  <a:solidFill>
                    <a:schemeClr val="dk1"/>
                  </a:solidFill>
                  <a:prstDash val="solid"/>
                  <a:round/>
                  <a:headEnd len="sm" w="sm" type="none"/>
                  <a:tailEnd len="med" w="med" type="triangle"/>
                </a:ln>
              </p:spPr>
            </p:cxnSp>
            <p:sp>
              <p:nvSpPr>
                <p:cNvPr id="1634" name="Google Shape;1634;p37"/>
                <p:cNvSpPr/>
                <p:nvPr/>
              </p:nvSpPr>
              <p:spPr>
                <a:xfrm>
                  <a:off x="2667000" y="3212640"/>
                  <a:ext cx="337841" cy="337841"/>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1583" name="Google Shape;1583;p37"/>
                <p:cNvSpPr/>
                <p:nvPr/>
              </p:nvSpPr>
              <p:spPr>
                <a:xfrm>
                  <a:off x="2667000" y="2322453"/>
                  <a:ext cx="337841" cy="337841"/>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grpSp>
          <p:cxnSp>
            <p:nvCxnSpPr>
              <p:cNvPr id="1635" name="Google Shape;1635;p37"/>
              <p:cNvCxnSpPr/>
              <p:nvPr/>
            </p:nvCxnSpPr>
            <p:spPr>
              <a:xfrm>
                <a:off x="1552214" y="3867150"/>
                <a:ext cx="820144" cy="0"/>
              </a:xfrm>
              <a:prstGeom prst="straightConnector1">
                <a:avLst/>
              </a:prstGeom>
              <a:noFill/>
              <a:ln cap="flat" cmpd="sng" w="31750">
                <a:solidFill>
                  <a:srgbClr val="7F7F7F"/>
                </a:solidFill>
                <a:prstDash val="solid"/>
                <a:round/>
                <a:headEnd len="sm" w="sm" type="none"/>
                <a:tailEnd len="sm" w="sm" type="none"/>
              </a:ln>
            </p:spPr>
          </p:cxnSp>
        </p:grpSp>
        <p:sp>
          <p:nvSpPr>
            <p:cNvPr id="1636" name="Google Shape;1636;p37"/>
            <p:cNvSpPr/>
            <p:nvPr/>
          </p:nvSpPr>
          <p:spPr>
            <a:xfrm>
              <a:off x="2323677" y="3631732"/>
              <a:ext cx="1103764" cy="514703"/>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SSD</a:t>
              </a:r>
              <a:endParaRPr/>
            </a:p>
          </p:txBody>
        </p:sp>
      </p:grpSp>
      <p:grpSp>
        <p:nvGrpSpPr>
          <p:cNvPr id="1637" name="Google Shape;1637;p37"/>
          <p:cNvGrpSpPr/>
          <p:nvPr/>
        </p:nvGrpSpPr>
        <p:grpSpPr>
          <a:xfrm>
            <a:off x="457200" y="4629150"/>
            <a:ext cx="2970241" cy="399219"/>
            <a:chOff x="457200" y="4629150"/>
            <a:chExt cx="2970241" cy="399219"/>
          </a:xfrm>
        </p:grpSpPr>
        <p:sp>
          <p:nvSpPr>
            <p:cNvPr id="1638" name="Google Shape;1638;p37"/>
            <p:cNvSpPr/>
            <p:nvPr/>
          </p:nvSpPr>
          <p:spPr>
            <a:xfrm>
              <a:off x="533400" y="4694198"/>
              <a:ext cx="266705" cy="266706"/>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1639" name="Google Shape;1639;p37"/>
            <p:cNvSpPr/>
            <p:nvPr/>
          </p:nvSpPr>
          <p:spPr>
            <a:xfrm>
              <a:off x="457200" y="4629150"/>
              <a:ext cx="2970241" cy="399219"/>
            </a:xfrm>
            <a:prstGeom prst="rect">
              <a:avLst/>
            </a:prstGeom>
            <a:noFill/>
            <a:ln cap="flat" cmpd="sng" w="107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1640" name="Google Shape;1640;p37"/>
            <p:cNvSpPr txBox="1"/>
            <p:nvPr/>
          </p:nvSpPr>
          <p:spPr>
            <a:xfrm>
              <a:off x="740035" y="4629268"/>
              <a:ext cx="25372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 NVMe Queue Pair (QP)</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8">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7">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38"/>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The Need for Portability</a:t>
            </a:r>
            <a:endParaRPr/>
          </a:p>
        </p:txBody>
      </p:sp>
      <p:sp>
        <p:nvSpPr>
          <p:cNvPr id="1647" name="Google Shape;1647;p38"/>
          <p:cNvSpPr txBox="1"/>
          <p:nvPr/>
        </p:nvSpPr>
        <p:spPr>
          <a:xfrm>
            <a:off x="0" y="3903643"/>
            <a:ext cx="9144000" cy="954107"/>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800">
                <a:solidFill>
                  <a:schemeClr val="lt1"/>
                </a:solidFill>
                <a:latin typeface="Gill Sans"/>
                <a:ea typeface="Gill Sans"/>
                <a:cs typeface="Gill Sans"/>
                <a:sym typeface="Gill Sans"/>
              </a:rPr>
              <a:t>Avoid fragmenting the server fleet into silos defined by</a:t>
            </a:r>
            <a:endParaRPr/>
          </a:p>
          <a:p>
            <a:pPr indent="0" lvl="0" marL="0" marR="0" rtl="0" algn="ctr">
              <a:spcBef>
                <a:spcPts val="0"/>
              </a:spcBef>
              <a:spcAft>
                <a:spcPts val="0"/>
              </a:spcAft>
              <a:buNone/>
            </a:pPr>
            <a:r>
              <a:rPr i="1" lang="en-US" sz="2800">
                <a:solidFill>
                  <a:schemeClr val="lt1"/>
                </a:solidFill>
                <a:latin typeface="Gill Sans"/>
                <a:ea typeface="Gill Sans"/>
                <a:cs typeface="Gill Sans"/>
                <a:sym typeface="Gill Sans"/>
              </a:rPr>
              <a:t>hardware capabilities and specific software optimizations</a:t>
            </a:r>
            <a:endParaRPr/>
          </a:p>
        </p:txBody>
      </p:sp>
      <p:grpSp>
        <p:nvGrpSpPr>
          <p:cNvPr id="1648" name="Google Shape;1648;p38"/>
          <p:cNvGrpSpPr/>
          <p:nvPr/>
        </p:nvGrpSpPr>
        <p:grpSpPr>
          <a:xfrm>
            <a:off x="527972" y="1025941"/>
            <a:ext cx="1994457" cy="2720464"/>
            <a:chOff x="527972" y="1025941"/>
            <a:chExt cx="1994457" cy="2720464"/>
          </a:xfrm>
        </p:grpSpPr>
        <p:grpSp>
          <p:nvGrpSpPr>
            <p:cNvPr id="1649" name="Google Shape;1649;p38"/>
            <p:cNvGrpSpPr/>
            <p:nvPr/>
          </p:nvGrpSpPr>
          <p:grpSpPr>
            <a:xfrm>
              <a:off x="527972" y="1025941"/>
              <a:ext cx="1994457" cy="1859708"/>
              <a:chOff x="490850" y="2898018"/>
              <a:chExt cx="2659273" cy="2479611"/>
            </a:xfrm>
          </p:grpSpPr>
          <p:pic>
            <p:nvPicPr>
              <p:cNvPr descr="server.png" id="1650" name="Google Shape;1650;p38"/>
              <p:cNvPicPr preferRelativeResize="0"/>
              <p:nvPr/>
            </p:nvPicPr>
            <p:blipFill rotWithShape="1">
              <a:blip r:embed="rId3">
                <a:alphaModFix/>
              </a:blip>
              <a:srcRect b="0" l="0" r="0" t="0"/>
              <a:stretch/>
            </p:blipFill>
            <p:spPr>
              <a:xfrm>
                <a:off x="1085353" y="3591578"/>
                <a:ext cx="1470269" cy="1786051"/>
              </a:xfrm>
              <a:prstGeom prst="rect">
                <a:avLst/>
              </a:prstGeom>
              <a:noFill/>
              <a:ln>
                <a:noFill/>
              </a:ln>
            </p:spPr>
          </p:pic>
          <p:sp>
            <p:nvSpPr>
              <p:cNvPr id="1651" name="Google Shape;1651;p38"/>
              <p:cNvSpPr txBox="1"/>
              <p:nvPr/>
            </p:nvSpPr>
            <p:spPr>
              <a:xfrm>
                <a:off x="490850" y="2898018"/>
                <a:ext cx="2659273" cy="615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Helvetica Neue"/>
                    <a:ea typeface="Helvetica Neue"/>
                    <a:cs typeface="Helvetica Neue"/>
                    <a:sym typeface="Helvetica Neue"/>
                  </a:rPr>
                  <a:t>1</a:t>
                </a:r>
                <a:r>
                  <a:rPr baseline="30000" i="1" lang="en-US" sz="2400">
                    <a:solidFill>
                      <a:schemeClr val="dk1"/>
                    </a:solidFill>
                    <a:latin typeface="Gill Sans"/>
                    <a:ea typeface="Gill Sans"/>
                    <a:cs typeface="Gill Sans"/>
                    <a:sym typeface="Gill Sans"/>
                  </a:rPr>
                  <a:t>st</a:t>
                </a:r>
                <a:r>
                  <a:rPr lang="en-US" sz="2400">
                    <a:solidFill>
                      <a:schemeClr val="dk1"/>
                    </a:solidFill>
                    <a:latin typeface="Gill Sans"/>
                    <a:ea typeface="Gill Sans"/>
                    <a:cs typeface="Gill Sans"/>
                    <a:sym typeface="Gill Sans"/>
                  </a:rPr>
                  <a:t> Generation</a:t>
                </a:r>
                <a:endParaRPr/>
              </a:p>
            </p:txBody>
          </p:sp>
        </p:grpSp>
        <p:grpSp>
          <p:nvGrpSpPr>
            <p:cNvPr id="1652" name="Google Shape;1652;p38"/>
            <p:cNvGrpSpPr/>
            <p:nvPr/>
          </p:nvGrpSpPr>
          <p:grpSpPr>
            <a:xfrm>
              <a:off x="566856" y="2973566"/>
              <a:ext cx="722322" cy="731520"/>
              <a:chOff x="5282016" y="2454259"/>
              <a:chExt cx="722322" cy="731520"/>
            </a:xfrm>
          </p:grpSpPr>
          <p:pic>
            <p:nvPicPr>
              <p:cNvPr descr="Related image" id="1653" name="Google Shape;1653;p38"/>
              <p:cNvPicPr preferRelativeResize="0"/>
              <p:nvPr/>
            </p:nvPicPr>
            <p:blipFill rotWithShape="1">
              <a:blip r:embed="rId4">
                <a:alphaModFix/>
              </a:blip>
              <a:srcRect b="0" l="0" r="0" t="0"/>
              <a:stretch/>
            </p:blipFill>
            <p:spPr>
              <a:xfrm>
                <a:off x="5282016" y="2454259"/>
                <a:ext cx="722322" cy="731520"/>
              </a:xfrm>
              <a:prstGeom prst="rect">
                <a:avLst/>
              </a:prstGeom>
              <a:noFill/>
              <a:ln>
                <a:noFill/>
              </a:ln>
            </p:spPr>
          </p:pic>
          <p:sp>
            <p:nvSpPr>
              <p:cNvPr id="1654" name="Google Shape;1654;p38"/>
              <p:cNvSpPr txBox="1"/>
              <p:nvPr/>
            </p:nvSpPr>
            <p:spPr>
              <a:xfrm>
                <a:off x="5382082" y="2601802"/>
                <a:ext cx="56938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x86</a:t>
                </a:r>
                <a:endParaRPr sz="1600">
                  <a:solidFill>
                    <a:schemeClr val="dk1"/>
                  </a:solidFill>
                  <a:latin typeface="Gill Sans"/>
                  <a:ea typeface="Gill Sans"/>
                  <a:cs typeface="Gill Sans"/>
                  <a:sym typeface="Gill Sans"/>
                </a:endParaRPr>
              </a:p>
            </p:txBody>
          </p:sp>
        </p:grpSp>
        <p:sp>
          <p:nvSpPr>
            <p:cNvPr id="1655" name="Google Shape;1655;p38"/>
            <p:cNvSpPr/>
            <p:nvPr/>
          </p:nvSpPr>
          <p:spPr>
            <a:xfrm>
              <a:off x="1287098" y="2990699"/>
              <a:ext cx="1133916" cy="350191"/>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TCP</a:t>
              </a:r>
              <a:endParaRPr/>
            </a:p>
          </p:txBody>
        </p:sp>
        <p:sp>
          <p:nvSpPr>
            <p:cNvPr id="1656" name="Google Shape;1656;p38"/>
            <p:cNvSpPr/>
            <p:nvPr/>
          </p:nvSpPr>
          <p:spPr>
            <a:xfrm>
              <a:off x="1287098" y="3396214"/>
              <a:ext cx="1133916" cy="350191"/>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SSD</a:t>
              </a:r>
              <a:endParaRPr/>
            </a:p>
          </p:txBody>
        </p:sp>
      </p:grpSp>
      <p:cxnSp>
        <p:nvCxnSpPr>
          <p:cNvPr id="1657" name="Google Shape;1657;p38"/>
          <p:cNvCxnSpPr/>
          <p:nvPr/>
        </p:nvCxnSpPr>
        <p:spPr>
          <a:xfrm>
            <a:off x="2076553" y="2166813"/>
            <a:ext cx="1352447" cy="0"/>
          </a:xfrm>
          <a:prstGeom prst="straightConnector1">
            <a:avLst/>
          </a:prstGeom>
          <a:noFill/>
          <a:ln cap="flat" cmpd="sng" w="50800">
            <a:solidFill>
              <a:srgbClr val="000000"/>
            </a:solidFill>
            <a:prstDash val="solid"/>
            <a:round/>
            <a:headEnd len="sm" w="sm" type="none"/>
            <a:tailEnd len="med" w="med" type="triangle"/>
          </a:ln>
        </p:spPr>
      </p:cxnSp>
      <p:grpSp>
        <p:nvGrpSpPr>
          <p:cNvPr id="1658" name="Google Shape;1658;p38"/>
          <p:cNvGrpSpPr/>
          <p:nvPr/>
        </p:nvGrpSpPr>
        <p:grpSpPr>
          <a:xfrm>
            <a:off x="3072985" y="1029823"/>
            <a:ext cx="2053767" cy="2716582"/>
            <a:chOff x="3072985" y="1029823"/>
            <a:chExt cx="2053767" cy="2716582"/>
          </a:xfrm>
        </p:grpSpPr>
        <p:grpSp>
          <p:nvGrpSpPr>
            <p:cNvPr id="1659" name="Google Shape;1659;p38"/>
            <p:cNvGrpSpPr/>
            <p:nvPr/>
          </p:nvGrpSpPr>
          <p:grpSpPr>
            <a:xfrm>
              <a:off x="3072985" y="1029823"/>
              <a:ext cx="2053767" cy="1855824"/>
              <a:chOff x="316658" y="2903196"/>
              <a:chExt cx="2738354" cy="2474433"/>
            </a:xfrm>
          </p:grpSpPr>
          <p:pic>
            <p:nvPicPr>
              <p:cNvPr descr="server.png" id="1660" name="Google Shape;1660;p38"/>
              <p:cNvPicPr preferRelativeResize="0"/>
              <p:nvPr/>
            </p:nvPicPr>
            <p:blipFill rotWithShape="1">
              <a:blip r:embed="rId3">
                <a:alphaModFix/>
              </a:blip>
              <a:srcRect b="0" l="0" r="0" t="0"/>
              <a:stretch/>
            </p:blipFill>
            <p:spPr>
              <a:xfrm>
                <a:off x="1085353" y="3591578"/>
                <a:ext cx="1470269" cy="1786051"/>
              </a:xfrm>
              <a:prstGeom prst="rect">
                <a:avLst/>
              </a:prstGeom>
              <a:noFill/>
              <a:ln>
                <a:noFill/>
              </a:ln>
            </p:spPr>
          </p:pic>
          <p:sp>
            <p:nvSpPr>
              <p:cNvPr id="1661" name="Google Shape;1661;p38"/>
              <p:cNvSpPr txBox="1"/>
              <p:nvPr/>
            </p:nvSpPr>
            <p:spPr>
              <a:xfrm>
                <a:off x="316658" y="2903196"/>
                <a:ext cx="2738354" cy="615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Gill Sans"/>
                    <a:ea typeface="Gill Sans"/>
                    <a:cs typeface="Gill Sans"/>
                    <a:sym typeface="Gill Sans"/>
                  </a:rPr>
                  <a:t>2</a:t>
                </a:r>
                <a:r>
                  <a:rPr baseline="30000" i="1" lang="en-US" sz="2400">
                    <a:solidFill>
                      <a:schemeClr val="dk1"/>
                    </a:solidFill>
                    <a:latin typeface="Gill Sans"/>
                    <a:ea typeface="Gill Sans"/>
                    <a:cs typeface="Gill Sans"/>
                    <a:sym typeface="Gill Sans"/>
                  </a:rPr>
                  <a:t>nd</a:t>
                </a:r>
                <a:r>
                  <a:rPr lang="en-US" sz="2400">
                    <a:solidFill>
                      <a:schemeClr val="dk1"/>
                    </a:solidFill>
                    <a:latin typeface="Gill Sans"/>
                    <a:ea typeface="Gill Sans"/>
                    <a:cs typeface="Gill Sans"/>
                    <a:sym typeface="Gill Sans"/>
                  </a:rPr>
                  <a:t> Generation</a:t>
                </a:r>
                <a:endParaRPr/>
              </a:p>
            </p:txBody>
          </p:sp>
        </p:grpSp>
        <p:grpSp>
          <p:nvGrpSpPr>
            <p:cNvPr id="1662" name="Google Shape;1662;p38"/>
            <p:cNvGrpSpPr/>
            <p:nvPr/>
          </p:nvGrpSpPr>
          <p:grpSpPr>
            <a:xfrm>
              <a:off x="3242513" y="2973566"/>
              <a:ext cx="722322" cy="731520"/>
              <a:chOff x="5282016" y="2454259"/>
              <a:chExt cx="722322" cy="731520"/>
            </a:xfrm>
          </p:grpSpPr>
          <p:pic>
            <p:nvPicPr>
              <p:cNvPr descr="Related image" id="1663" name="Google Shape;1663;p38"/>
              <p:cNvPicPr preferRelativeResize="0"/>
              <p:nvPr/>
            </p:nvPicPr>
            <p:blipFill rotWithShape="1">
              <a:blip r:embed="rId4">
                <a:alphaModFix/>
              </a:blip>
              <a:srcRect b="0" l="0" r="0" t="0"/>
              <a:stretch/>
            </p:blipFill>
            <p:spPr>
              <a:xfrm>
                <a:off x="5282016" y="2454259"/>
                <a:ext cx="722322" cy="731520"/>
              </a:xfrm>
              <a:prstGeom prst="rect">
                <a:avLst/>
              </a:prstGeom>
              <a:noFill/>
              <a:ln>
                <a:noFill/>
              </a:ln>
            </p:spPr>
          </p:pic>
          <p:sp>
            <p:nvSpPr>
              <p:cNvPr id="1664" name="Google Shape;1664;p38"/>
              <p:cNvSpPr txBox="1"/>
              <p:nvPr/>
            </p:nvSpPr>
            <p:spPr>
              <a:xfrm>
                <a:off x="5382082" y="2601802"/>
                <a:ext cx="56938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x86</a:t>
                </a:r>
                <a:endParaRPr sz="1600">
                  <a:solidFill>
                    <a:schemeClr val="dk1"/>
                  </a:solidFill>
                  <a:latin typeface="Gill Sans"/>
                  <a:ea typeface="Gill Sans"/>
                  <a:cs typeface="Gill Sans"/>
                  <a:sym typeface="Gill Sans"/>
                </a:endParaRPr>
              </a:p>
            </p:txBody>
          </p:sp>
        </p:grpSp>
        <p:sp>
          <p:nvSpPr>
            <p:cNvPr id="1665" name="Google Shape;1665;p38"/>
            <p:cNvSpPr/>
            <p:nvPr/>
          </p:nvSpPr>
          <p:spPr>
            <a:xfrm>
              <a:off x="3962755" y="2990699"/>
              <a:ext cx="1133916" cy="350191"/>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RDMA</a:t>
              </a:r>
              <a:endParaRPr/>
            </a:p>
          </p:txBody>
        </p:sp>
        <p:sp>
          <p:nvSpPr>
            <p:cNvPr id="1666" name="Google Shape;1666;p38"/>
            <p:cNvSpPr/>
            <p:nvPr/>
          </p:nvSpPr>
          <p:spPr>
            <a:xfrm>
              <a:off x="3962755" y="3396214"/>
              <a:ext cx="1133916" cy="350191"/>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SSD</a:t>
              </a:r>
              <a:endParaRPr/>
            </a:p>
          </p:txBody>
        </p:sp>
      </p:grpSp>
      <p:grpSp>
        <p:nvGrpSpPr>
          <p:cNvPr id="1667" name="Google Shape;1667;p38"/>
          <p:cNvGrpSpPr/>
          <p:nvPr/>
        </p:nvGrpSpPr>
        <p:grpSpPr>
          <a:xfrm>
            <a:off x="5857339" y="1031787"/>
            <a:ext cx="2600861" cy="2719284"/>
            <a:chOff x="5857339" y="1031787"/>
            <a:chExt cx="2600861" cy="2719284"/>
          </a:xfrm>
        </p:grpSpPr>
        <p:grpSp>
          <p:nvGrpSpPr>
            <p:cNvPr id="1668" name="Google Shape;1668;p38"/>
            <p:cNvGrpSpPr/>
            <p:nvPr/>
          </p:nvGrpSpPr>
          <p:grpSpPr>
            <a:xfrm>
              <a:off x="7735876" y="3019551"/>
              <a:ext cx="722324" cy="731520"/>
              <a:chOff x="2327661" y="3656593"/>
              <a:chExt cx="833231" cy="843839"/>
            </a:xfrm>
          </p:grpSpPr>
          <p:pic>
            <p:nvPicPr>
              <p:cNvPr descr="Related image" id="1669" name="Google Shape;1669;p38"/>
              <p:cNvPicPr preferRelativeResize="0"/>
              <p:nvPr/>
            </p:nvPicPr>
            <p:blipFill rotWithShape="1">
              <a:blip r:embed="rId4">
                <a:alphaModFix/>
              </a:blip>
              <a:srcRect b="0" l="0" r="0" t="0"/>
              <a:stretch/>
            </p:blipFill>
            <p:spPr>
              <a:xfrm>
                <a:off x="2327661" y="3656593"/>
                <a:ext cx="833231" cy="843839"/>
              </a:xfrm>
              <a:prstGeom prst="rect">
                <a:avLst/>
              </a:prstGeom>
              <a:noFill/>
              <a:ln>
                <a:noFill/>
              </a:ln>
            </p:spPr>
          </p:pic>
          <p:sp>
            <p:nvSpPr>
              <p:cNvPr id="1670" name="Google Shape;1670;p38"/>
              <p:cNvSpPr txBox="1"/>
              <p:nvPr/>
            </p:nvSpPr>
            <p:spPr>
              <a:xfrm>
                <a:off x="2365020" y="3829545"/>
                <a:ext cx="758514" cy="4260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ARM</a:t>
                </a:r>
                <a:endParaRPr sz="1400">
                  <a:solidFill>
                    <a:schemeClr val="dk1"/>
                  </a:solidFill>
                  <a:latin typeface="Gill Sans"/>
                  <a:ea typeface="Gill Sans"/>
                  <a:cs typeface="Gill Sans"/>
                  <a:sym typeface="Gill Sans"/>
                </a:endParaRPr>
              </a:p>
            </p:txBody>
          </p:sp>
        </p:grpSp>
        <p:grpSp>
          <p:nvGrpSpPr>
            <p:cNvPr id="1671" name="Google Shape;1671;p38"/>
            <p:cNvGrpSpPr/>
            <p:nvPr/>
          </p:nvGrpSpPr>
          <p:grpSpPr>
            <a:xfrm>
              <a:off x="6048973" y="1031787"/>
              <a:ext cx="2029851" cy="1855824"/>
              <a:chOff x="316658" y="2903196"/>
              <a:chExt cx="2706468" cy="2474433"/>
            </a:xfrm>
          </p:grpSpPr>
          <p:pic>
            <p:nvPicPr>
              <p:cNvPr descr="server.png" id="1672" name="Google Shape;1672;p38"/>
              <p:cNvPicPr preferRelativeResize="0"/>
              <p:nvPr/>
            </p:nvPicPr>
            <p:blipFill rotWithShape="1">
              <a:blip r:embed="rId3">
                <a:alphaModFix/>
              </a:blip>
              <a:srcRect b="0" l="0" r="0" t="0"/>
              <a:stretch/>
            </p:blipFill>
            <p:spPr>
              <a:xfrm>
                <a:off x="1085353" y="3591578"/>
                <a:ext cx="1470269" cy="1786051"/>
              </a:xfrm>
              <a:prstGeom prst="rect">
                <a:avLst/>
              </a:prstGeom>
              <a:noFill/>
              <a:ln>
                <a:noFill/>
              </a:ln>
            </p:spPr>
          </p:pic>
          <p:sp>
            <p:nvSpPr>
              <p:cNvPr id="1673" name="Google Shape;1673;p38"/>
              <p:cNvSpPr txBox="1"/>
              <p:nvPr/>
            </p:nvSpPr>
            <p:spPr>
              <a:xfrm>
                <a:off x="316658" y="2903196"/>
                <a:ext cx="2706468" cy="615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Gill Sans"/>
                    <a:ea typeface="Gill Sans"/>
                    <a:cs typeface="Gill Sans"/>
                    <a:sym typeface="Gill Sans"/>
                  </a:rPr>
                  <a:t>3</a:t>
                </a:r>
                <a:r>
                  <a:rPr baseline="30000" i="1" lang="en-US" sz="2400">
                    <a:solidFill>
                      <a:schemeClr val="dk1"/>
                    </a:solidFill>
                    <a:latin typeface="Gill Sans"/>
                    <a:ea typeface="Gill Sans"/>
                    <a:cs typeface="Gill Sans"/>
                    <a:sym typeface="Gill Sans"/>
                  </a:rPr>
                  <a:t>rd</a:t>
                </a:r>
                <a:r>
                  <a:rPr lang="en-US" sz="2400">
                    <a:solidFill>
                      <a:schemeClr val="dk1"/>
                    </a:solidFill>
                    <a:latin typeface="Gill Sans"/>
                    <a:ea typeface="Gill Sans"/>
                    <a:cs typeface="Gill Sans"/>
                    <a:sym typeface="Gill Sans"/>
                  </a:rPr>
                  <a:t> Generation</a:t>
                </a:r>
                <a:endParaRPr/>
              </a:p>
            </p:txBody>
          </p:sp>
        </p:grpSp>
        <p:grpSp>
          <p:nvGrpSpPr>
            <p:cNvPr id="1674" name="Google Shape;1674;p38"/>
            <p:cNvGrpSpPr/>
            <p:nvPr/>
          </p:nvGrpSpPr>
          <p:grpSpPr>
            <a:xfrm>
              <a:off x="5857339" y="2975530"/>
              <a:ext cx="722322" cy="731520"/>
              <a:chOff x="5282016" y="2454259"/>
              <a:chExt cx="722322" cy="731520"/>
            </a:xfrm>
          </p:grpSpPr>
          <p:pic>
            <p:nvPicPr>
              <p:cNvPr descr="Related image" id="1675" name="Google Shape;1675;p38"/>
              <p:cNvPicPr preferRelativeResize="0"/>
              <p:nvPr/>
            </p:nvPicPr>
            <p:blipFill rotWithShape="1">
              <a:blip r:embed="rId4">
                <a:alphaModFix/>
              </a:blip>
              <a:srcRect b="0" l="0" r="0" t="0"/>
              <a:stretch/>
            </p:blipFill>
            <p:spPr>
              <a:xfrm>
                <a:off x="5282016" y="2454259"/>
                <a:ext cx="722322" cy="731520"/>
              </a:xfrm>
              <a:prstGeom prst="rect">
                <a:avLst/>
              </a:prstGeom>
              <a:noFill/>
              <a:ln>
                <a:noFill/>
              </a:ln>
            </p:spPr>
          </p:pic>
          <p:sp>
            <p:nvSpPr>
              <p:cNvPr id="1676" name="Google Shape;1676;p38"/>
              <p:cNvSpPr txBox="1"/>
              <p:nvPr/>
            </p:nvSpPr>
            <p:spPr>
              <a:xfrm>
                <a:off x="5382082" y="2601802"/>
                <a:ext cx="56938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x86</a:t>
                </a:r>
                <a:endParaRPr sz="1600">
                  <a:solidFill>
                    <a:schemeClr val="dk1"/>
                  </a:solidFill>
                  <a:latin typeface="Gill Sans"/>
                  <a:ea typeface="Gill Sans"/>
                  <a:cs typeface="Gill Sans"/>
                  <a:sym typeface="Gill Sans"/>
                </a:endParaRPr>
              </a:p>
            </p:txBody>
          </p:sp>
        </p:grpSp>
        <p:sp>
          <p:nvSpPr>
            <p:cNvPr id="1677" name="Google Shape;1677;p38"/>
            <p:cNvSpPr/>
            <p:nvPr/>
          </p:nvSpPr>
          <p:spPr>
            <a:xfrm>
              <a:off x="6577581" y="2992663"/>
              <a:ext cx="1133916" cy="350191"/>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RDMA</a:t>
              </a:r>
              <a:endParaRPr/>
            </a:p>
          </p:txBody>
        </p:sp>
        <p:sp>
          <p:nvSpPr>
            <p:cNvPr id="1678" name="Google Shape;1678;p38"/>
            <p:cNvSpPr/>
            <p:nvPr/>
          </p:nvSpPr>
          <p:spPr>
            <a:xfrm>
              <a:off x="6577581" y="3398178"/>
              <a:ext cx="1133916" cy="350191"/>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SSD</a:t>
              </a:r>
              <a:endParaRPr/>
            </a:p>
          </p:txBody>
        </p:sp>
      </p:grpSp>
      <p:cxnSp>
        <p:nvCxnSpPr>
          <p:cNvPr id="1679" name="Google Shape;1679;p38"/>
          <p:cNvCxnSpPr/>
          <p:nvPr/>
        </p:nvCxnSpPr>
        <p:spPr>
          <a:xfrm>
            <a:off x="4966120" y="2166813"/>
            <a:ext cx="1352447" cy="0"/>
          </a:xfrm>
          <a:prstGeom prst="straightConnector1">
            <a:avLst/>
          </a:prstGeom>
          <a:noFill/>
          <a:ln cap="flat" cmpd="sng" w="50800">
            <a:solidFill>
              <a:srgbClr val="000000"/>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grpSp>
        <p:nvGrpSpPr>
          <p:cNvPr id="1685" name="Google Shape;1685;p39"/>
          <p:cNvGrpSpPr/>
          <p:nvPr/>
        </p:nvGrpSpPr>
        <p:grpSpPr>
          <a:xfrm>
            <a:off x="4907687" y="1368197"/>
            <a:ext cx="1981193" cy="974953"/>
            <a:chOff x="4648201" y="2149247"/>
            <a:chExt cx="1981193" cy="974953"/>
          </a:xfrm>
        </p:grpSpPr>
        <p:sp>
          <p:nvSpPr>
            <p:cNvPr id="1686" name="Google Shape;1686;p39"/>
            <p:cNvSpPr/>
            <p:nvPr/>
          </p:nvSpPr>
          <p:spPr>
            <a:xfrm>
              <a:off x="4664453" y="2209316"/>
              <a:ext cx="1964941" cy="914884"/>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1687" name="Google Shape;1687;p39"/>
            <p:cNvSpPr txBox="1"/>
            <p:nvPr/>
          </p:nvSpPr>
          <p:spPr>
            <a:xfrm>
              <a:off x="4648201" y="2149247"/>
              <a:ext cx="194476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100">
                  <a:solidFill>
                    <a:schemeClr val="dk1"/>
                  </a:solidFill>
                  <a:latin typeface="Gill Sans"/>
                  <a:ea typeface="Gill Sans"/>
                  <a:cs typeface="Gill Sans"/>
                  <a:sym typeface="Gill Sans"/>
                </a:rPr>
                <a:t>“SoC</a:t>
              </a:r>
              <a:r>
                <a:rPr b="1" lang="en-US" sz="2400">
                  <a:solidFill>
                    <a:schemeClr val="dk1"/>
                  </a:solidFill>
                  <a:latin typeface="Gill Sans"/>
                  <a:ea typeface="Gill Sans"/>
                  <a:cs typeface="Gill Sans"/>
                  <a:sym typeface="Gill Sans"/>
                </a:rPr>
                <a:t>”-</a:t>
              </a:r>
              <a:r>
                <a:rPr lang="en-US" sz="2400">
                  <a:solidFill>
                    <a:schemeClr val="dk1"/>
                  </a:solidFill>
                  <a:latin typeface="Gill Sans"/>
                  <a:ea typeface="Gill Sans"/>
                  <a:cs typeface="Gill Sans"/>
                  <a:sym typeface="Gill Sans"/>
                </a:rPr>
                <a:t>in-VM</a:t>
              </a:r>
              <a:endParaRPr sz="1500">
                <a:solidFill>
                  <a:schemeClr val="dk1"/>
                </a:solidFill>
                <a:latin typeface="Gill Sans"/>
                <a:ea typeface="Gill Sans"/>
                <a:cs typeface="Gill Sans"/>
                <a:sym typeface="Gill Sans"/>
              </a:endParaRPr>
            </a:p>
          </p:txBody>
        </p:sp>
      </p:grpSp>
      <p:sp>
        <p:nvSpPr>
          <p:cNvPr id="1688" name="Google Shape;1688;p39"/>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LeapIO Portability</a:t>
            </a:r>
            <a:endParaRPr/>
          </a:p>
        </p:txBody>
      </p:sp>
      <p:cxnSp>
        <p:nvCxnSpPr>
          <p:cNvPr id="1689" name="Google Shape;1689;p39"/>
          <p:cNvCxnSpPr/>
          <p:nvPr/>
        </p:nvCxnSpPr>
        <p:spPr>
          <a:xfrm rot="10800000">
            <a:off x="-152400" y="2133194"/>
            <a:ext cx="0" cy="904439"/>
          </a:xfrm>
          <a:prstGeom prst="straightConnector1">
            <a:avLst/>
          </a:prstGeom>
          <a:noFill/>
          <a:ln cap="flat" cmpd="sng" w="38100">
            <a:solidFill>
              <a:schemeClr val="dk1"/>
            </a:solidFill>
            <a:prstDash val="solid"/>
            <a:round/>
            <a:headEnd len="sm" w="sm" type="none"/>
            <a:tailEnd len="med" w="med" type="triangle"/>
          </a:ln>
        </p:spPr>
      </p:cxnSp>
      <p:grpSp>
        <p:nvGrpSpPr>
          <p:cNvPr id="1690" name="Google Shape;1690;p39"/>
          <p:cNvGrpSpPr/>
          <p:nvPr/>
        </p:nvGrpSpPr>
        <p:grpSpPr>
          <a:xfrm>
            <a:off x="2514575" y="3925048"/>
            <a:ext cx="5105425" cy="704102"/>
            <a:chOff x="2514575" y="4324350"/>
            <a:chExt cx="5105425" cy="704102"/>
          </a:xfrm>
        </p:grpSpPr>
        <p:sp>
          <p:nvSpPr>
            <p:cNvPr id="1691" name="Google Shape;1691;p39"/>
            <p:cNvSpPr txBox="1"/>
            <p:nvPr/>
          </p:nvSpPr>
          <p:spPr>
            <a:xfrm>
              <a:off x="2896903" y="4324350"/>
              <a:ext cx="4723097" cy="704102"/>
            </a:xfrm>
            <a:prstGeom prst="rect">
              <a:avLst/>
            </a:prstGeom>
            <a:noFill/>
            <a:ln>
              <a:noFill/>
            </a:ln>
          </p:spPr>
          <p:txBody>
            <a:bodyPr anchorCtr="0" anchor="ctr" bIns="0" lIns="91425" spcFirstLastPara="1" rIns="91425" wrap="square" tIns="0">
              <a:noAutofit/>
            </a:bodyPr>
            <a:lstStyle/>
            <a:p>
              <a:pPr indent="0" lvl="0" marL="0" marR="0" rtl="0" algn="ctr">
                <a:spcBef>
                  <a:spcPts val="0"/>
                </a:spcBef>
                <a:spcAft>
                  <a:spcPts val="0"/>
                </a:spcAft>
                <a:buNone/>
              </a:pPr>
              <a:r>
                <a:rPr lang="en-US" sz="2400">
                  <a:solidFill>
                    <a:srgbClr val="0096FF"/>
                  </a:solidFill>
                  <a:latin typeface="Gill Sans"/>
                  <a:ea typeface="Gill Sans"/>
                  <a:cs typeface="Gill Sans"/>
                  <a:sym typeface="Gill Sans"/>
                </a:rPr>
                <a:t>Treat hardware acceleration as an </a:t>
              </a:r>
              <a:r>
                <a:rPr i="1" lang="en-US" sz="2400">
                  <a:solidFill>
                    <a:srgbClr val="0096FF"/>
                  </a:solidFill>
                  <a:latin typeface="Gill Sans"/>
                  <a:ea typeface="Gill Sans"/>
                  <a:cs typeface="Gill Sans"/>
                  <a:sym typeface="Gill Sans"/>
                </a:rPr>
                <a:t>opportunity</a:t>
              </a:r>
              <a:r>
                <a:rPr lang="en-US" sz="2400">
                  <a:solidFill>
                    <a:srgbClr val="0096FF"/>
                  </a:solidFill>
                  <a:latin typeface="Gill Sans"/>
                  <a:ea typeface="Gill Sans"/>
                  <a:cs typeface="Gill Sans"/>
                  <a:sym typeface="Gill Sans"/>
                </a:rPr>
                <a:t> instead of a </a:t>
              </a:r>
              <a:r>
                <a:rPr i="1" lang="en-US" sz="2400">
                  <a:solidFill>
                    <a:srgbClr val="0096FF"/>
                  </a:solidFill>
                  <a:latin typeface="Gill Sans"/>
                  <a:ea typeface="Gill Sans"/>
                  <a:cs typeface="Gill Sans"/>
                  <a:sym typeface="Gill Sans"/>
                </a:rPr>
                <a:t>necessity</a:t>
              </a:r>
              <a:endParaRPr/>
            </a:p>
          </p:txBody>
        </p:sp>
        <p:grpSp>
          <p:nvGrpSpPr>
            <p:cNvPr id="1692" name="Google Shape;1692;p39"/>
            <p:cNvGrpSpPr/>
            <p:nvPr/>
          </p:nvGrpSpPr>
          <p:grpSpPr>
            <a:xfrm>
              <a:off x="2514575" y="4408807"/>
              <a:ext cx="534728" cy="535188"/>
              <a:chOff x="7691057" y="2512766"/>
              <a:chExt cx="553000" cy="553475"/>
            </a:xfrm>
          </p:grpSpPr>
          <p:sp>
            <p:nvSpPr>
              <p:cNvPr id="1693" name="Google Shape;1693;p39"/>
              <p:cNvSpPr/>
              <p:nvPr/>
            </p:nvSpPr>
            <p:spPr>
              <a:xfrm>
                <a:off x="7955209" y="2512766"/>
                <a:ext cx="25497" cy="92457"/>
              </a:xfrm>
              <a:custGeom>
                <a:rect b="b" l="l" r="r" t="t"/>
                <a:pathLst>
                  <a:path extrusionOk="0" h="71335" w="20040">
                    <a:moveTo>
                      <a:pt x="10020" y="0"/>
                    </a:moveTo>
                    <a:cubicBezTo>
                      <a:pt x="15554" y="0"/>
                      <a:pt x="20040" y="4486"/>
                      <a:pt x="20040" y="10020"/>
                    </a:cubicBezTo>
                    <a:cubicBezTo>
                      <a:pt x="20040" y="27119"/>
                      <a:pt x="20040" y="44217"/>
                      <a:pt x="20040" y="61315"/>
                    </a:cubicBezTo>
                    <a:cubicBezTo>
                      <a:pt x="19226" y="66620"/>
                      <a:pt x="16167" y="70802"/>
                      <a:pt x="10020" y="71335"/>
                    </a:cubicBezTo>
                    <a:cubicBezTo>
                      <a:pt x="7169" y="70996"/>
                      <a:pt x="1670" y="71535"/>
                      <a:pt x="0" y="61315"/>
                    </a:cubicBezTo>
                    <a:lnTo>
                      <a:pt x="0" y="10020"/>
                    </a:lnTo>
                    <a:cubicBezTo>
                      <a:pt x="0" y="4486"/>
                      <a:pt x="4486" y="0"/>
                      <a:pt x="10020"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694" name="Google Shape;1694;p39"/>
              <p:cNvSpPr/>
              <p:nvPr/>
            </p:nvSpPr>
            <p:spPr>
              <a:xfrm>
                <a:off x="7812808" y="2555822"/>
                <a:ext cx="56035" cy="83019"/>
              </a:xfrm>
              <a:custGeom>
                <a:rect b="b" l="l" r="r" t="t"/>
                <a:pathLst>
                  <a:path extrusionOk="0" h="64053" w="47021">
                    <a:moveTo>
                      <a:pt x="11085" y="32"/>
                    </a:moveTo>
                    <a:cubicBezTo>
                      <a:pt x="13536" y="241"/>
                      <a:pt x="16324" y="1543"/>
                      <a:pt x="19135" y="5030"/>
                    </a:cubicBezTo>
                    <a:lnTo>
                      <a:pt x="45532" y="48493"/>
                    </a:lnTo>
                    <a:cubicBezTo>
                      <a:pt x="48468" y="53327"/>
                      <a:pt x="46929" y="59627"/>
                      <a:pt x="42094" y="62564"/>
                    </a:cubicBezTo>
                    <a:cubicBezTo>
                      <a:pt x="37260" y="65500"/>
                      <a:pt x="30960" y="63961"/>
                      <a:pt x="28023" y="59126"/>
                    </a:cubicBezTo>
                    <a:lnTo>
                      <a:pt x="1626" y="15664"/>
                    </a:lnTo>
                    <a:cubicBezTo>
                      <a:pt x="-2481" y="9162"/>
                      <a:pt x="2146" y="3365"/>
                      <a:pt x="5064" y="1593"/>
                    </a:cubicBezTo>
                    <a:cubicBezTo>
                      <a:pt x="6523" y="707"/>
                      <a:pt x="8635" y="-177"/>
                      <a:pt x="11085" y="3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695" name="Google Shape;1695;p39"/>
              <p:cNvSpPr/>
              <p:nvPr/>
            </p:nvSpPr>
            <p:spPr>
              <a:xfrm>
                <a:off x="8069732" y="2555817"/>
                <a:ext cx="56050" cy="82943"/>
              </a:xfrm>
              <a:custGeom>
                <a:rect b="b" l="l" r="r" t="t"/>
                <a:pathLst>
                  <a:path extrusionOk="0" h="63995" w="47033">
                    <a:moveTo>
                      <a:pt x="34168" y="299"/>
                    </a:moveTo>
                    <a:cubicBezTo>
                      <a:pt x="36753" y="-332"/>
                      <a:pt x="39578" y="22"/>
                      <a:pt x="42032" y="1513"/>
                    </a:cubicBezTo>
                    <a:cubicBezTo>
                      <a:pt x="46939" y="4493"/>
                      <a:pt x="48502" y="10887"/>
                      <a:pt x="45521" y="15795"/>
                    </a:cubicBezTo>
                    <a:lnTo>
                      <a:pt x="19284" y="58994"/>
                    </a:lnTo>
                    <a:cubicBezTo>
                      <a:pt x="16304" y="63902"/>
                      <a:pt x="9909" y="65464"/>
                      <a:pt x="5002" y="62483"/>
                    </a:cubicBezTo>
                    <a:cubicBezTo>
                      <a:pt x="94" y="59503"/>
                      <a:pt x="-1468" y="53108"/>
                      <a:pt x="1513" y="48201"/>
                    </a:cubicBezTo>
                    <a:lnTo>
                      <a:pt x="27750" y="5001"/>
                    </a:lnTo>
                    <a:cubicBezTo>
                      <a:pt x="29240" y="2548"/>
                      <a:pt x="31584" y="930"/>
                      <a:pt x="34168" y="299"/>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696" name="Google Shape;1696;p39"/>
              <p:cNvSpPr/>
              <p:nvPr/>
            </p:nvSpPr>
            <p:spPr>
              <a:xfrm>
                <a:off x="7823320" y="2656561"/>
                <a:ext cx="285897" cy="302403"/>
              </a:xfrm>
              <a:custGeom>
                <a:rect b="b" l="l" r="r" t="t"/>
                <a:pathLst>
                  <a:path extrusionOk="0" h="233319" w="220584">
                    <a:moveTo>
                      <a:pt x="148196" y="100727"/>
                    </a:moveTo>
                    <a:cubicBezTo>
                      <a:pt x="146528" y="99132"/>
                      <a:pt x="142979" y="99227"/>
                      <a:pt x="139456" y="102643"/>
                    </a:cubicBezTo>
                    <a:cubicBezTo>
                      <a:pt x="130654" y="109347"/>
                      <a:pt x="121031" y="112275"/>
                      <a:pt x="111846" y="112165"/>
                    </a:cubicBezTo>
                    <a:cubicBezTo>
                      <a:pt x="105846" y="112808"/>
                      <a:pt x="93976" y="110134"/>
                      <a:pt x="83905" y="102910"/>
                    </a:cubicBezTo>
                    <a:cubicBezTo>
                      <a:pt x="71294" y="95750"/>
                      <a:pt x="71132" y="105075"/>
                      <a:pt x="78955" y="110817"/>
                    </a:cubicBezTo>
                    <a:cubicBezTo>
                      <a:pt x="97987" y="129977"/>
                      <a:pt x="107848" y="156107"/>
                      <a:pt x="106989" y="185136"/>
                    </a:cubicBezTo>
                    <a:cubicBezTo>
                      <a:pt x="107344" y="193481"/>
                      <a:pt x="113769" y="191379"/>
                      <a:pt x="113999" y="186579"/>
                    </a:cubicBezTo>
                    <a:cubicBezTo>
                      <a:pt x="117445" y="161891"/>
                      <a:pt x="124658" y="130909"/>
                      <a:pt x="145642" y="108951"/>
                    </a:cubicBezTo>
                    <a:cubicBezTo>
                      <a:pt x="149649" y="105607"/>
                      <a:pt x="149863" y="102322"/>
                      <a:pt x="148196" y="100727"/>
                    </a:cubicBezTo>
                    <a:close/>
                    <a:moveTo>
                      <a:pt x="113768" y="0"/>
                    </a:moveTo>
                    <a:cubicBezTo>
                      <a:pt x="214371" y="182"/>
                      <a:pt x="249363" y="112029"/>
                      <a:pt x="195210" y="176513"/>
                    </a:cubicBezTo>
                    <a:cubicBezTo>
                      <a:pt x="182059" y="195448"/>
                      <a:pt x="172353" y="207985"/>
                      <a:pt x="164616" y="233319"/>
                    </a:cubicBezTo>
                    <a:lnTo>
                      <a:pt x="56912" y="233319"/>
                    </a:lnTo>
                    <a:cubicBezTo>
                      <a:pt x="52968" y="210928"/>
                      <a:pt x="40165" y="192967"/>
                      <a:pt x="21456" y="167623"/>
                    </a:cubicBezTo>
                    <a:cubicBezTo>
                      <a:pt x="-27843" y="108939"/>
                      <a:pt x="9832" y="344"/>
                      <a:pt x="113768"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697" name="Google Shape;1697;p39"/>
              <p:cNvSpPr/>
              <p:nvPr/>
            </p:nvSpPr>
            <p:spPr>
              <a:xfrm>
                <a:off x="8138445" y="2667325"/>
                <a:ext cx="82100" cy="59579"/>
              </a:xfrm>
              <a:custGeom>
                <a:rect b="b" l="l" r="r" t="t"/>
                <a:pathLst>
                  <a:path extrusionOk="0" h="45968" w="63344">
                    <a:moveTo>
                      <a:pt x="56475" y="240"/>
                    </a:moveTo>
                    <a:cubicBezTo>
                      <a:pt x="58696" y="764"/>
                      <a:pt x="60717" y="2135"/>
                      <a:pt x="62011" y="4229"/>
                    </a:cubicBezTo>
                    <a:cubicBezTo>
                      <a:pt x="64600" y="8417"/>
                      <a:pt x="63304" y="13911"/>
                      <a:pt x="59116" y="16500"/>
                    </a:cubicBezTo>
                    <a:lnTo>
                      <a:pt x="13606" y="44635"/>
                    </a:lnTo>
                    <a:cubicBezTo>
                      <a:pt x="9418" y="47224"/>
                      <a:pt x="3924" y="45928"/>
                      <a:pt x="1334" y="41740"/>
                    </a:cubicBezTo>
                    <a:cubicBezTo>
                      <a:pt x="-1255" y="37552"/>
                      <a:pt x="42" y="32058"/>
                      <a:pt x="4230" y="29468"/>
                    </a:cubicBezTo>
                    <a:lnTo>
                      <a:pt x="49740" y="1334"/>
                    </a:lnTo>
                    <a:cubicBezTo>
                      <a:pt x="51834" y="39"/>
                      <a:pt x="54254" y="-284"/>
                      <a:pt x="56475" y="24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698" name="Google Shape;1698;p39"/>
              <p:cNvSpPr/>
              <p:nvPr/>
            </p:nvSpPr>
            <p:spPr>
              <a:xfrm>
                <a:off x="7711625" y="2671122"/>
                <a:ext cx="81980" cy="59205"/>
              </a:xfrm>
              <a:custGeom>
                <a:rect b="b" l="l" r="r" t="t"/>
                <a:pathLst>
                  <a:path extrusionOk="0" h="45680" w="63252">
                    <a:moveTo>
                      <a:pt x="6636" y="232"/>
                    </a:moveTo>
                    <a:cubicBezTo>
                      <a:pt x="8781" y="-274"/>
                      <a:pt x="11119" y="38"/>
                      <a:pt x="13142" y="1288"/>
                    </a:cubicBezTo>
                    <a:lnTo>
                      <a:pt x="59168" y="29742"/>
                    </a:lnTo>
                    <a:cubicBezTo>
                      <a:pt x="63214" y="32243"/>
                      <a:pt x="64466" y="37550"/>
                      <a:pt x="61965" y="41596"/>
                    </a:cubicBezTo>
                    <a:cubicBezTo>
                      <a:pt x="59463" y="45641"/>
                      <a:pt x="54156" y="46894"/>
                      <a:pt x="50111" y="44392"/>
                    </a:cubicBezTo>
                    <a:lnTo>
                      <a:pt x="4085" y="15939"/>
                    </a:lnTo>
                    <a:cubicBezTo>
                      <a:pt x="39" y="13438"/>
                      <a:pt x="-1213" y="8131"/>
                      <a:pt x="1288" y="4085"/>
                    </a:cubicBezTo>
                    <a:cubicBezTo>
                      <a:pt x="2539" y="2062"/>
                      <a:pt x="4491" y="738"/>
                      <a:pt x="6636" y="23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699" name="Google Shape;1699;p39"/>
              <p:cNvSpPr/>
              <p:nvPr/>
            </p:nvSpPr>
            <p:spPr>
              <a:xfrm>
                <a:off x="7691057" y="2801906"/>
                <a:ext cx="92511" cy="26429"/>
              </a:xfrm>
              <a:custGeom>
                <a:rect b="b" l="l" r="r" t="t"/>
                <a:pathLst>
                  <a:path extrusionOk="0" h="20391" w="71377">
                    <a:moveTo>
                      <a:pt x="10237" y="0"/>
                    </a:moveTo>
                    <a:lnTo>
                      <a:pt x="61181" y="0"/>
                    </a:lnTo>
                    <a:cubicBezTo>
                      <a:pt x="66812" y="0"/>
                      <a:pt x="71377" y="4565"/>
                      <a:pt x="71377" y="10196"/>
                    </a:cubicBezTo>
                    <a:cubicBezTo>
                      <a:pt x="71377" y="15827"/>
                      <a:pt x="66812" y="20391"/>
                      <a:pt x="61181" y="20391"/>
                    </a:cubicBezTo>
                    <a:lnTo>
                      <a:pt x="10237" y="20391"/>
                    </a:lnTo>
                    <a:cubicBezTo>
                      <a:pt x="6014" y="20391"/>
                      <a:pt x="2391" y="17824"/>
                      <a:pt x="843" y="14164"/>
                    </a:cubicBezTo>
                    <a:cubicBezTo>
                      <a:pt x="-280" y="12080"/>
                      <a:pt x="-280" y="8312"/>
                      <a:pt x="843" y="6227"/>
                    </a:cubicBezTo>
                    <a:cubicBezTo>
                      <a:pt x="2391" y="2568"/>
                      <a:pt x="6014" y="0"/>
                      <a:pt x="10237"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700" name="Google Shape;1700;p39"/>
              <p:cNvSpPr/>
              <p:nvPr/>
            </p:nvSpPr>
            <p:spPr>
              <a:xfrm>
                <a:off x="8151949" y="2801906"/>
                <a:ext cx="92108" cy="26429"/>
              </a:xfrm>
              <a:custGeom>
                <a:rect b="b" l="l" r="r" t="t"/>
                <a:pathLst>
                  <a:path extrusionOk="0" h="20391" w="71066">
                    <a:moveTo>
                      <a:pt x="9927" y="0"/>
                    </a:moveTo>
                    <a:lnTo>
                      <a:pt x="60870" y="0"/>
                    </a:lnTo>
                    <a:cubicBezTo>
                      <a:pt x="66501" y="0"/>
                      <a:pt x="71066" y="4565"/>
                      <a:pt x="71066" y="10196"/>
                    </a:cubicBezTo>
                    <a:cubicBezTo>
                      <a:pt x="71066" y="15827"/>
                      <a:pt x="66501" y="20391"/>
                      <a:pt x="60870" y="20391"/>
                    </a:cubicBezTo>
                    <a:lnTo>
                      <a:pt x="9927" y="20391"/>
                    </a:lnTo>
                    <a:cubicBezTo>
                      <a:pt x="5703" y="20391"/>
                      <a:pt x="2080" y="17824"/>
                      <a:pt x="532" y="14164"/>
                    </a:cubicBezTo>
                    <a:cubicBezTo>
                      <a:pt x="-29" y="10676"/>
                      <a:pt x="-310" y="9434"/>
                      <a:pt x="532" y="6227"/>
                    </a:cubicBezTo>
                    <a:cubicBezTo>
                      <a:pt x="2080" y="2568"/>
                      <a:pt x="5703" y="0"/>
                      <a:pt x="9927"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701" name="Google Shape;1701;p39"/>
              <p:cNvSpPr/>
              <p:nvPr/>
            </p:nvSpPr>
            <p:spPr>
              <a:xfrm>
                <a:off x="8136251" y="2912185"/>
                <a:ext cx="83896" cy="55394"/>
              </a:xfrm>
              <a:custGeom>
                <a:rect b="b" l="l" r="r" t="t"/>
                <a:pathLst>
                  <a:path extrusionOk="0" h="42739" w="64730">
                    <a:moveTo>
                      <a:pt x="4775" y="752"/>
                    </a:moveTo>
                    <a:cubicBezTo>
                      <a:pt x="6845" y="-110"/>
                      <a:pt x="9593" y="-395"/>
                      <a:pt x="12566" y="789"/>
                    </a:cubicBezTo>
                    <a:lnTo>
                      <a:pt x="60305" y="26805"/>
                    </a:lnTo>
                    <a:cubicBezTo>
                      <a:pt x="64419" y="29047"/>
                      <a:pt x="65936" y="34199"/>
                      <a:pt x="63694" y="38314"/>
                    </a:cubicBezTo>
                    <a:cubicBezTo>
                      <a:pt x="61452" y="42428"/>
                      <a:pt x="56300" y="43945"/>
                      <a:pt x="52185" y="41703"/>
                    </a:cubicBezTo>
                    <a:lnTo>
                      <a:pt x="4446" y="15687"/>
                    </a:lnTo>
                    <a:cubicBezTo>
                      <a:pt x="135" y="13362"/>
                      <a:pt x="-1139" y="6942"/>
                      <a:pt x="1057" y="4178"/>
                    </a:cubicBezTo>
                    <a:cubicBezTo>
                      <a:pt x="1315" y="3054"/>
                      <a:pt x="2705" y="1615"/>
                      <a:pt x="4775" y="75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702" name="Google Shape;1702;p39"/>
              <p:cNvSpPr/>
              <p:nvPr/>
            </p:nvSpPr>
            <p:spPr>
              <a:xfrm>
                <a:off x="7714896" y="2913795"/>
                <a:ext cx="84338" cy="57715"/>
              </a:xfrm>
              <a:custGeom>
                <a:rect b="b" l="l" r="r" t="t"/>
                <a:pathLst>
                  <a:path extrusionOk="0" h="44530" w="65071">
                    <a:moveTo>
                      <a:pt x="57922" y="409"/>
                    </a:moveTo>
                    <a:cubicBezTo>
                      <a:pt x="60367" y="1129"/>
                      <a:pt x="62538" y="2782"/>
                      <a:pt x="63855" y="5198"/>
                    </a:cubicBezTo>
                    <a:cubicBezTo>
                      <a:pt x="66488" y="10029"/>
                      <a:pt x="64705" y="16080"/>
                      <a:pt x="59874" y="18713"/>
                    </a:cubicBezTo>
                    <a:lnTo>
                      <a:pt x="14732" y="43314"/>
                    </a:lnTo>
                    <a:cubicBezTo>
                      <a:pt x="9901" y="45947"/>
                      <a:pt x="3850" y="44164"/>
                      <a:pt x="1217" y="39333"/>
                    </a:cubicBezTo>
                    <a:cubicBezTo>
                      <a:pt x="-1416" y="34502"/>
                      <a:pt x="366" y="28451"/>
                      <a:pt x="5198" y="25818"/>
                    </a:cubicBezTo>
                    <a:lnTo>
                      <a:pt x="50340" y="1217"/>
                    </a:lnTo>
                    <a:cubicBezTo>
                      <a:pt x="52756" y="-99"/>
                      <a:pt x="55476" y="-312"/>
                      <a:pt x="57922" y="409"/>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703" name="Google Shape;1703;p39"/>
              <p:cNvSpPr/>
              <p:nvPr/>
            </p:nvSpPr>
            <p:spPr>
              <a:xfrm>
                <a:off x="7888095" y="2978586"/>
                <a:ext cx="160562" cy="26960"/>
              </a:xfrm>
              <a:custGeom>
                <a:rect b="b" l="l" r="r" t="t"/>
                <a:pathLst>
                  <a:path extrusionOk="0" h="20801" w="123882">
                    <a:moveTo>
                      <a:pt x="10401" y="0"/>
                    </a:moveTo>
                    <a:lnTo>
                      <a:pt x="113482" y="0"/>
                    </a:lnTo>
                    <a:cubicBezTo>
                      <a:pt x="119226" y="0"/>
                      <a:pt x="123882" y="4656"/>
                      <a:pt x="123882" y="10400"/>
                    </a:cubicBezTo>
                    <a:cubicBezTo>
                      <a:pt x="123882" y="16144"/>
                      <a:pt x="119226" y="20801"/>
                      <a:pt x="113482" y="20801"/>
                    </a:cubicBezTo>
                    <a:lnTo>
                      <a:pt x="10401" y="20801"/>
                    </a:lnTo>
                    <a:cubicBezTo>
                      <a:pt x="4657" y="20801"/>
                      <a:pt x="0" y="16144"/>
                      <a:pt x="0" y="10400"/>
                    </a:cubicBezTo>
                    <a:cubicBezTo>
                      <a:pt x="0" y="4656"/>
                      <a:pt x="4657" y="0"/>
                      <a:pt x="10401"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704" name="Google Shape;1704;p39"/>
              <p:cNvSpPr/>
              <p:nvPr/>
            </p:nvSpPr>
            <p:spPr>
              <a:xfrm>
                <a:off x="7897777" y="3026998"/>
                <a:ext cx="139594" cy="39243"/>
              </a:xfrm>
              <a:custGeom>
                <a:rect b="b" l="l" r="r" t="t"/>
                <a:pathLst>
                  <a:path extrusionOk="0" h="30278" w="107704">
                    <a:moveTo>
                      <a:pt x="10401" y="0"/>
                    </a:moveTo>
                    <a:lnTo>
                      <a:pt x="97303" y="0"/>
                    </a:lnTo>
                    <a:cubicBezTo>
                      <a:pt x="103047" y="0"/>
                      <a:pt x="107704" y="4657"/>
                      <a:pt x="107704" y="10401"/>
                    </a:cubicBezTo>
                    <a:cubicBezTo>
                      <a:pt x="107704" y="14709"/>
                      <a:pt x="105084" y="18405"/>
                      <a:pt x="101351" y="19984"/>
                    </a:cubicBezTo>
                    <a:lnTo>
                      <a:pt x="99383" y="20381"/>
                    </a:lnTo>
                    <a:lnTo>
                      <a:pt x="99383" y="22650"/>
                    </a:lnTo>
                    <a:cubicBezTo>
                      <a:pt x="99383" y="26863"/>
                      <a:pt x="95968" y="30278"/>
                      <a:pt x="91756" y="30278"/>
                    </a:cubicBezTo>
                    <a:lnTo>
                      <a:pt x="16410" y="30278"/>
                    </a:lnTo>
                    <a:cubicBezTo>
                      <a:pt x="12198" y="30278"/>
                      <a:pt x="8783" y="26863"/>
                      <a:pt x="8783" y="22650"/>
                    </a:cubicBezTo>
                    <a:lnTo>
                      <a:pt x="8783" y="20475"/>
                    </a:lnTo>
                    <a:lnTo>
                      <a:pt x="6352" y="19984"/>
                    </a:lnTo>
                    <a:cubicBezTo>
                      <a:pt x="2619" y="18405"/>
                      <a:pt x="0" y="14709"/>
                      <a:pt x="0" y="10401"/>
                    </a:cubicBezTo>
                    <a:cubicBezTo>
                      <a:pt x="0" y="4657"/>
                      <a:pt x="4657" y="0"/>
                      <a:pt x="10401"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grpSp>
      </p:grpSp>
      <p:grpSp>
        <p:nvGrpSpPr>
          <p:cNvPr id="1705" name="Google Shape;1705;p39"/>
          <p:cNvGrpSpPr/>
          <p:nvPr/>
        </p:nvGrpSpPr>
        <p:grpSpPr>
          <a:xfrm>
            <a:off x="5618395" y="1744746"/>
            <a:ext cx="703801" cy="640874"/>
            <a:chOff x="1349450" y="4466025"/>
            <a:chExt cx="806518" cy="734408"/>
          </a:xfrm>
        </p:grpSpPr>
        <p:pic>
          <p:nvPicPr>
            <p:cNvPr descr="Related image" id="1706" name="Google Shape;1706;p39"/>
            <p:cNvPicPr preferRelativeResize="0"/>
            <p:nvPr/>
          </p:nvPicPr>
          <p:blipFill rotWithShape="1">
            <a:blip r:embed="rId3">
              <a:alphaModFix/>
            </a:blip>
            <a:srcRect b="0" l="0" r="0" t="0"/>
            <a:stretch/>
          </p:blipFill>
          <p:spPr>
            <a:xfrm>
              <a:off x="1349450" y="4466025"/>
              <a:ext cx="725174" cy="734408"/>
            </a:xfrm>
            <a:prstGeom prst="rect">
              <a:avLst/>
            </a:prstGeom>
            <a:noFill/>
            <a:ln>
              <a:noFill/>
            </a:ln>
          </p:spPr>
        </p:pic>
        <p:sp>
          <p:nvSpPr>
            <p:cNvPr id="1707" name="Google Shape;1707;p39"/>
            <p:cNvSpPr txBox="1"/>
            <p:nvPr/>
          </p:nvSpPr>
          <p:spPr>
            <a:xfrm>
              <a:off x="1396786" y="4582483"/>
              <a:ext cx="759182" cy="5334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x86</a:t>
              </a:r>
              <a:endParaRPr/>
            </a:p>
          </p:txBody>
        </p:sp>
      </p:grpSp>
      <p:grpSp>
        <p:nvGrpSpPr>
          <p:cNvPr id="1708" name="Google Shape;1708;p39"/>
          <p:cNvGrpSpPr/>
          <p:nvPr/>
        </p:nvGrpSpPr>
        <p:grpSpPr>
          <a:xfrm rot="-5400000">
            <a:off x="4587852" y="-1063937"/>
            <a:ext cx="507831" cy="4094224"/>
            <a:chOff x="4289547" y="1078678"/>
            <a:chExt cx="1569380" cy="1908827"/>
          </a:xfrm>
        </p:grpSpPr>
        <p:sp>
          <p:nvSpPr>
            <p:cNvPr id="1709" name="Google Shape;1709;p39"/>
            <p:cNvSpPr/>
            <p:nvPr/>
          </p:nvSpPr>
          <p:spPr>
            <a:xfrm>
              <a:off x="4403716" y="1078678"/>
              <a:ext cx="1290521" cy="1908827"/>
            </a:xfrm>
            <a:prstGeom prst="roundRect">
              <a:avLst>
                <a:gd fmla="val 16667" name="adj"/>
              </a:avLst>
            </a:prstGeom>
            <a:no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Gill Sans"/>
                <a:ea typeface="Gill Sans"/>
                <a:cs typeface="Gill Sans"/>
                <a:sym typeface="Gill Sans"/>
              </a:endParaRPr>
            </a:p>
            <a:p>
              <a:pPr indent="0" lvl="0" marL="0" marR="0" rtl="0" algn="ctr">
                <a:spcBef>
                  <a:spcPts val="0"/>
                </a:spcBef>
                <a:spcAft>
                  <a:spcPts val="0"/>
                </a:spcAft>
                <a:buNone/>
              </a:pPr>
              <a:r>
                <a:t/>
              </a:r>
              <a:endParaRPr sz="3300">
                <a:solidFill>
                  <a:schemeClr val="dk1"/>
                </a:solidFill>
                <a:latin typeface="Gill Sans"/>
                <a:ea typeface="Gill Sans"/>
                <a:cs typeface="Gill Sans"/>
                <a:sym typeface="Gill Sans"/>
              </a:endParaRPr>
            </a:p>
          </p:txBody>
        </p:sp>
        <p:sp>
          <p:nvSpPr>
            <p:cNvPr id="1710" name="Google Shape;1710;p39"/>
            <p:cNvSpPr txBox="1"/>
            <p:nvPr/>
          </p:nvSpPr>
          <p:spPr>
            <a:xfrm rot="5400000">
              <a:off x="4750316" y="1285789"/>
              <a:ext cx="647841" cy="15693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a:solidFill>
                    <a:schemeClr val="dk1"/>
                  </a:solidFill>
                  <a:latin typeface="Gill Sans"/>
                  <a:ea typeface="Gill Sans"/>
                  <a:cs typeface="Gill Sans"/>
                  <a:sym typeface="Gill Sans"/>
                </a:rPr>
                <a:t>User VM</a:t>
              </a:r>
              <a:endParaRPr/>
            </a:p>
          </p:txBody>
        </p:sp>
      </p:grpSp>
      <p:grpSp>
        <p:nvGrpSpPr>
          <p:cNvPr id="1711" name="Google Shape;1711;p39"/>
          <p:cNvGrpSpPr/>
          <p:nvPr/>
        </p:nvGrpSpPr>
        <p:grpSpPr>
          <a:xfrm>
            <a:off x="2795798" y="1428750"/>
            <a:ext cx="1982112" cy="902796"/>
            <a:chOff x="6256866" y="1056037"/>
            <a:chExt cx="2642816" cy="1329872"/>
          </a:xfrm>
        </p:grpSpPr>
        <p:pic>
          <p:nvPicPr>
            <p:cNvPr id="1712" name="Google Shape;1712;p39"/>
            <p:cNvPicPr preferRelativeResize="0"/>
            <p:nvPr/>
          </p:nvPicPr>
          <p:blipFill rotWithShape="1">
            <a:blip r:embed="rId4">
              <a:alphaModFix/>
            </a:blip>
            <a:srcRect b="0" l="0" r="0" t="0"/>
            <a:stretch/>
          </p:blipFill>
          <p:spPr>
            <a:xfrm>
              <a:off x="6256866" y="1056037"/>
              <a:ext cx="2642815" cy="1329872"/>
            </a:xfrm>
            <a:prstGeom prst="rect">
              <a:avLst/>
            </a:prstGeom>
            <a:noFill/>
            <a:ln>
              <a:noFill/>
            </a:ln>
          </p:spPr>
        </p:pic>
        <p:sp>
          <p:nvSpPr>
            <p:cNvPr id="1713" name="Google Shape;1713;p39"/>
            <p:cNvSpPr txBox="1"/>
            <p:nvPr/>
          </p:nvSpPr>
          <p:spPr>
            <a:xfrm>
              <a:off x="6998501" y="1717897"/>
              <a:ext cx="1123137" cy="385369"/>
            </a:xfrm>
            <a:prstGeom prst="rect">
              <a:avLst/>
            </a:prstGeom>
            <a:solidFill>
              <a:schemeClr val="lt1">
                <a:alpha val="26666"/>
              </a:schemeClr>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ARM</a:t>
              </a:r>
              <a:endParaRPr/>
            </a:p>
          </p:txBody>
        </p:sp>
        <p:sp>
          <p:nvSpPr>
            <p:cNvPr id="1714" name="Google Shape;1714;p39"/>
            <p:cNvSpPr txBox="1"/>
            <p:nvPr/>
          </p:nvSpPr>
          <p:spPr>
            <a:xfrm>
              <a:off x="6256867" y="1075315"/>
              <a:ext cx="2642815" cy="422288"/>
            </a:xfrm>
            <a:prstGeom prst="rect">
              <a:avLst/>
            </a:prstGeom>
            <a:solidFill>
              <a:schemeClr val="lt1">
                <a:alpha val="26666"/>
              </a:schemeClr>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rPr b="1" lang="en-US" sz="2100">
                  <a:solidFill>
                    <a:schemeClr val="lt1"/>
                  </a:solidFill>
                  <a:latin typeface="Gill Sans"/>
                  <a:ea typeface="Gill Sans"/>
                  <a:cs typeface="Gill Sans"/>
                  <a:sym typeface="Gill Sans"/>
                </a:rPr>
                <a:t>SoC</a:t>
              </a:r>
              <a:endParaRPr/>
            </a:p>
          </p:txBody>
        </p:sp>
      </p:grpSp>
      <p:cxnSp>
        <p:nvCxnSpPr>
          <p:cNvPr id="1715" name="Google Shape;1715;p39"/>
          <p:cNvCxnSpPr/>
          <p:nvPr/>
        </p:nvCxnSpPr>
        <p:spPr>
          <a:xfrm rot="10800000">
            <a:off x="3671748" y="5578935"/>
            <a:ext cx="0" cy="2743199"/>
          </a:xfrm>
          <a:prstGeom prst="straightConnector1">
            <a:avLst/>
          </a:prstGeom>
          <a:noFill/>
          <a:ln cap="flat" cmpd="sng" w="203200">
            <a:solidFill>
              <a:srgbClr val="7F7F7F"/>
            </a:solidFill>
            <a:prstDash val="solid"/>
            <a:round/>
            <a:headEnd len="sm" w="sm" type="none"/>
            <a:tailEnd len="sm" w="sm" type="none"/>
          </a:ln>
        </p:spPr>
      </p:cxnSp>
      <p:sp>
        <p:nvSpPr>
          <p:cNvPr id="1716" name="Google Shape;1716;p39"/>
          <p:cNvSpPr txBox="1"/>
          <p:nvPr/>
        </p:nvSpPr>
        <p:spPr>
          <a:xfrm rot="-5400000">
            <a:off x="3034667" y="6423666"/>
            <a:ext cx="6335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PCIe</a:t>
            </a:r>
            <a:endParaRPr/>
          </a:p>
        </p:txBody>
      </p:sp>
      <p:grpSp>
        <p:nvGrpSpPr>
          <p:cNvPr id="1717" name="Google Shape;1717;p39"/>
          <p:cNvGrpSpPr/>
          <p:nvPr/>
        </p:nvGrpSpPr>
        <p:grpSpPr>
          <a:xfrm>
            <a:off x="2850286" y="3202585"/>
            <a:ext cx="4191000" cy="359765"/>
            <a:chOff x="2850286" y="3583585"/>
            <a:chExt cx="4191000" cy="359765"/>
          </a:xfrm>
        </p:grpSpPr>
        <p:sp>
          <p:nvSpPr>
            <p:cNvPr id="1718" name="Google Shape;1718;p39"/>
            <p:cNvSpPr/>
            <p:nvPr/>
          </p:nvSpPr>
          <p:spPr>
            <a:xfrm>
              <a:off x="2850286" y="3590907"/>
              <a:ext cx="868639" cy="352443"/>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100">
                  <a:solidFill>
                    <a:schemeClr val="lt1"/>
                  </a:solidFill>
                  <a:latin typeface="Gill Sans"/>
                  <a:ea typeface="Gill Sans"/>
                  <a:cs typeface="Gill Sans"/>
                  <a:sym typeface="Gill Sans"/>
                </a:rPr>
                <a:t>HDD</a:t>
              </a:r>
              <a:endParaRPr/>
            </a:p>
          </p:txBody>
        </p:sp>
        <p:sp>
          <p:nvSpPr>
            <p:cNvPr id="1719" name="Google Shape;1719;p39"/>
            <p:cNvSpPr/>
            <p:nvPr/>
          </p:nvSpPr>
          <p:spPr>
            <a:xfrm>
              <a:off x="3796169" y="3583585"/>
              <a:ext cx="868639" cy="352443"/>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100">
                  <a:solidFill>
                    <a:schemeClr val="lt1"/>
                  </a:solidFill>
                  <a:latin typeface="Gill Sans"/>
                  <a:ea typeface="Gill Sans"/>
                  <a:cs typeface="Gill Sans"/>
                  <a:sym typeface="Gill Sans"/>
                </a:rPr>
                <a:t>SSD</a:t>
              </a:r>
              <a:endParaRPr/>
            </a:p>
          </p:txBody>
        </p:sp>
        <p:sp>
          <p:nvSpPr>
            <p:cNvPr id="1720" name="Google Shape;1720;p39"/>
            <p:cNvSpPr/>
            <p:nvPr/>
          </p:nvSpPr>
          <p:spPr>
            <a:xfrm>
              <a:off x="4742051" y="3590162"/>
              <a:ext cx="2299235" cy="352443"/>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100">
                  <a:solidFill>
                    <a:schemeClr val="lt1"/>
                  </a:solidFill>
                  <a:latin typeface="Gill Sans"/>
                  <a:ea typeface="Gill Sans"/>
                  <a:cs typeface="Gill Sans"/>
                  <a:sym typeface="Gill Sans"/>
                </a:rPr>
                <a:t>OpenChannel-SSD</a:t>
              </a:r>
              <a:endParaRPr/>
            </a:p>
          </p:txBody>
        </p:sp>
      </p:grpSp>
      <p:grpSp>
        <p:nvGrpSpPr>
          <p:cNvPr id="1721" name="Google Shape;1721;p39"/>
          <p:cNvGrpSpPr/>
          <p:nvPr/>
        </p:nvGrpSpPr>
        <p:grpSpPr>
          <a:xfrm>
            <a:off x="3917086" y="2417141"/>
            <a:ext cx="2056156" cy="688009"/>
            <a:chOff x="3917086" y="2839648"/>
            <a:chExt cx="2056156" cy="688009"/>
          </a:xfrm>
        </p:grpSpPr>
        <p:grpSp>
          <p:nvGrpSpPr>
            <p:cNvPr id="1722" name="Google Shape;1722;p39"/>
            <p:cNvGrpSpPr/>
            <p:nvPr/>
          </p:nvGrpSpPr>
          <p:grpSpPr>
            <a:xfrm>
              <a:off x="5505808" y="2870428"/>
              <a:ext cx="467434" cy="626451"/>
              <a:chOff x="5327472" y="1183840"/>
              <a:chExt cx="467434" cy="671756"/>
            </a:xfrm>
          </p:grpSpPr>
          <p:sp>
            <p:nvSpPr>
              <p:cNvPr id="1723" name="Google Shape;1723;p39"/>
              <p:cNvSpPr/>
              <p:nvPr/>
            </p:nvSpPr>
            <p:spPr>
              <a:xfrm>
                <a:off x="5327472" y="1183840"/>
                <a:ext cx="467434" cy="671756"/>
              </a:xfrm>
              <a:prstGeom prst="upDownArrow">
                <a:avLst>
                  <a:gd fmla="val 50000" name="adj1"/>
                  <a:gd fmla="val 50000" name="adj2"/>
                </a:avLst>
              </a:prstGeom>
              <a:solidFill>
                <a:srgbClr val="ECC475"/>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1724" name="Google Shape;1724;p39"/>
              <p:cNvSpPr txBox="1"/>
              <p:nvPr/>
            </p:nvSpPr>
            <p:spPr>
              <a:xfrm rot="-5400000">
                <a:off x="5302722" y="1384039"/>
                <a:ext cx="53412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PCIe</a:t>
                </a:r>
                <a:endParaRPr/>
              </a:p>
            </p:txBody>
          </p:sp>
        </p:grpSp>
        <p:grpSp>
          <p:nvGrpSpPr>
            <p:cNvPr id="1725" name="Google Shape;1725;p39"/>
            <p:cNvGrpSpPr/>
            <p:nvPr/>
          </p:nvGrpSpPr>
          <p:grpSpPr>
            <a:xfrm>
              <a:off x="3917086" y="2839648"/>
              <a:ext cx="467434" cy="688009"/>
              <a:chOff x="5327472" y="1169045"/>
              <a:chExt cx="467434" cy="737766"/>
            </a:xfrm>
          </p:grpSpPr>
          <p:sp>
            <p:nvSpPr>
              <p:cNvPr id="1726" name="Google Shape;1726;p39"/>
              <p:cNvSpPr/>
              <p:nvPr/>
            </p:nvSpPr>
            <p:spPr>
              <a:xfrm>
                <a:off x="5327472" y="1183840"/>
                <a:ext cx="467434" cy="671756"/>
              </a:xfrm>
              <a:prstGeom prst="upDownArrow">
                <a:avLst>
                  <a:gd fmla="val 50000" name="adj1"/>
                  <a:gd fmla="val 50000" name="adj2"/>
                </a:avLst>
              </a:prstGeom>
              <a:solidFill>
                <a:srgbClr val="ECC475"/>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1727" name="Google Shape;1727;p39"/>
              <p:cNvSpPr txBox="1"/>
              <p:nvPr/>
            </p:nvSpPr>
            <p:spPr>
              <a:xfrm rot="-5400000">
                <a:off x="5200900" y="1384039"/>
                <a:ext cx="73776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RDMA</a:t>
                </a:r>
                <a:endParaRPr/>
              </a:p>
            </p:txBody>
          </p:sp>
        </p:grpSp>
        <p:grpSp>
          <p:nvGrpSpPr>
            <p:cNvPr id="1728" name="Google Shape;1728;p39"/>
            <p:cNvGrpSpPr/>
            <p:nvPr/>
          </p:nvGrpSpPr>
          <p:grpSpPr>
            <a:xfrm>
              <a:off x="4973653" y="2863101"/>
              <a:ext cx="467434" cy="626451"/>
              <a:chOff x="5327472" y="1183840"/>
              <a:chExt cx="467434" cy="671756"/>
            </a:xfrm>
          </p:grpSpPr>
          <p:sp>
            <p:nvSpPr>
              <p:cNvPr id="1729" name="Google Shape;1729;p39"/>
              <p:cNvSpPr/>
              <p:nvPr/>
            </p:nvSpPr>
            <p:spPr>
              <a:xfrm>
                <a:off x="5327472" y="1183840"/>
                <a:ext cx="467434" cy="671756"/>
              </a:xfrm>
              <a:prstGeom prst="upDownArrow">
                <a:avLst>
                  <a:gd fmla="val 50000" name="adj1"/>
                  <a:gd fmla="val 50000" name="adj2"/>
                </a:avLst>
              </a:prstGeom>
              <a:solidFill>
                <a:srgbClr val="ECC475"/>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1730" name="Google Shape;1730;p39"/>
              <p:cNvSpPr txBox="1"/>
              <p:nvPr/>
            </p:nvSpPr>
            <p:spPr>
              <a:xfrm rot="-5400000">
                <a:off x="5295441" y="1384039"/>
                <a:ext cx="54868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TCP</a:t>
                </a:r>
                <a:endParaRPr/>
              </a:p>
            </p:txBody>
          </p:sp>
        </p:grpSp>
        <p:grpSp>
          <p:nvGrpSpPr>
            <p:cNvPr id="1731" name="Google Shape;1731;p39"/>
            <p:cNvGrpSpPr/>
            <p:nvPr/>
          </p:nvGrpSpPr>
          <p:grpSpPr>
            <a:xfrm>
              <a:off x="4440252" y="2848115"/>
              <a:ext cx="467434" cy="626451"/>
              <a:chOff x="5327472" y="1183840"/>
              <a:chExt cx="467434" cy="671756"/>
            </a:xfrm>
          </p:grpSpPr>
          <p:sp>
            <p:nvSpPr>
              <p:cNvPr id="1732" name="Google Shape;1732;p39"/>
              <p:cNvSpPr/>
              <p:nvPr/>
            </p:nvSpPr>
            <p:spPr>
              <a:xfrm>
                <a:off x="5327472" y="1183840"/>
                <a:ext cx="467434" cy="671756"/>
              </a:xfrm>
              <a:prstGeom prst="upDownArrow">
                <a:avLst>
                  <a:gd fmla="val 50000" name="adj1"/>
                  <a:gd fmla="val 50000" name="adj2"/>
                </a:avLst>
              </a:prstGeom>
              <a:solidFill>
                <a:srgbClr val="ECC475"/>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1733" name="Google Shape;1733;p39"/>
              <p:cNvSpPr txBox="1"/>
              <p:nvPr/>
            </p:nvSpPr>
            <p:spPr>
              <a:xfrm rot="-5400000">
                <a:off x="5261923" y="1384042"/>
                <a:ext cx="61572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REST</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40"/>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LeapIO Efficient Data Path </a:t>
            </a:r>
            <a:endParaRPr/>
          </a:p>
        </p:txBody>
      </p:sp>
      <p:pic>
        <p:nvPicPr>
          <p:cNvPr id="1740" name="Google Shape;1740;p40"/>
          <p:cNvPicPr preferRelativeResize="0"/>
          <p:nvPr/>
        </p:nvPicPr>
        <p:blipFill rotWithShape="1">
          <a:blip r:embed="rId3">
            <a:alphaModFix/>
          </a:blip>
          <a:srcRect b="0" l="0" r="0" t="0"/>
          <a:stretch/>
        </p:blipFill>
        <p:spPr>
          <a:xfrm>
            <a:off x="903716" y="1624194"/>
            <a:ext cx="468402" cy="588071"/>
          </a:xfrm>
          <a:prstGeom prst="rect">
            <a:avLst/>
          </a:prstGeom>
          <a:noFill/>
          <a:ln>
            <a:noFill/>
          </a:ln>
        </p:spPr>
      </p:pic>
      <p:sp>
        <p:nvSpPr>
          <p:cNvPr id="1741" name="Google Shape;1741;p40"/>
          <p:cNvSpPr/>
          <p:nvPr/>
        </p:nvSpPr>
        <p:spPr>
          <a:xfrm>
            <a:off x="611774" y="1918229"/>
            <a:ext cx="760344" cy="596581"/>
          </a:xfrm>
          <a:prstGeom prst="rect">
            <a:avLst/>
          </a:prstGeom>
          <a:noFill/>
          <a:ln cap="flat" cmpd="sng" w="38100">
            <a:solidFill>
              <a:srgbClr val="5B6E7E">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a:p>
            <a:pPr indent="0" lvl="0" marL="0" marR="0" rtl="0" algn="ctr">
              <a:spcBef>
                <a:spcPts val="0"/>
              </a:spcBef>
              <a:spcAft>
                <a:spcPts val="0"/>
              </a:spcAft>
              <a:buNone/>
            </a:pPr>
            <a:r>
              <a:rPr lang="en-US" sz="2100">
                <a:solidFill>
                  <a:schemeClr val="dk1"/>
                </a:solidFill>
                <a:latin typeface="Gill Sans"/>
                <a:ea typeface="Gill Sans"/>
                <a:cs typeface="Gill Sans"/>
                <a:sym typeface="Gill Sans"/>
              </a:rPr>
              <a:t>User</a:t>
            </a:r>
            <a:endParaRPr/>
          </a:p>
        </p:txBody>
      </p:sp>
      <p:sp>
        <p:nvSpPr>
          <p:cNvPr id="1742" name="Google Shape;1742;p40"/>
          <p:cNvSpPr/>
          <p:nvPr/>
        </p:nvSpPr>
        <p:spPr>
          <a:xfrm>
            <a:off x="2079022" y="947067"/>
            <a:ext cx="1587605" cy="1860845"/>
          </a:xfrm>
          <a:prstGeom prst="rect">
            <a:avLst/>
          </a:prstGeom>
          <a:noFill/>
          <a:ln cap="flat" cmpd="sng" w="38100">
            <a:solidFill>
              <a:srgbClr val="5B6E7E">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1743" name="Google Shape;1743;p40"/>
          <p:cNvSpPr/>
          <p:nvPr/>
        </p:nvSpPr>
        <p:spPr>
          <a:xfrm>
            <a:off x="611774" y="2519066"/>
            <a:ext cx="760344" cy="289780"/>
          </a:xfrm>
          <a:prstGeom prst="rect">
            <a:avLst/>
          </a:prstGeom>
          <a:noFill/>
          <a:ln cap="flat" cmpd="sng" w="38100">
            <a:solidFill>
              <a:srgbClr val="5B6E7E">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100">
                <a:solidFill>
                  <a:schemeClr val="dk1"/>
                </a:solidFill>
                <a:latin typeface="Gill Sans"/>
                <a:ea typeface="Gill Sans"/>
                <a:cs typeface="Gill Sans"/>
                <a:sym typeface="Gill Sans"/>
              </a:rPr>
              <a:t>VM</a:t>
            </a:r>
            <a:endParaRPr/>
          </a:p>
        </p:txBody>
      </p:sp>
      <p:sp>
        <p:nvSpPr>
          <p:cNvPr id="1744" name="Google Shape;1744;p40"/>
          <p:cNvSpPr/>
          <p:nvPr/>
        </p:nvSpPr>
        <p:spPr>
          <a:xfrm>
            <a:off x="609600" y="2814794"/>
            <a:ext cx="760344" cy="378350"/>
          </a:xfrm>
          <a:prstGeom prst="rect">
            <a:avLst/>
          </a:prstGeom>
          <a:noFill/>
          <a:ln cap="flat" cmpd="sng" w="38100">
            <a:solidFill>
              <a:srgbClr val="5B6E7E">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100">
                <a:solidFill>
                  <a:schemeClr val="dk1"/>
                </a:solidFill>
                <a:latin typeface="Gill Sans"/>
                <a:ea typeface="Gill Sans"/>
                <a:cs typeface="Gill Sans"/>
                <a:sym typeface="Gill Sans"/>
              </a:rPr>
              <a:t>OS</a:t>
            </a:r>
            <a:endParaRPr/>
          </a:p>
        </p:txBody>
      </p:sp>
      <p:grpSp>
        <p:nvGrpSpPr>
          <p:cNvPr id="1745" name="Google Shape;1745;p40"/>
          <p:cNvGrpSpPr/>
          <p:nvPr/>
        </p:nvGrpSpPr>
        <p:grpSpPr>
          <a:xfrm>
            <a:off x="685800" y="3333750"/>
            <a:ext cx="598197" cy="603915"/>
            <a:chOff x="1430390" y="4500435"/>
            <a:chExt cx="797594" cy="805220"/>
          </a:xfrm>
        </p:grpSpPr>
        <p:pic>
          <p:nvPicPr>
            <p:cNvPr descr="Related image" id="1746" name="Google Shape;1746;p40"/>
            <p:cNvPicPr preferRelativeResize="0"/>
            <p:nvPr/>
          </p:nvPicPr>
          <p:blipFill rotWithShape="1">
            <a:blip r:embed="rId4">
              <a:alphaModFix/>
            </a:blip>
            <a:srcRect b="0" l="0" r="0" t="0"/>
            <a:stretch/>
          </p:blipFill>
          <p:spPr>
            <a:xfrm>
              <a:off x="1430390" y="4500435"/>
              <a:ext cx="795096" cy="805220"/>
            </a:xfrm>
            <a:prstGeom prst="rect">
              <a:avLst/>
            </a:prstGeom>
            <a:noFill/>
            <a:ln>
              <a:noFill/>
            </a:ln>
          </p:spPr>
        </p:pic>
        <p:sp>
          <p:nvSpPr>
            <p:cNvPr id="1747" name="Google Shape;1747;p40"/>
            <p:cNvSpPr txBox="1"/>
            <p:nvPr/>
          </p:nvSpPr>
          <p:spPr>
            <a:xfrm>
              <a:off x="1468803" y="4626879"/>
              <a:ext cx="759181" cy="5334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x86</a:t>
              </a:r>
              <a:endParaRPr sz="1400">
                <a:solidFill>
                  <a:schemeClr val="dk1"/>
                </a:solidFill>
                <a:latin typeface="Gill Sans"/>
                <a:ea typeface="Gill Sans"/>
                <a:cs typeface="Gill Sans"/>
                <a:sym typeface="Gill Sans"/>
              </a:endParaRPr>
            </a:p>
          </p:txBody>
        </p:sp>
      </p:grpSp>
      <p:cxnSp>
        <p:nvCxnSpPr>
          <p:cNvPr id="1748" name="Google Shape;1748;p40"/>
          <p:cNvCxnSpPr/>
          <p:nvPr/>
        </p:nvCxnSpPr>
        <p:spPr>
          <a:xfrm>
            <a:off x="1583312" y="1736261"/>
            <a:ext cx="490724" cy="0"/>
          </a:xfrm>
          <a:prstGeom prst="straightConnector1">
            <a:avLst/>
          </a:prstGeom>
          <a:noFill/>
          <a:ln cap="flat" cmpd="sng" w="31750">
            <a:solidFill>
              <a:srgbClr val="7F7F7F"/>
            </a:solidFill>
            <a:prstDash val="solid"/>
            <a:round/>
            <a:headEnd len="sm" w="sm" type="none"/>
            <a:tailEnd len="sm" w="sm" type="none"/>
          </a:ln>
        </p:spPr>
      </p:cxnSp>
      <p:grpSp>
        <p:nvGrpSpPr>
          <p:cNvPr id="1749" name="Google Shape;1749;p40"/>
          <p:cNvGrpSpPr/>
          <p:nvPr/>
        </p:nvGrpSpPr>
        <p:grpSpPr>
          <a:xfrm>
            <a:off x="1321245" y="921962"/>
            <a:ext cx="572593" cy="3700239"/>
            <a:chOff x="1393222" y="914400"/>
            <a:chExt cx="763456" cy="4933650"/>
          </a:xfrm>
        </p:grpSpPr>
        <p:cxnSp>
          <p:nvCxnSpPr>
            <p:cNvPr id="1750" name="Google Shape;1750;p40"/>
            <p:cNvCxnSpPr/>
            <p:nvPr/>
          </p:nvCxnSpPr>
          <p:spPr>
            <a:xfrm flipH="1">
              <a:off x="1721099" y="914400"/>
              <a:ext cx="25800" cy="4469416"/>
            </a:xfrm>
            <a:prstGeom prst="straightConnector1">
              <a:avLst/>
            </a:prstGeom>
            <a:noFill/>
            <a:ln cap="flat" cmpd="sng" w="101600">
              <a:solidFill>
                <a:srgbClr val="7F7F7F"/>
              </a:solidFill>
              <a:prstDash val="solid"/>
              <a:round/>
              <a:headEnd len="sm" w="sm" type="none"/>
              <a:tailEnd len="sm" w="sm" type="none"/>
            </a:ln>
          </p:spPr>
        </p:cxnSp>
        <p:sp>
          <p:nvSpPr>
            <p:cNvPr id="1751" name="Google Shape;1751;p40"/>
            <p:cNvSpPr txBox="1"/>
            <p:nvPr/>
          </p:nvSpPr>
          <p:spPr>
            <a:xfrm>
              <a:off x="1393222" y="5355608"/>
              <a:ext cx="763456" cy="4924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7F7F7F"/>
                  </a:solidFill>
                  <a:latin typeface="Gill Sans"/>
                  <a:ea typeface="Gill Sans"/>
                  <a:cs typeface="Gill Sans"/>
                  <a:sym typeface="Gill Sans"/>
                </a:rPr>
                <a:t>PCIe</a:t>
              </a:r>
              <a:endParaRPr/>
            </a:p>
          </p:txBody>
        </p:sp>
      </p:grpSp>
      <p:sp>
        <p:nvSpPr>
          <p:cNvPr id="1752" name="Google Shape;1752;p40"/>
          <p:cNvSpPr/>
          <p:nvPr/>
        </p:nvSpPr>
        <p:spPr>
          <a:xfrm>
            <a:off x="1182485" y="2473979"/>
            <a:ext cx="337841" cy="337841"/>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1753" name="Google Shape;1753;p40"/>
          <p:cNvSpPr/>
          <p:nvPr/>
        </p:nvSpPr>
        <p:spPr>
          <a:xfrm>
            <a:off x="2162278" y="1377753"/>
            <a:ext cx="337841" cy="337841"/>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cxnSp>
        <p:nvCxnSpPr>
          <p:cNvPr id="1754" name="Google Shape;1754;p40"/>
          <p:cNvCxnSpPr>
            <a:stCxn id="1752" idx="7"/>
            <a:endCxn id="1753" idx="3"/>
          </p:cNvCxnSpPr>
          <p:nvPr/>
        </p:nvCxnSpPr>
        <p:spPr>
          <a:xfrm flipH="1" rot="10800000">
            <a:off x="1470850" y="1666055"/>
            <a:ext cx="741000" cy="857400"/>
          </a:xfrm>
          <a:prstGeom prst="straightConnector1">
            <a:avLst/>
          </a:prstGeom>
          <a:noFill/>
          <a:ln cap="flat" cmpd="sng" w="38100">
            <a:solidFill>
              <a:schemeClr val="dk1"/>
            </a:solidFill>
            <a:prstDash val="solid"/>
            <a:round/>
            <a:headEnd len="sm" w="sm" type="none"/>
            <a:tailEnd len="med" w="med" type="triangle"/>
          </a:ln>
        </p:spPr>
      </p:cxnSp>
      <p:sp>
        <p:nvSpPr>
          <p:cNvPr id="1755" name="Google Shape;1755;p40"/>
          <p:cNvSpPr txBox="1"/>
          <p:nvPr/>
        </p:nvSpPr>
        <p:spPr>
          <a:xfrm>
            <a:off x="3792849" y="819150"/>
            <a:ext cx="108395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Storage</a:t>
            </a:r>
            <a:endParaRPr/>
          </a:p>
          <a:p>
            <a:pPr indent="0" lvl="0" marL="0" marR="0" rtl="0" algn="l">
              <a:spcBef>
                <a:spcPts val="0"/>
              </a:spcBef>
              <a:spcAft>
                <a:spcPts val="0"/>
              </a:spcAft>
              <a:buNone/>
            </a:pPr>
            <a:r>
              <a:rPr lang="en-US" sz="1800">
                <a:solidFill>
                  <a:schemeClr val="dk1"/>
                </a:solidFill>
                <a:latin typeface="Gill Sans"/>
                <a:ea typeface="Gill Sans"/>
                <a:cs typeface="Gill Sans"/>
                <a:sym typeface="Gill Sans"/>
              </a:rPr>
              <a:t>Functions</a:t>
            </a:r>
            <a:endParaRPr/>
          </a:p>
        </p:txBody>
      </p:sp>
      <p:sp>
        <p:nvSpPr>
          <p:cNvPr id="1756" name="Google Shape;1756;p40"/>
          <p:cNvSpPr txBox="1"/>
          <p:nvPr/>
        </p:nvSpPr>
        <p:spPr>
          <a:xfrm>
            <a:off x="2777986" y="1308857"/>
            <a:ext cx="772969"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000">
                <a:solidFill>
                  <a:schemeClr val="dk1"/>
                </a:solidFill>
                <a:latin typeface="Times New Roman"/>
                <a:ea typeface="Times New Roman"/>
                <a:cs typeface="Times New Roman"/>
                <a:sym typeface="Times New Roman"/>
              </a:rPr>
              <a:t>F( )</a:t>
            </a:r>
            <a:endParaRPr/>
          </a:p>
        </p:txBody>
      </p:sp>
      <p:cxnSp>
        <p:nvCxnSpPr>
          <p:cNvPr id="1757" name="Google Shape;1757;p40"/>
          <p:cNvCxnSpPr/>
          <p:nvPr/>
        </p:nvCxnSpPr>
        <p:spPr>
          <a:xfrm flipH="1" rot="10800000">
            <a:off x="2511535" y="1546676"/>
            <a:ext cx="285409" cy="1"/>
          </a:xfrm>
          <a:prstGeom prst="straightConnector1">
            <a:avLst/>
          </a:prstGeom>
          <a:noFill/>
          <a:ln cap="flat" cmpd="sng" w="38100">
            <a:solidFill>
              <a:schemeClr val="dk1"/>
            </a:solidFill>
            <a:prstDash val="solid"/>
            <a:round/>
            <a:headEnd len="sm" w="sm" type="none"/>
            <a:tailEnd len="med" w="med" type="triangle"/>
          </a:ln>
        </p:spPr>
      </p:cxnSp>
      <p:cxnSp>
        <p:nvCxnSpPr>
          <p:cNvPr id="1758" name="Google Shape;1758;p40"/>
          <p:cNvCxnSpPr>
            <a:stCxn id="1759" idx="4"/>
            <a:endCxn id="1760" idx="0"/>
          </p:cNvCxnSpPr>
          <p:nvPr/>
        </p:nvCxnSpPr>
        <p:spPr>
          <a:xfrm>
            <a:off x="2656929" y="2665345"/>
            <a:ext cx="0" cy="552300"/>
          </a:xfrm>
          <a:prstGeom prst="straightConnector1">
            <a:avLst/>
          </a:prstGeom>
          <a:noFill/>
          <a:ln cap="flat" cmpd="sng" w="38100">
            <a:solidFill>
              <a:schemeClr val="dk1"/>
            </a:solidFill>
            <a:prstDash val="solid"/>
            <a:round/>
            <a:headEnd len="sm" w="sm" type="none"/>
            <a:tailEnd len="med" w="med" type="triangle"/>
          </a:ln>
        </p:spPr>
      </p:cxnSp>
      <p:sp>
        <p:nvSpPr>
          <p:cNvPr id="1760" name="Google Shape;1760;p40"/>
          <p:cNvSpPr/>
          <p:nvPr/>
        </p:nvSpPr>
        <p:spPr>
          <a:xfrm>
            <a:off x="2488008" y="3217691"/>
            <a:ext cx="337841" cy="337841"/>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1759" name="Google Shape;1759;p40"/>
          <p:cNvSpPr/>
          <p:nvPr/>
        </p:nvSpPr>
        <p:spPr>
          <a:xfrm>
            <a:off x="2488008" y="2327504"/>
            <a:ext cx="337841" cy="337841"/>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cxnSp>
        <p:nvCxnSpPr>
          <p:cNvPr id="1761" name="Google Shape;1761;p40"/>
          <p:cNvCxnSpPr/>
          <p:nvPr/>
        </p:nvCxnSpPr>
        <p:spPr>
          <a:xfrm flipH="1">
            <a:off x="2716537" y="1814258"/>
            <a:ext cx="316944" cy="521380"/>
          </a:xfrm>
          <a:prstGeom prst="straightConnector1">
            <a:avLst/>
          </a:prstGeom>
          <a:noFill/>
          <a:ln cap="flat" cmpd="sng" w="38100">
            <a:solidFill>
              <a:schemeClr val="dk1"/>
            </a:solidFill>
            <a:prstDash val="solid"/>
            <a:round/>
            <a:headEnd len="sm" w="sm" type="none"/>
            <a:tailEnd len="med" w="med" type="triangle"/>
          </a:ln>
        </p:spPr>
      </p:cxnSp>
      <p:grpSp>
        <p:nvGrpSpPr>
          <p:cNvPr id="1762" name="Google Shape;1762;p40"/>
          <p:cNvGrpSpPr/>
          <p:nvPr/>
        </p:nvGrpSpPr>
        <p:grpSpPr>
          <a:xfrm>
            <a:off x="3124201" y="947067"/>
            <a:ext cx="500458" cy="451746"/>
            <a:chOff x="5777425" y="1109744"/>
            <a:chExt cx="703464" cy="634993"/>
          </a:xfrm>
        </p:grpSpPr>
        <p:pic>
          <p:nvPicPr>
            <p:cNvPr descr="Related image" id="1763" name="Google Shape;1763;p40"/>
            <p:cNvPicPr preferRelativeResize="0"/>
            <p:nvPr/>
          </p:nvPicPr>
          <p:blipFill rotWithShape="1">
            <a:blip r:embed="rId4">
              <a:alphaModFix/>
            </a:blip>
            <a:srcRect b="0" l="0" r="0" t="0"/>
            <a:stretch/>
          </p:blipFill>
          <p:spPr>
            <a:xfrm>
              <a:off x="5817289" y="1109744"/>
              <a:ext cx="627010" cy="634993"/>
            </a:xfrm>
            <a:prstGeom prst="rect">
              <a:avLst/>
            </a:prstGeom>
            <a:noFill/>
            <a:ln>
              <a:noFill/>
            </a:ln>
          </p:spPr>
        </p:pic>
        <p:sp>
          <p:nvSpPr>
            <p:cNvPr id="1764" name="Google Shape;1764;p40"/>
            <p:cNvSpPr txBox="1"/>
            <p:nvPr/>
          </p:nvSpPr>
          <p:spPr>
            <a:xfrm>
              <a:off x="5777425" y="1242574"/>
              <a:ext cx="703464" cy="3893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Gill Sans"/>
                  <a:ea typeface="Gill Sans"/>
                  <a:cs typeface="Gill Sans"/>
                  <a:sym typeface="Gill Sans"/>
                </a:rPr>
                <a:t>ARM</a:t>
              </a:r>
              <a:endParaRPr/>
            </a:p>
          </p:txBody>
        </p:sp>
      </p:grpSp>
      <p:cxnSp>
        <p:nvCxnSpPr>
          <p:cNvPr id="1765" name="Google Shape;1765;p40"/>
          <p:cNvCxnSpPr/>
          <p:nvPr/>
        </p:nvCxnSpPr>
        <p:spPr>
          <a:xfrm flipH="1">
            <a:off x="3481384" y="1145033"/>
            <a:ext cx="345049" cy="402690"/>
          </a:xfrm>
          <a:prstGeom prst="straightConnector1">
            <a:avLst/>
          </a:prstGeom>
          <a:noFill/>
          <a:ln cap="flat" cmpd="sng" w="38100">
            <a:solidFill>
              <a:schemeClr val="dk1"/>
            </a:solidFill>
            <a:prstDash val="solid"/>
            <a:round/>
            <a:headEnd len="sm" w="sm" type="none"/>
            <a:tailEnd len="sm" w="sm" type="none"/>
          </a:ln>
        </p:spPr>
      </p:cxnSp>
      <p:cxnSp>
        <p:nvCxnSpPr>
          <p:cNvPr id="1766" name="Google Shape;1766;p40"/>
          <p:cNvCxnSpPr/>
          <p:nvPr/>
        </p:nvCxnSpPr>
        <p:spPr>
          <a:xfrm>
            <a:off x="1219200" y="3638550"/>
            <a:ext cx="400827" cy="0"/>
          </a:xfrm>
          <a:prstGeom prst="straightConnector1">
            <a:avLst/>
          </a:prstGeom>
          <a:noFill/>
          <a:ln cap="flat" cmpd="sng" w="31750">
            <a:solidFill>
              <a:srgbClr val="7F7F7F"/>
            </a:solidFill>
            <a:prstDash val="solid"/>
            <a:round/>
            <a:headEnd len="sm" w="sm" type="none"/>
            <a:tailEnd len="sm" w="sm" type="none"/>
          </a:ln>
        </p:spPr>
      </p:cxnSp>
      <p:cxnSp>
        <p:nvCxnSpPr>
          <p:cNvPr id="1767" name="Google Shape;1767;p40"/>
          <p:cNvCxnSpPr/>
          <p:nvPr/>
        </p:nvCxnSpPr>
        <p:spPr>
          <a:xfrm>
            <a:off x="1552214" y="3801911"/>
            <a:ext cx="820144" cy="0"/>
          </a:xfrm>
          <a:prstGeom prst="straightConnector1">
            <a:avLst/>
          </a:prstGeom>
          <a:noFill/>
          <a:ln cap="flat" cmpd="sng" w="31750">
            <a:solidFill>
              <a:srgbClr val="7F7F7F"/>
            </a:solidFill>
            <a:prstDash val="solid"/>
            <a:round/>
            <a:headEnd len="sm" w="sm" type="none"/>
            <a:tailEnd len="sm" w="sm" type="none"/>
          </a:ln>
        </p:spPr>
      </p:cxnSp>
      <p:sp>
        <p:nvSpPr>
          <p:cNvPr id="1768" name="Google Shape;1768;p40"/>
          <p:cNvSpPr txBox="1"/>
          <p:nvPr/>
        </p:nvSpPr>
        <p:spPr>
          <a:xfrm>
            <a:off x="517032" y="1574799"/>
            <a:ext cx="991647" cy="1237021"/>
          </a:xfrm>
          <a:prstGeom prst="rect">
            <a:avLst/>
          </a:prstGeom>
          <a:solidFill>
            <a:srgbClr val="FF0000">
              <a:alpha val="26666"/>
            </a:srgbClr>
          </a:solidFill>
          <a:ln cap="flat" cmpd="sng" w="28575">
            <a:solidFill>
              <a:srgbClr val="FF0000"/>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t/>
            </a:r>
            <a:endParaRPr sz="1350">
              <a:solidFill>
                <a:schemeClr val="lt1"/>
              </a:solidFill>
              <a:latin typeface="Gill Sans"/>
              <a:ea typeface="Gill Sans"/>
              <a:cs typeface="Gill Sans"/>
              <a:sym typeface="Gill Sans"/>
            </a:endParaRPr>
          </a:p>
        </p:txBody>
      </p:sp>
      <p:sp>
        <p:nvSpPr>
          <p:cNvPr id="1769" name="Google Shape;1769;p40"/>
          <p:cNvSpPr txBox="1"/>
          <p:nvPr/>
        </p:nvSpPr>
        <p:spPr>
          <a:xfrm>
            <a:off x="500624" y="3259902"/>
            <a:ext cx="2522163" cy="759648"/>
          </a:xfrm>
          <a:prstGeom prst="rect">
            <a:avLst/>
          </a:prstGeom>
          <a:solidFill>
            <a:srgbClr val="FF0000">
              <a:alpha val="26666"/>
            </a:srgbClr>
          </a:solidFill>
          <a:ln cap="flat" cmpd="sng" w="28575">
            <a:solidFill>
              <a:srgbClr val="FF0000"/>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t/>
            </a:r>
            <a:endParaRPr sz="1350">
              <a:solidFill>
                <a:schemeClr val="lt1"/>
              </a:solidFill>
              <a:latin typeface="Gill Sans"/>
              <a:ea typeface="Gill Sans"/>
              <a:cs typeface="Gill Sans"/>
              <a:sym typeface="Gill Sans"/>
            </a:endParaRPr>
          </a:p>
        </p:txBody>
      </p:sp>
      <p:sp>
        <p:nvSpPr>
          <p:cNvPr id="1770" name="Google Shape;1770;p40"/>
          <p:cNvSpPr txBox="1"/>
          <p:nvPr/>
        </p:nvSpPr>
        <p:spPr>
          <a:xfrm>
            <a:off x="2087322" y="940852"/>
            <a:ext cx="1570278" cy="1065526"/>
          </a:xfrm>
          <a:prstGeom prst="rect">
            <a:avLst/>
          </a:prstGeom>
          <a:solidFill>
            <a:srgbClr val="FF0000">
              <a:alpha val="26666"/>
            </a:srgbClr>
          </a:solidFill>
          <a:ln cap="flat" cmpd="sng" w="28575">
            <a:solidFill>
              <a:srgbClr val="FF0000"/>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t/>
            </a:r>
            <a:endParaRPr sz="1350">
              <a:solidFill>
                <a:schemeClr val="lt1"/>
              </a:solidFill>
              <a:latin typeface="Gill Sans"/>
              <a:ea typeface="Gill Sans"/>
              <a:cs typeface="Gill Sans"/>
              <a:sym typeface="Gill Sans"/>
            </a:endParaRPr>
          </a:p>
        </p:txBody>
      </p:sp>
      <p:sp>
        <p:nvSpPr>
          <p:cNvPr id="1771" name="Google Shape;1771;p40"/>
          <p:cNvSpPr/>
          <p:nvPr/>
        </p:nvSpPr>
        <p:spPr>
          <a:xfrm>
            <a:off x="1100205" y="683515"/>
            <a:ext cx="777485" cy="928570"/>
          </a:xfrm>
          <a:prstGeom prst="lightningBolt">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100">
              <a:solidFill>
                <a:srgbClr val="FF0000"/>
              </a:solidFill>
              <a:latin typeface="Gill Sans"/>
              <a:ea typeface="Gill Sans"/>
              <a:cs typeface="Gill Sans"/>
              <a:sym typeface="Gill Sans"/>
            </a:endParaRPr>
          </a:p>
        </p:txBody>
      </p:sp>
      <p:sp>
        <p:nvSpPr>
          <p:cNvPr id="1772" name="Google Shape;1772;p40"/>
          <p:cNvSpPr/>
          <p:nvPr/>
        </p:nvSpPr>
        <p:spPr>
          <a:xfrm rot="-5861832">
            <a:off x="958749" y="3788310"/>
            <a:ext cx="777485" cy="928570"/>
          </a:xfrm>
          <a:prstGeom prst="lightningBolt">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100">
              <a:solidFill>
                <a:srgbClr val="FF0000"/>
              </a:solidFill>
              <a:latin typeface="Gill Sans"/>
              <a:ea typeface="Gill Sans"/>
              <a:cs typeface="Gill Sans"/>
              <a:sym typeface="Gill Sans"/>
            </a:endParaRPr>
          </a:p>
        </p:txBody>
      </p:sp>
      <p:sp>
        <p:nvSpPr>
          <p:cNvPr id="1773" name="Google Shape;1773;p40"/>
          <p:cNvSpPr/>
          <p:nvPr/>
        </p:nvSpPr>
        <p:spPr>
          <a:xfrm rot="-380380">
            <a:off x="1764424" y="2136493"/>
            <a:ext cx="777485" cy="928570"/>
          </a:xfrm>
          <a:prstGeom prst="lightningBolt">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100">
              <a:solidFill>
                <a:srgbClr val="FF0000"/>
              </a:solidFill>
              <a:latin typeface="Gill Sans"/>
              <a:ea typeface="Gill Sans"/>
              <a:cs typeface="Gill Sans"/>
              <a:sym typeface="Gill Sans"/>
            </a:endParaRPr>
          </a:p>
        </p:txBody>
      </p:sp>
      <p:grpSp>
        <p:nvGrpSpPr>
          <p:cNvPr id="1774" name="Google Shape;1774;p40"/>
          <p:cNvGrpSpPr/>
          <p:nvPr/>
        </p:nvGrpSpPr>
        <p:grpSpPr>
          <a:xfrm>
            <a:off x="4267200" y="3409950"/>
            <a:ext cx="3886200" cy="1380724"/>
            <a:chOff x="4685124" y="3541510"/>
            <a:chExt cx="3886200" cy="1380724"/>
          </a:xfrm>
        </p:grpSpPr>
        <p:grpSp>
          <p:nvGrpSpPr>
            <p:cNvPr id="1775" name="Google Shape;1775;p40"/>
            <p:cNvGrpSpPr/>
            <p:nvPr/>
          </p:nvGrpSpPr>
          <p:grpSpPr>
            <a:xfrm>
              <a:off x="5967492" y="3541510"/>
              <a:ext cx="2603832" cy="1380724"/>
              <a:chOff x="4711926" y="3203240"/>
              <a:chExt cx="2603832" cy="1380724"/>
            </a:xfrm>
          </p:grpSpPr>
          <p:grpSp>
            <p:nvGrpSpPr>
              <p:cNvPr id="1776" name="Google Shape;1776;p40"/>
              <p:cNvGrpSpPr/>
              <p:nvPr/>
            </p:nvGrpSpPr>
            <p:grpSpPr>
              <a:xfrm>
                <a:off x="4711926" y="3217264"/>
                <a:ext cx="685800" cy="685800"/>
                <a:chOff x="1396165" y="4464018"/>
                <a:chExt cx="744559" cy="744560"/>
              </a:xfrm>
            </p:grpSpPr>
            <p:pic>
              <p:nvPicPr>
                <p:cNvPr descr="Related image" id="1777" name="Google Shape;1777;p40"/>
                <p:cNvPicPr preferRelativeResize="0"/>
                <p:nvPr/>
              </p:nvPicPr>
              <p:blipFill rotWithShape="1">
                <a:blip r:embed="rId4">
                  <a:alphaModFix/>
                </a:blip>
                <a:srcRect b="0" l="0" r="0" t="0"/>
                <a:stretch/>
              </p:blipFill>
              <p:spPr>
                <a:xfrm>
                  <a:off x="1396165" y="4464018"/>
                  <a:ext cx="744559" cy="744560"/>
                </a:xfrm>
                <a:prstGeom prst="rect">
                  <a:avLst/>
                </a:prstGeom>
                <a:noFill/>
                <a:ln>
                  <a:noFill/>
                </a:ln>
              </p:spPr>
            </p:pic>
            <p:sp>
              <p:nvSpPr>
                <p:cNvPr id="1778" name="Google Shape;1778;p40"/>
                <p:cNvSpPr txBox="1"/>
                <p:nvPr/>
              </p:nvSpPr>
              <p:spPr>
                <a:xfrm>
                  <a:off x="1481001" y="4620584"/>
                  <a:ext cx="618172" cy="4343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x86</a:t>
                  </a:r>
                  <a:endParaRPr/>
                </a:p>
              </p:txBody>
            </p:sp>
          </p:grpSp>
          <p:grpSp>
            <p:nvGrpSpPr>
              <p:cNvPr id="1779" name="Google Shape;1779;p40"/>
              <p:cNvGrpSpPr/>
              <p:nvPr/>
            </p:nvGrpSpPr>
            <p:grpSpPr>
              <a:xfrm>
                <a:off x="5345431" y="3203240"/>
                <a:ext cx="685800" cy="685800"/>
                <a:chOff x="5785218" y="1055301"/>
                <a:chExt cx="784936" cy="784938"/>
              </a:xfrm>
            </p:grpSpPr>
            <p:pic>
              <p:nvPicPr>
                <p:cNvPr descr="Related image" id="1780" name="Google Shape;1780;p40"/>
                <p:cNvPicPr preferRelativeResize="0"/>
                <p:nvPr/>
              </p:nvPicPr>
              <p:blipFill rotWithShape="1">
                <a:blip r:embed="rId4">
                  <a:alphaModFix/>
                </a:blip>
                <a:srcRect b="0" l="0" r="0" t="0"/>
                <a:stretch/>
              </p:blipFill>
              <p:spPr>
                <a:xfrm>
                  <a:off x="5785218" y="1055301"/>
                  <a:ext cx="784936" cy="784938"/>
                </a:xfrm>
                <a:prstGeom prst="rect">
                  <a:avLst/>
                </a:prstGeom>
                <a:noFill/>
                <a:ln>
                  <a:noFill/>
                </a:ln>
              </p:spPr>
            </p:pic>
            <p:sp>
              <p:nvSpPr>
                <p:cNvPr id="1781" name="Google Shape;1781;p40"/>
                <p:cNvSpPr txBox="1"/>
                <p:nvPr/>
              </p:nvSpPr>
              <p:spPr>
                <a:xfrm>
                  <a:off x="5815101" y="1215880"/>
                  <a:ext cx="703067" cy="4227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ARM</a:t>
                  </a:r>
                  <a:endParaRPr/>
                </a:p>
              </p:txBody>
            </p:sp>
          </p:grpSp>
          <p:pic>
            <p:nvPicPr>
              <p:cNvPr id="1782" name="Google Shape;1782;p40"/>
              <p:cNvPicPr preferRelativeResize="0"/>
              <p:nvPr/>
            </p:nvPicPr>
            <p:blipFill rotWithShape="1">
              <a:blip r:embed="rId5">
                <a:alphaModFix/>
              </a:blip>
              <a:srcRect b="0" l="0" r="0" t="0"/>
              <a:stretch/>
            </p:blipFill>
            <p:spPr>
              <a:xfrm>
                <a:off x="6737128" y="3226971"/>
                <a:ext cx="578630" cy="578630"/>
              </a:xfrm>
              <a:prstGeom prst="rect">
                <a:avLst/>
              </a:prstGeom>
              <a:noFill/>
              <a:ln>
                <a:noFill/>
              </a:ln>
            </p:spPr>
          </p:pic>
          <p:sp>
            <p:nvSpPr>
              <p:cNvPr id="1783" name="Google Shape;1783;p40"/>
              <p:cNvSpPr/>
              <p:nvPr/>
            </p:nvSpPr>
            <p:spPr>
              <a:xfrm>
                <a:off x="4772878" y="4119310"/>
                <a:ext cx="2505928" cy="464654"/>
              </a:xfrm>
              <a:prstGeom prst="rect">
                <a:avLst/>
              </a:prstGeom>
              <a:noFill/>
              <a:ln cap="flat" cmpd="sng" w="38100">
                <a:solidFill>
                  <a:srgbClr val="5B6E7E">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1" lang="en-US" sz="2000">
                    <a:solidFill>
                      <a:srgbClr val="0096FF"/>
                    </a:solidFill>
                    <a:latin typeface="Gill Sans"/>
                    <a:ea typeface="Gill Sans"/>
                    <a:cs typeface="Gill Sans"/>
                    <a:sym typeface="Gill Sans"/>
                  </a:rPr>
                  <a:t>Zero Copy</a:t>
                </a:r>
                <a:endParaRPr/>
              </a:p>
            </p:txBody>
          </p:sp>
          <p:cxnSp>
            <p:nvCxnSpPr>
              <p:cNvPr id="1784" name="Google Shape;1784;p40"/>
              <p:cNvCxnSpPr>
                <a:stCxn id="1780" idx="2"/>
                <a:endCxn id="1785" idx="0"/>
              </p:cNvCxnSpPr>
              <p:nvPr/>
            </p:nvCxnSpPr>
            <p:spPr>
              <a:xfrm>
                <a:off x="5688331" y="3889040"/>
                <a:ext cx="660000" cy="236700"/>
              </a:xfrm>
              <a:prstGeom prst="straightConnector1">
                <a:avLst/>
              </a:prstGeom>
              <a:noFill/>
              <a:ln cap="flat" cmpd="sng" w="38100">
                <a:solidFill>
                  <a:srgbClr val="0096FF"/>
                </a:solidFill>
                <a:prstDash val="solid"/>
                <a:round/>
                <a:headEnd len="sm" w="sm" type="none"/>
                <a:tailEnd len="sm" w="sm" type="none"/>
              </a:ln>
            </p:spPr>
          </p:cxnSp>
          <p:sp>
            <p:nvSpPr>
              <p:cNvPr id="1785" name="Google Shape;1785;p40"/>
              <p:cNvSpPr/>
              <p:nvPr/>
            </p:nvSpPr>
            <p:spPr>
              <a:xfrm>
                <a:off x="6103822" y="4125692"/>
                <a:ext cx="488857" cy="458272"/>
              </a:xfrm>
              <a:prstGeom prst="rect">
                <a:avLst/>
              </a:prstGeom>
              <a:solidFill>
                <a:srgbClr val="0096FF"/>
              </a:solidFill>
              <a:ln cap="flat" cmpd="sng" w="10775">
                <a:solidFill>
                  <a:srgbClr val="009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lt1"/>
                  </a:solidFill>
                  <a:latin typeface="Gill Sans"/>
                  <a:ea typeface="Gill Sans"/>
                  <a:cs typeface="Gill Sans"/>
                  <a:sym typeface="Gill Sans"/>
                </a:endParaRPr>
              </a:p>
            </p:txBody>
          </p:sp>
          <p:cxnSp>
            <p:nvCxnSpPr>
              <p:cNvPr id="1786" name="Google Shape;1786;p40"/>
              <p:cNvCxnSpPr>
                <a:stCxn id="1777" idx="2"/>
                <a:endCxn id="1785" idx="0"/>
              </p:cNvCxnSpPr>
              <p:nvPr/>
            </p:nvCxnSpPr>
            <p:spPr>
              <a:xfrm>
                <a:off x="5054826" y="3903064"/>
                <a:ext cx="1293300" cy="222600"/>
              </a:xfrm>
              <a:prstGeom prst="straightConnector1">
                <a:avLst/>
              </a:prstGeom>
              <a:noFill/>
              <a:ln cap="flat" cmpd="sng" w="38100">
                <a:solidFill>
                  <a:srgbClr val="0096FF"/>
                </a:solidFill>
                <a:prstDash val="solid"/>
                <a:round/>
                <a:headEnd len="sm" w="sm" type="none"/>
                <a:tailEnd len="sm" w="sm" type="none"/>
              </a:ln>
            </p:spPr>
          </p:cxnSp>
          <p:cxnSp>
            <p:nvCxnSpPr>
              <p:cNvPr id="1787" name="Google Shape;1787;p40"/>
              <p:cNvCxnSpPr>
                <a:endCxn id="1785" idx="0"/>
              </p:cNvCxnSpPr>
              <p:nvPr/>
            </p:nvCxnSpPr>
            <p:spPr>
              <a:xfrm>
                <a:off x="6348251" y="3706892"/>
                <a:ext cx="0" cy="418800"/>
              </a:xfrm>
              <a:prstGeom prst="straightConnector1">
                <a:avLst/>
              </a:prstGeom>
              <a:noFill/>
              <a:ln cap="flat" cmpd="sng" w="38100">
                <a:solidFill>
                  <a:srgbClr val="0096FF"/>
                </a:solidFill>
                <a:prstDash val="solid"/>
                <a:round/>
                <a:headEnd len="sm" w="sm" type="none"/>
                <a:tailEnd len="sm" w="sm" type="none"/>
              </a:ln>
            </p:spPr>
          </p:cxnSp>
          <p:cxnSp>
            <p:nvCxnSpPr>
              <p:cNvPr id="1788" name="Google Shape;1788;p40"/>
              <p:cNvCxnSpPr>
                <a:stCxn id="1782" idx="2"/>
                <a:endCxn id="1785" idx="0"/>
              </p:cNvCxnSpPr>
              <p:nvPr/>
            </p:nvCxnSpPr>
            <p:spPr>
              <a:xfrm flipH="1">
                <a:off x="6348143" y="3805601"/>
                <a:ext cx="678300" cy="320100"/>
              </a:xfrm>
              <a:prstGeom prst="straightConnector1">
                <a:avLst/>
              </a:prstGeom>
              <a:noFill/>
              <a:ln cap="flat" cmpd="sng" w="38100">
                <a:solidFill>
                  <a:srgbClr val="0096FF"/>
                </a:solidFill>
                <a:prstDash val="solid"/>
                <a:round/>
                <a:headEnd len="sm" w="sm" type="none"/>
                <a:tailEnd len="sm" w="sm" type="none"/>
              </a:ln>
            </p:spPr>
          </p:cxnSp>
          <p:sp>
            <p:nvSpPr>
              <p:cNvPr id="1789" name="Google Shape;1789;p40"/>
              <p:cNvSpPr/>
              <p:nvPr/>
            </p:nvSpPr>
            <p:spPr>
              <a:xfrm>
                <a:off x="6019800" y="3330282"/>
                <a:ext cx="714748" cy="365757"/>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100">
                    <a:solidFill>
                      <a:schemeClr val="lt1"/>
                    </a:solidFill>
                    <a:latin typeface="Gill Sans"/>
                    <a:ea typeface="Gill Sans"/>
                    <a:cs typeface="Gill Sans"/>
                    <a:sym typeface="Gill Sans"/>
                  </a:rPr>
                  <a:t>SSD</a:t>
                </a:r>
                <a:endParaRPr/>
              </a:p>
            </p:txBody>
          </p:sp>
        </p:grpSp>
        <p:sp>
          <p:nvSpPr>
            <p:cNvPr id="1790" name="Google Shape;1790;p40"/>
            <p:cNvSpPr txBox="1"/>
            <p:nvPr/>
          </p:nvSpPr>
          <p:spPr>
            <a:xfrm>
              <a:off x="4685124" y="3693910"/>
              <a:ext cx="300750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96FF"/>
                  </a:solidFill>
                  <a:latin typeface="Gill Sans"/>
                  <a:ea typeface="Gill Sans"/>
                  <a:cs typeface="Gill Sans"/>
                  <a:sym typeface="Gill Sans"/>
                </a:rPr>
                <a:t>Unified </a:t>
              </a:r>
              <a:endParaRPr/>
            </a:p>
            <a:p>
              <a:pPr indent="0" lvl="0" marL="0" marR="0" rtl="0" algn="l">
                <a:spcBef>
                  <a:spcPts val="0"/>
                </a:spcBef>
                <a:spcAft>
                  <a:spcPts val="0"/>
                </a:spcAft>
                <a:buNone/>
              </a:pPr>
              <a:r>
                <a:rPr lang="en-US" sz="2400">
                  <a:solidFill>
                    <a:srgbClr val="0096FF"/>
                  </a:solidFill>
                  <a:latin typeface="Gill Sans"/>
                  <a:ea typeface="Gill Sans"/>
                  <a:cs typeface="Gill Sans"/>
                  <a:sym typeface="Gill Sans"/>
                </a:rPr>
                <a:t>Address </a:t>
              </a:r>
              <a:endParaRPr/>
            </a:p>
            <a:p>
              <a:pPr indent="0" lvl="0" marL="0" marR="0" rtl="0" algn="l">
                <a:spcBef>
                  <a:spcPts val="0"/>
                </a:spcBef>
                <a:spcAft>
                  <a:spcPts val="0"/>
                </a:spcAft>
                <a:buNone/>
              </a:pPr>
              <a:r>
                <a:rPr lang="en-US" sz="2400">
                  <a:solidFill>
                    <a:srgbClr val="0096FF"/>
                  </a:solidFill>
                  <a:latin typeface="Gill Sans"/>
                  <a:ea typeface="Gill Sans"/>
                  <a:cs typeface="Gill Sans"/>
                  <a:sym typeface="Gill Sans"/>
                </a:rPr>
                <a:t>Space</a:t>
              </a:r>
              <a:endParaRPr/>
            </a:p>
          </p:txBody>
        </p:sp>
      </p:grpSp>
      <p:sp>
        <p:nvSpPr>
          <p:cNvPr id="1791" name="Google Shape;1791;p40"/>
          <p:cNvSpPr/>
          <p:nvPr/>
        </p:nvSpPr>
        <p:spPr>
          <a:xfrm>
            <a:off x="2117009" y="3590923"/>
            <a:ext cx="905778" cy="447758"/>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SSD</a:t>
            </a:r>
            <a:endParaRPr sz="2000">
              <a:solidFill>
                <a:schemeClr val="lt1"/>
              </a:solidFill>
              <a:latin typeface="Gill Sans"/>
              <a:ea typeface="Gill Sans"/>
              <a:cs typeface="Gill Sans"/>
              <a:sym typeface="Gill Sans"/>
            </a:endParaRPr>
          </a:p>
        </p:txBody>
      </p:sp>
      <p:sp>
        <p:nvSpPr>
          <p:cNvPr id="1792" name="Google Shape;1792;p40"/>
          <p:cNvSpPr txBox="1"/>
          <p:nvPr/>
        </p:nvSpPr>
        <p:spPr>
          <a:xfrm>
            <a:off x="2075489" y="2190750"/>
            <a:ext cx="936400" cy="1468948"/>
          </a:xfrm>
          <a:prstGeom prst="rect">
            <a:avLst/>
          </a:prstGeom>
          <a:solidFill>
            <a:srgbClr val="FF0000">
              <a:alpha val="26666"/>
            </a:srgbClr>
          </a:solidFill>
          <a:ln cap="flat" cmpd="sng" w="28575">
            <a:solidFill>
              <a:srgbClr val="FF0000"/>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t/>
            </a:r>
            <a:endParaRPr sz="1350">
              <a:solidFill>
                <a:schemeClr val="lt1"/>
              </a:solidFill>
              <a:latin typeface="Gill Sans"/>
              <a:ea typeface="Gill Sans"/>
              <a:cs typeface="Gill Sans"/>
              <a:sym typeface="Gill Sans"/>
            </a:endParaRPr>
          </a:p>
        </p:txBody>
      </p:sp>
      <p:grpSp>
        <p:nvGrpSpPr>
          <p:cNvPr id="1793" name="Google Shape;1793;p40"/>
          <p:cNvGrpSpPr/>
          <p:nvPr/>
        </p:nvGrpSpPr>
        <p:grpSpPr>
          <a:xfrm>
            <a:off x="4292456" y="1781325"/>
            <a:ext cx="4728367" cy="423794"/>
            <a:chOff x="4292456" y="1781325"/>
            <a:chExt cx="4728367" cy="423794"/>
          </a:xfrm>
        </p:grpSpPr>
        <p:sp>
          <p:nvSpPr>
            <p:cNvPr id="1794" name="Google Shape;1794;p40"/>
            <p:cNvSpPr txBox="1"/>
            <p:nvPr/>
          </p:nvSpPr>
          <p:spPr>
            <a:xfrm>
              <a:off x="4702232" y="1781325"/>
              <a:ext cx="431859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No direct ARM-x86 communication</a:t>
              </a:r>
              <a:endParaRPr/>
            </a:p>
          </p:txBody>
        </p:sp>
        <p:grpSp>
          <p:nvGrpSpPr>
            <p:cNvPr id="1795" name="Google Shape;1795;p40"/>
            <p:cNvGrpSpPr/>
            <p:nvPr/>
          </p:nvGrpSpPr>
          <p:grpSpPr>
            <a:xfrm>
              <a:off x="4292456" y="1807636"/>
              <a:ext cx="397483" cy="397483"/>
              <a:chOff x="-782427" y="2000244"/>
              <a:chExt cx="532497" cy="532497"/>
            </a:xfrm>
          </p:grpSpPr>
          <p:sp>
            <p:nvSpPr>
              <p:cNvPr id="1796" name="Google Shape;1796;p40"/>
              <p:cNvSpPr/>
              <p:nvPr/>
            </p:nvSpPr>
            <p:spPr>
              <a:xfrm>
                <a:off x="-782427" y="2000244"/>
                <a:ext cx="532497" cy="532497"/>
              </a:xfrm>
              <a:prstGeom prst="ellipse">
                <a:avLst/>
              </a:prstGeom>
              <a:solidFill>
                <a:srgbClr val="FF0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797" name="Google Shape;1797;p40"/>
              <p:cNvSpPr/>
              <p:nvPr/>
            </p:nvSpPr>
            <p:spPr>
              <a:xfrm>
                <a:off x="-629219" y="2088590"/>
                <a:ext cx="67985" cy="1210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798" name="Google Shape;1798;p40"/>
              <p:cNvSpPr/>
              <p:nvPr/>
            </p:nvSpPr>
            <p:spPr>
              <a:xfrm>
                <a:off x="-478566" y="2088590"/>
                <a:ext cx="67985" cy="1210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799" name="Google Shape;1799;p40"/>
              <p:cNvSpPr/>
              <p:nvPr/>
            </p:nvSpPr>
            <p:spPr>
              <a:xfrm>
                <a:off x="-634772" y="2326694"/>
                <a:ext cx="243537" cy="114572"/>
              </a:xfrm>
              <a:custGeom>
                <a:rect b="b" l="l" r="r" t="t"/>
                <a:pathLst>
                  <a:path extrusionOk="0" h="304808" w="647918">
                    <a:moveTo>
                      <a:pt x="0" y="304808"/>
                    </a:moveTo>
                    <a:cubicBezTo>
                      <a:pt x="74145" y="-23073"/>
                      <a:pt x="542866" y="-169469"/>
                      <a:pt x="647918" y="295391"/>
                    </a:cubicBezTo>
                    <a:cubicBezTo>
                      <a:pt x="426144" y="-37536"/>
                      <a:pt x="212008" y="24626"/>
                      <a:pt x="0" y="30480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grpSp>
        <p:nvGrpSpPr>
          <p:cNvPr id="1800" name="Google Shape;1800;p40"/>
          <p:cNvGrpSpPr/>
          <p:nvPr/>
        </p:nvGrpSpPr>
        <p:grpSpPr>
          <a:xfrm>
            <a:off x="-679707" y="2669518"/>
            <a:ext cx="397483" cy="397483"/>
            <a:chOff x="-782427" y="2000244"/>
            <a:chExt cx="532497" cy="532497"/>
          </a:xfrm>
        </p:grpSpPr>
        <p:sp>
          <p:nvSpPr>
            <p:cNvPr id="1801" name="Google Shape;1801;p40"/>
            <p:cNvSpPr/>
            <p:nvPr/>
          </p:nvSpPr>
          <p:spPr>
            <a:xfrm>
              <a:off x="-782427" y="2000244"/>
              <a:ext cx="532497" cy="532497"/>
            </a:xfrm>
            <a:prstGeom prst="ellipse">
              <a:avLst/>
            </a:prstGeom>
            <a:solidFill>
              <a:srgbClr val="FF0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802" name="Google Shape;1802;p40"/>
            <p:cNvSpPr/>
            <p:nvPr/>
          </p:nvSpPr>
          <p:spPr>
            <a:xfrm>
              <a:off x="-629219" y="2088590"/>
              <a:ext cx="67985" cy="1210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803" name="Google Shape;1803;p40"/>
            <p:cNvSpPr/>
            <p:nvPr/>
          </p:nvSpPr>
          <p:spPr>
            <a:xfrm>
              <a:off x="-478566" y="2088590"/>
              <a:ext cx="67985" cy="1210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804" name="Google Shape;1804;p40"/>
            <p:cNvSpPr/>
            <p:nvPr/>
          </p:nvSpPr>
          <p:spPr>
            <a:xfrm>
              <a:off x="-634772" y="2326694"/>
              <a:ext cx="243537" cy="114572"/>
            </a:xfrm>
            <a:custGeom>
              <a:rect b="b" l="l" r="r" t="t"/>
              <a:pathLst>
                <a:path extrusionOk="0" h="304808" w="647918">
                  <a:moveTo>
                    <a:pt x="0" y="304808"/>
                  </a:moveTo>
                  <a:cubicBezTo>
                    <a:pt x="74145" y="-23073"/>
                    <a:pt x="542866" y="-169469"/>
                    <a:pt x="647918" y="295391"/>
                  </a:cubicBezTo>
                  <a:cubicBezTo>
                    <a:pt x="426144" y="-37536"/>
                    <a:pt x="212008" y="24626"/>
                    <a:pt x="0" y="30480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nvGrpSpPr>
          <p:cNvPr id="1805" name="Google Shape;1805;p40"/>
          <p:cNvGrpSpPr/>
          <p:nvPr/>
        </p:nvGrpSpPr>
        <p:grpSpPr>
          <a:xfrm>
            <a:off x="4292455" y="2411844"/>
            <a:ext cx="4728368" cy="406169"/>
            <a:chOff x="4292455" y="2411844"/>
            <a:chExt cx="4728368" cy="406169"/>
          </a:xfrm>
        </p:grpSpPr>
        <p:sp>
          <p:nvSpPr>
            <p:cNvPr id="1806" name="Google Shape;1806;p40"/>
            <p:cNvSpPr txBox="1"/>
            <p:nvPr/>
          </p:nvSpPr>
          <p:spPr>
            <a:xfrm>
              <a:off x="4702232" y="2411844"/>
              <a:ext cx="431859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Data copies across address spaces</a:t>
              </a:r>
              <a:endParaRPr/>
            </a:p>
          </p:txBody>
        </p:sp>
        <p:grpSp>
          <p:nvGrpSpPr>
            <p:cNvPr id="1807" name="Google Shape;1807;p40"/>
            <p:cNvGrpSpPr/>
            <p:nvPr/>
          </p:nvGrpSpPr>
          <p:grpSpPr>
            <a:xfrm>
              <a:off x="4292455" y="2420530"/>
              <a:ext cx="397483" cy="397483"/>
              <a:chOff x="-782427" y="2000244"/>
              <a:chExt cx="532497" cy="532497"/>
            </a:xfrm>
          </p:grpSpPr>
          <p:sp>
            <p:nvSpPr>
              <p:cNvPr id="1808" name="Google Shape;1808;p40"/>
              <p:cNvSpPr/>
              <p:nvPr/>
            </p:nvSpPr>
            <p:spPr>
              <a:xfrm>
                <a:off x="-782427" y="2000244"/>
                <a:ext cx="532497" cy="532497"/>
              </a:xfrm>
              <a:prstGeom prst="ellipse">
                <a:avLst/>
              </a:prstGeom>
              <a:solidFill>
                <a:srgbClr val="FF0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809" name="Google Shape;1809;p40"/>
              <p:cNvSpPr/>
              <p:nvPr/>
            </p:nvSpPr>
            <p:spPr>
              <a:xfrm>
                <a:off x="-629219" y="2088590"/>
                <a:ext cx="67985" cy="1210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810" name="Google Shape;1810;p40"/>
              <p:cNvSpPr/>
              <p:nvPr/>
            </p:nvSpPr>
            <p:spPr>
              <a:xfrm>
                <a:off x="-478566" y="2088590"/>
                <a:ext cx="67985" cy="1210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811" name="Google Shape;1811;p40"/>
              <p:cNvSpPr/>
              <p:nvPr/>
            </p:nvSpPr>
            <p:spPr>
              <a:xfrm>
                <a:off x="-634772" y="2326694"/>
                <a:ext cx="243537" cy="114572"/>
              </a:xfrm>
              <a:custGeom>
                <a:rect b="b" l="l" r="r" t="t"/>
                <a:pathLst>
                  <a:path extrusionOk="0" h="304808" w="647918">
                    <a:moveTo>
                      <a:pt x="0" y="304808"/>
                    </a:moveTo>
                    <a:cubicBezTo>
                      <a:pt x="74145" y="-23073"/>
                      <a:pt x="542866" y="-169469"/>
                      <a:pt x="647918" y="295391"/>
                    </a:cubicBezTo>
                    <a:cubicBezTo>
                      <a:pt x="426144" y="-37536"/>
                      <a:pt x="212008" y="24626"/>
                      <a:pt x="0" y="30480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41"/>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ARM SoC Design Inefficiencies</a:t>
            </a:r>
            <a:endParaRPr/>
          </a:p>
        </p:txBody>
      </p:sp>
      <p:grpSp>
        <p:nvGrpSpPr>
          <p:cNvPr id="1818" name="Google Shape;1818;p41"/>
          <p:cNvGrpSpPr/>
          <p:nvPr/>
        </p:nvGrpSpPr>
        <p:grpSpPr>
          <a:xfrm>
            <a:off x="931452" y="2759202"/>
            <a:ext cx="713232" cy="726948"/>
            <a:chOff x="1430391" y="4500435"/>
            <a:chExt cx="627010" cy="634993"/>
          </a:xfrm>
        </p:grpSpPr>
        <p:pic>
          <p:nvPicPr>
            <p:cNvPr descr="Related image" id="1819" name="Google Shape;1819;p41"/>
            <p:cNvPicPr preferRelativeResize="0"/>
            <p:nvPr/>
          </p:nvPicPr>
          <p:blipFill rotWithShape="1">
            <a:blip r:embed="rId3">
              <a:alphaModFix/>
            </a:blip>
            <a:srcRect b="0" l="0" r="0" t="0"/>
            <a:stretch/>
          </p:blipFill>
          <p:spPr>
            <a:xfrm>
              <a:off x="1430391" y="4500435"/>
              <a:ext cx="627010" cy="634993"/>
            </a:xfrm>
            <a:prstGeom prst="rect">
              <a:avLst/>
            </a:prstGeom>
            <a:noFill/>
            <a:ln>
              <a:noFill/>
            </a:ln>
          </p:spPr>
        </p:pic>
        <p:sp>
          <p:nvSpPr>
            <p:cNvPr id="1820" name="Google Shape;1820;p41"/>
            <p:cNvSpPr txBox="1"/>
            <p:nvPr/>
          </p:nvSpPr>
          <p:spPr>
            <a:xfrm>
              <a:off x="1499678" y="4634642"/>
              <a:ext cx="500554" cy="349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x86</a:t>
              </a:r>
              <a:endParaRPr/>
            </a:p>
          </p:txBody>
        </p:sp>
      </p:grpSp>
      <p:grpSp>
        <p:nvGrpSpPr>
          <p:cNvPr id="1821" name="Google Shape;1821;p41"/>
          <p:cNvGrpSpPr/>
          <p:nvPr/>
        </p:nvGrpSpPr>
        <p:grpSpPr>
          <a:xfrm>
            <a:off x="3491593" y="1247863"/>
            <a:ext cx="731258" cy="740567"/>
            <a:chOff x="5229032" y="3302906"/>
            <a:chExt cx="731258" cy="740567"/>
          </a:xfrm>
        </p:grpSpPr>
        <p:pic>
          <p:nvPicPr>
            <p:cNvPr descr="Related image" id="1822" name="Google Shape;1822;p41"/>
            <p:cNvPicPr preferRelativeResize="0"/>
            <p:nvPr/>
          </p:nvPicPr>
          <p:blipFill rotWithShape="1">
            <a:blip r:embed="rId3">
              <a:alphaModFix/>
            </a:blip>
            <a:srcRect b="0" l="0" r="0" t="0"/>
            <a:stretch/>
          </p:blipFill>
          <p:spPr>
            <a:xfrm>
              <a:off x="5229032" y="3302906"/>
              <a:ext cx="731258" cy="740567"/>
            </a:xfrm>
            <a:prstGeom prst="rect">
              <a:avLst/>
            </a:prstGeom>
            <a:noFill/>
            <a:ln>
              <a:noFill/>
            </a:ln>
          </p:spPr>
        </p:pic>
        <p:sp>
          <p:nvSpPr>
            <p:cNvPr id="1823" name="Google Shape;1823;p41"/>
            <p:cNvSpPr txBox="1"/>
            <p:nvPr/>
          </p:nvSpPr>
          <p:spPr>
            <a:xfrm>
              <a:off x="5257800" y="3491613"/>
              <a:ext cx="6575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ARM</a:t>
              </a:r>
              <a:endParaRPr sz="1200">
                <a:solidFill>
                  <a:schemeClr val="dk1"/>
                </a:solidFill>
                <a:latin typeface="Gill Sans"/>
                <a:ea typeface="Gill Sans"/>
                <a:cs typeface="Gill Sans"/>
                <a:sym typeface="Gill Sans"/>
              </a:endParaRPr>
            </a:p>
          </p:txBody>
        </p:sp>
      </p:grpSp>
      <p:grpSp>
        <p:nvGrpSpPr>
          <p:cNvPr id="1824" name="Google Shape;1824;p41"/>
          <p:cNvGrpSpPr/>
          <p:nvPr/>
        </p:nvGrpSpPr>
        <p:grpSpPr>
          <a:xfrm rot="-5400000">
            <a:off x="497635" y="2378914"/>
            <a:ext cx="3886202" cy="614271"/>
            <a:chOff x="80315" y="3300303"/>
            <a:chExt cx="2960331" cy="925770"/>
          </a:xfrm>
        </p:grpSpPr>
        <p:cxnSp>
          <p:nvCxnSpPr>
            <p:cNvPr id="1825" name="Google Shape;1825;p41"/>
            <p:cNvCxnSpPr/>
            <p:nvPr/>
          </p:nvCxnSpPr>
          <p:spPr>
            <a:xfrm rot="10800000">
              <a:off x="1734617" y="2496473"/>
              <a:ext cx="0" cy="2612058"/>
            </a:xfrm>
            <a:prstGeom prst="straightConnector1">
              <a:avLst/>
            </a:prstGeom>
            <a:noFill/>
            <a:ln cap="flat" cmpd="sng" w="101600">
              <a:solidFill>
                <a:srgbClr val="7F7F7F"/>
              </a:solidFill>
              <a:prstDash val="solid"/>
              <a:round/>
              <a:headEnd len="sm" w="sm" type="none"/>
              <a:tailEnd len="sm" w="sm" type="none"/>
            </a:ln>
          </p:spPr>
        </p:cxnSp>
        <p:sp>
          <p:nvSpPr>
            <p:cNvPr id="1826" name="Google Shape;1826;p41"/>
            <p:cNvSpPr txBox="1"/>
            <p:nvPr/>
          </p:nvSpPr>
          <p:spPr>
            <a:xfrm rot="5400000">
              <a:off x="-230177" y="3610795"/>
              <a:ext cx="925770" cy="304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dk1"/>
                  </a:solidFill>
                  <a:latin typeface="Gill Sans"/>
                  <a:ea typeface="Gill Sans"/>
                  <a:cs typeface="Gill Sans"/>
                  <a:sym typeface="Gill Sans"/>
                </a:rPr>
                <a:t>PCIe</a:t>
              </a:r>
              <a:endParaRPr i="1" sz="1400">
                <a:solidFill>
                  <a:schemeClr val="dk1"/>
                </a:solidFill>
                <a:latin typeface="Gill Sans"/>
                <a:ea typeface="Gill Sans"/>
                <a:cs typeface="Gill Sans"/>
                <a:sym typeface="Gill Sans"/>
              </a:endParaRPr>
            </a:p>
          </p:txBody>
        </p:sp>
      </p:grpSp>
      <p:cxnSp>
        <p:nvCxnSpPr>
          <p:cNvPr id="1827" name="Google Shape;1827;p41"/>
          <p:cNvCxnSpPr/>
          <p:nvPr/>
        </p:nvCxnSpPr>
        <p:spPr>
          <a:xfrm>
            <a:off x="1261872" y="2258406"/>
            <a:ext cx="0" cy="623589"/>
          </a:xfrm>
          <a:prstGeom prst="straightConnector1">
            <a:avLst/>
          </a:prstGeom>
          <a:noFill/>
          <a:ln cap="flat" cmpd="sng" w="38100">
            <a:solidFill>
              <a:srgbClr val="7F7F7F"/>
            </a:solidFill>
            <a:prstDash val="solid"/>
            <a:round/>
            <a:headEnd len="sm" w="sm" type="none"/>
            <a:tailEnd len="sm" w="sm" type="none"/>
          </a:ln>
        </p:spPr>
      </p:cxnSp>
      <p:sp>
        <p:nvSpPr>
          <p:cNvPr id="1828" name="Google Shape;1828;p41"/>
          <p:cNvSpPr/>
          <p:nvPr/>
        </p:nvSpPr>
        <p:spPr>
          <a:xfrm>
            <a:off x="-1714500" y="1818711"/>
            <a:ext cx="1548596" cy="586802"/>
          </a:xfrm>
          <a:prstGeom prst="rect">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grpSp>
        <p:nvGrpSpPr>
          <p:cNvPr id="1829" name="Google Shape;1829;p41"/>
          <p:cNvGrpSpPr/>
          <p:nvPr/>
        </p:nvGrpSpPr>
        <p:grpSpPr>
          <a:xfrm>
            <a:off x="716238" y="982349"/>
            <a:ext cx="1219542" cy="1276058"/>
            <a:chOff x="3787763" y="410970"/>
            <a:chExt cx="1219542" cy="1276058"/>
          </a:xfrm>
        </p:grpSpPr>
        <p:sp>
          <p:nvSpPr>
            <p:cNvPr id="1830" name="Google Shape;1830;p41"/>
            <p:cNvSpPr/>
            <p:nvPr/>
          </p:nvSpPr>
          <p:spPr>
            <a:xfrm>
              <a:off x="3787763" y="410970"/>
              <a:ext cx="1219542" cy="1276058"/>
            </a:xfrm>
            <a:prstGeom prst="roundRect">
              <a:avLst>
                <a:gd fmla="val 16667" name="adj"/>
              </a:avLst>
            </a:prstGeom>
            <a:solidFill>
              <a:schemeClr val="lt1"/>
            </a:solidFill>
            <a:ln cap="flat" cmpd="sng" w="1905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1831" name="Google Shape;1831;p41"/>
            <p:cNvSpPr txBox="1"/>
            <p:nvPr/>
          </p:nvSpPr>
          <p:spPr>
            <a:xfrm>
              <a:off x="3919146" y="825251"/>
              <a:ext cx="90441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DRAM</a:t>
              </a:r>
              <a:endParaRPr sz="1800">
                <a:solidFill>
                  <a:schemeClr val="dk1"/>
                </a:solidFill>
                <a:latin typeface="Gill Sans"/>
                <a:ea typeface="Gill Sans"/>
                <a:cs typeface="Gill Sans"/>
                <a:sym typeface="Gill Sans"/>
              </a:endParaRPr>
            </a:p>
          </p:txBody>
        </p:sp>
      </p:grpSp>
      <p:cxnSp>
        <p:nvCxnSpPr>
          <p:cNvPr id="1832" name="Google Shape;1832;p41"/>
          <p:cNvCxnSpPr/>
          <p:nvPr/>
        </p:nvCxnSpPr>
        <p:spPr>
          <a:xfrm>
            <a:off x="1525095" y="3112899"/>
            <a:ext cx="941727" cy="0"/>
          </a:xfrm>
          <a:prstGeom prst="straightConnector1">
            <a:avLst/>
          </a:prstGeom>
          <a:noFill/>
          <a:ln cap="flat" cmpd="sng" w="38100">
            <a:solidFill>
              <a:srgbClr val="7F7F7F"/>
            </a:solidFill>
            <a:prstDash val="solid"/>
            <a:round/>
            <a:headEnd len="sm" w="sm" type="none"/>
            <a:tailEnd len="sm" w="sm" type="none"/>
          </a:ln>
        </p:spPr>
      </p:cxnSp>
      <p:sp>
        <p:nvSpPr>
          <p:cNvPr id="1833" name="Google Shape;1833;p41"/>
          <p:cNvSpPr txBox="1"/>
          <p:nvPr/>
        </p:nvSpPr>
        <p:spPr>
          <a:xfrm>
            <a:off x="2514600" y="1200150"/>
            <a:ext cx="86113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96FF"/>
                </a:solidFill>
                <a:latin typeface="Gill Sans"/>
                <a:ea typeface="Gill Sans"/>
                <a:cs typeface="Gill Sans"/>
                <a:sym typeface="Gill Sans"/>
              </a:rPr>
              <a:t>DMA</a:t>
            </a:r>
            <a:endParaRPr/>
          </a:p>
        </p:txBody>
      </p:sp>
      <p:cxnSp>
        <p:nvCxnSpPr>
          <p:cNvPr id="1834" name="Google Shape;1834;p41"/>
          <p:cNvCxnSpPr/>
          <p:nvPr/>
        </p:nvCxnSpPr>
        <p:spPr>
          <a:xfrm>
            <a:off x="2450592" y="1636776"/>
            <a:ext cx="1161247" cy="0"/>
          </a:xfrm>
          <a:prstGeom prst="straightConnector1">
            <a:avLst/>
          </a:prstGeom>
          <a:noFill/>
          <a:ln cap="flat" cmpd="sng" w="38100">
            <a:solidFill>
              <a:srgbClr val="7F7F7F"/>
            </a:solidFill>
            <a:prstDash val="solid"/>
            <a:round/>
            <a:headEnd len="sm" w="sm" type="none"/>
            <a:tailEnd len="sm" w="sm" type="none"/>
          </a:ln>
        </p:spPr>
      </p:cxnSp>
      <p:sp>
        <p:nvSpPr>
          <p:cNvPr id="1835" name="Google Shape;1835;p41"/>
          <p:cNvSpPr txBox="1"/>
          <p:nvPr/>
        </p:nvSpPr>
        <p:spPr>
          <a:xfrm>
            <a:off x="1657750" y="2655680"/>
            <a:ext cx="138629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0096FF"/>
                </a:solidFill>
                <a:latin typeface="Gill Sans"/>
                <a:ea typeface="Gill Sans"/>
                <a:cs typeface="Gill Sans"/>
                <a:sym typeface="Gill Sans"/>
              </a:rPr>
              <a:t>MMU</a:t>
            </a:r>
            <a:endParaRPr/>
          </a:p>
          <a:p>
            <a:pPr indent="0" lvl="0" marL="0" marR="0" rtl="0" algn="ctr">
              <a:spcBef>
                <a:spcPts val="0"/>
              </a:spcBef>
              <a:spcAft>
                <a:spcPts val="0"/>
              </a:spcAft>
              <a:buNone/>
            </a:pPr>
            <a:r>
              <a:rPr lang="en-US" sz="2400">
                <a:solidFill>
                  <a:srgbClr val="0096FF"/>
                </a:solidFill>
                <a:latin typeface="Gill Sans"/>
                <a:ea typeface="Gill Sans"/>
                <a:cs typeface="Gill Sans"/>
                <a:sym typeface="Gill Sans"/>
              </a:rPr>
              <a:t> access </a:t>
            </a:r>
            <a:endParaRPr/>
          </a:p>
        </p:txBody>
      </p:sp>
      <p:grpSp>
        <p:nvGrpSpPr>
          <p:cNvPr id="1836" name="Google Shape;1836;p41"/>
          <p:cNvGrpSpPr/>
          <p:nvPr/>
        </p:nvGrpSpPr>
        <p:grpSpPr>
          <a:xfrm>
            <a:off x="4093572" y="1607918"/>
            <a:ext cx="2215468" cy="1885982"/>
            <a:chOff x="4093572" y="1607918"/>
            <a:chExt cx="2215468" cy="1885982"/>
          </a:xfrm>
        </p:grpSpPr>
        <p:grpSp>
          <p:nvGrpSpPr>
            <p:cNvPr id="1837" name="Google Shape;1837;p41"/>
            <p:cNvGrpSpPr/>
            <p:nvPr/>
          </p:nvGrpSpPr>
          <p:grpSpPr>
            <a:xfrm rot="-5400000">
              <a:off x="3565762" y="2135728"/>
              <a:ext cx="1885982" cy="830362"/>
              <a:chOff x="2800317" y="3770349"/>
              <a:chExt cx="1885982" cy="830362"/>
            </a:xfrm>
          </p:grpSpPr>
          <p:cxnSp>
            <p:nvCxnSpPr>
              <p:cNvPr id="1838" name="Google Shape;1838;p41"/>
              <p:cNvCxnSpPr/>
              <p:nvPr/>
            </p:nvCxnSpPr>
            <p:spPr>
              <a:xfrm rot="5400000">
                <a:off x="2509518" y="4302161"/>
                <a:ext cx="597099" cy="0"/>
              </a:xfrm>
              <a:prstGeom prst="straightConnector1">
                <a:avLst/>
              </a:prstGeom>
              <a:noFill/>
              <a:ln cap="flat" cmpd="sng" w="88900">
                <a:solidFill>
                  <a:srgbClr val="0096FF"/>
                </a:solidFill>
                <a:prstDash val="solid"/>
                <a:round/>
                <a:headEnd len="med" w="med" type="triangle"/>
                <a:tailEnd len="sm" w="sm" type="none"/>
              </a:ln>
            </p:spPr>
          </p:cxnSp>
          <p:cxnSp>
            <p:nvCxnSpPr>
              <p:cNvPr id="1839" name="Google Shape;1839;p41"/>
              <p:cNvCxnSpPr/>
              <p:nvPr/>
            </p:nvCxnSpPr>
            <p:spPr>
              <a:xfrm rot="10800000">
                <a:off x="3743308" y="3610587"/>
                <a:ext cx="0" cy="1885982"/>
              </a:xfrm>
              <a:prstGeom prst="straightConnector1">
                <a:avLst/>
              </a:prstGeom>
              <a:noFill/>
              <a:ln cap="flat" cmpd="sng" w="88900">
                <a:solidFill>
                  <a:srgbClr val="0096FF"/>
                </a:solidFill>
                <a:prstDash val="solid"/>
                <a:round/>
                <a:headEnd len="sm" w="sm" type="none"/>
                <a:tailEnd len="sm" w="sm" type="none"/>
              </a:ln>
            </p:spPr>
          </p:cxnSp>
          <p:cxnSp>
            <p:nvCxnSpPr>
              <p:cNvPr id="1840" name="Google Shape;1840;p41"/>
              <p:cNvCxnSpPr/>
              <p:nvPr/>
            </p:nvCxnSpPr>
            <p:spPr>
              <a:xfrm rot="5400000">
                <a:off x="4255468" y="4184013"/>
                <a:ext cx="830362" cy="3034"/>
              </a:xfrm>
              <a:prstGeom prst="straightConnector1">
                <a:avLst/>
              </a:prstGeom>
              <a:noFill/>
              <a:ln cap="flat" cmpd="sng" w="88900">
                <a:solidFill>
                  <a:srgbClr val="0096FF"/>
                </a:solidFill>
                <a:prstDash val="solid"/>
                <a:round/>
                <a:headEnd len="med" w="med" type="triangle"/>
                <a:tailEnd len="sm" w="sm" type="none"/>
              </a:ln>
            </p:spPr>
          </p:cxnSp>
        </p:grpSp>
        <p:sp>
          <p:nvSpPr>
            <p:cNvPr id="1841" name="Google Shape;1841;p41"/>
            <p:cNvSpPr txBox="1"/>
            <p:nvPr/>
          </p:nvSpPr>
          <p:spPr>
            <a:xfrm>
              <a:off x="4894870" y="2258406"/>
              <a:ext cx="141417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0096FF"/>
                  </a:solidFill>
                  <a:latin typeface="Gill Sans"/>
                  <a:ea typeface="Gill Sans"/>
                  <a:cs typeface="Gill Sans"/>
                  <a:sym typeface="Gill Sans"/>
                </a:rPr>
                <a:t>P2P DMA</a:t>
              </a:r>
              <a:endParaRPr/>
            </a:p>
          </p:txBody>
        </p:sp>
      </p:grpSp>
      <p:cxnSp>
        <p:nvCxnSpPr>
          <p:cNvPr id="1842" name="Google Shape;1842;p41"/>
          <p:cNvCxnSpPr/>
          <p:nvPr/>
        </p:nvCxnSpPr>
        <p:spPr>
          <a:xfrm>
            <a:off x="2466822" y="3493899"/>
            <a:ext cx="1180657" cy="0"/>
          </a:xfrm>
          <a:prstGeom prst="straightConnector1">
            <a:avLst/>
          </a:prstGeom>
          <a:noFill/>
          <a:ln cap="flat" cmpd="sng" w="38100">
            <a:solidFill>
              <a:srgbClr val="7F7F7F"/>
            </a:solidFill>
            <a:prstDash val="solid"/>
            <a:round/>
            <a:headEnd len="sm" w="sm" type="none"/>
            <a:tailEnd len="sm" w="sm" type="none"/>
          </a:ln>
        </p:spPr>
      </p:cxnSp>
      <p:sp>
        <p:nvSpPr>
          <p:cNvPr id="1843" name="Google Shape;1843;p41"/>
          <p:cNvSpPr txBox="1"/>
          <p:nvPr/>
        </p:nvSpPr>
        <p:spPr>
          <a:xfrm>
            <a:off x="3505200" y="1221583"/>
            <a:ext cx="702490" cy="740567"/>
          </a:xfrm>
          <a:prstGeom prst="rect">
            <a:avLst/>
          </a:prstGeom>
          <a:solidFill>
            <a:srgbClr val="FF0000">
              <a:alpha val="26666"/>
            </a:srgbClr>
          </a:solidFill>
          <a:ln cap="flat" cmpd="sng" w="28575">
            <a:solidFill>
              <a:srgbClr val="FF0000"/>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t/>
            </a:r>
            <a:endParaRPr sz="1350">
              <a:solidFill>
                <a:schemeClr val="lt1"/>
              </a:solidFill>
              <a:latin typeface="Gill Sans"/>
              <a:ea typeface="Gill Sans"/>
              <a:cs typeface="Gill Sans"/>
              <a:sym typeface="Gill Sans"/>
            </a:endParaRPr>
          </a:p>
        </p:txBody>
      </p:sp>
      <p:cxnSp>
        <p:nvCxnSpPr>
          <p:cNvPr id="1844" name="Google Shape;1844;p41"/>
          <p:cNvCxnSpPr/>
          <p:nvPr/>
        </p:nvCxnSpPr>
        <p:spPr>
          <a:xfrm rot="10800000">
            <a:off x="1935780" y="1657350"/>
            <a:ext cx="1676059" cy="0"/>
          </a:xfrm>
          <a:prstGeom prst="straightConnector1">
            <a:avLst/>
          </a:prstGeom>
          <a:noFill/>
          <a:ln cap="flat" cmpd="sng" w="88900">
            <a:solidFill>
              <a:srgbClr val="0096FF"/>
            </a:solidFill>
            <a:prstDash val="solid"/>
            <a:round/>
            <a:headEnd len="med" w="med" type="triangle"/>
            <a:tailEnd len="med" w="med" type="triangle"/>
          </a:ln>
        </p:spPr>
      </p:cxnSp>
      <p:sp>
        <p:nvSpPr>
          <p:cNvPr id="1845" name="Google Shape;1845;p41"/>
          <p:cNvSpPr/>
          <p:nvPr/>
        </p:nvSpPr>
        <p:spPr>
          <a:xfrm>
            <a:off x="3536554" y="3267899"/>
            <a:ext cx="806846" cy="409636"/>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SSD</a:t>
            </a:r>
            <a:endParaRPr/>
          </a:p>
        </p:txBody>
      </p:sp>
      <p:grpSp>
        <p:nvGrpSpPr>
          <p:cNvPr id="1846" name="Google Shape;1846;p41"/>
          <p:cNvGrpSpPr/>
          <p:nvPr/>
        </p:nvGrpSpPr>
        <p:grpSpPr>
          <a:xfrm>
            <a:off x="1554480" y="1847799"/>
            <a:ext cx="2341790" cy="1274877"/>
            <a:chOff x="1554480" y="1847799"/>
            <a:chExt cx="2341790" cy="1274877"/>
          </a:xfrm>
        </p:grpSpPr>
        <p:cxnSp>
          <p:nvCxnSpPr>
            <p:cNvPr id="1847" name="Google Shape;1847;p41"/>
            <p:cNvCxnSpPr/>
            <p:nvPr/>
          </p:nvCxnSpPr>
          <p:spPr>
            <a:xfrm>
              <a:off x="2895600" y="2511498"/>
              <a:ext cx="0" cy="611178"/>
            </a:xfrm>
            <a:prstGeom prst="straightConnector1">
              <a:avLst/>
            </a:prstGeom>
            <a:noFill/>
            <a:ln cap="flat" cmpd="sng" w="88900">
              <a:solidFill>
                <a:srgbClr val="0096FF"/>
              </a:solidFill>
              <a:prstDash val="solid"/>
              <a:round/>
              <a:headEnd len="sm" w="sm" type="none"/>
              <a:tailEnd len="sm" w="sm" type="none"/>
            </a:ln>
          </p:spPr>
        </p:cxnSp>
        <p:cxnSp>
          <p:nvCxnSpPr>
            <p:cNvPr id="1848" name="Google Shape;1848;p41"/>
            <p:cNvCxnSpPr/>
            <p:nvPr/>
          </p:nvCxnSpPr>
          <p:spPr>
            <a:xfrm>
              <a:off x="1554480" y="3112899"/>
              <a:ext cx="1386299" cy="0"/>
            </a:xfrm>
            <a:prstGeom prst="straightConnector1">
              <a:avLst/>
            </a:prstGeom>
            <a:noFill/>
            <a:ln cap="flat" cmpd="sng" w="88900">
              <a:solidFill>
                <a:srgbClr val="0096FF"/>
              </a:solidFill>
              <a:prstDash val="solid"/>
              <a:round/>
              <a:headEnd len="med" w="med" type="triangle"/>
              <a:tailEnd len="sm" w="sm" type="none"/>
            </a:ln>
          </p:spPr>
        </p:cxnSp>
        <p:cxnSp>
          <p:nvCxnSpPr>
            <p:cNvPr id="1849" name="Google Shape;1849;p41"/>
            <p:cNvCxnSpPr/>
            <p:nvPr/>
          </p:nvCxnSpPr>
          <p:spPr>
            <a:xfrm>
              <a:off x="3849137" y="1847799"/>
              <a:ext cx="0" cy="722401"/>
            </a:xfrm>
            <a:prstGeom prst="straightConnector1">
              <a:avLst/>
            </a:prstGeom>
            <a:noFill/>
            <a:ln cap="flat" cmpd="sng" w="88900">
              <a:solidFill>
                <a:srgbClr val="0096FF"/>
              </a:solidFill>
              <a:prstDash val="solid"/>
              <a:round/>
              <a:headEnd len="sm" w="sm" type="none"/>
              <a:tailEnd len="sm" w="sm" type="none"/>
            </a:ln>
          </p:spPr>
        </p:cxnSp>
        <p:cxnSp>
          <p:nvCxnSpPr>
            <p:cNvPr id="1850" name="Google Shape;1850;p41"/>
            <p:cNvCxnSpPr/>
            <p:nvPr/>
          </p:nvCxnSpPr>
          <p:spPr>
            <a:xfrm>
              <a:off x="2862905" y="2539895"/>
              <a:ext cx="1033365" cy="0"/>
            </a:xfrm>
            <a:prstGeom prst="straightConnector1">
              <a:avLst/>
            </a:prstGeom>
            <a:noFill/>
            <a:ln cap="flat" cmpd="sng" w="88900">
              <a:solidFill>
                <a:srgbClr val="0096FF"/>
              </a:solidFill>
              <a:prstDash val="solid"/>
              <a:round/>
              <a:headEnd len="sm" w="sm" type="none"/>
              <a:tailEnd len="sm" w="sm" type="none"/>
            </a:ln>
          </p:spPr>
        </p:cxnSp>
      </p:grpSp>
      <p:sp>
        <p:nvSpPr>
          <p:cNvPr id="1851" name="Google Shape;1851;p41"/>
          <p:cNvSpPr txBox="1"/>
          <p:nvPr/>
        </p:nvSpPr>
        <p:spPr>
          <a:xfrm>
            <a:off x="5678946" y="3790950"/>
            <a:ext cx="3308726" cy="338554"/>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7F7F7F"/>
                </a:solidFill>
                <a:latin typeface="Gill Sans"/>
                <a:ea typeface="Gill Sans"/>
                <a:cs typeface="Gill Sans"/>
                <a:sym typeface="Gill Sans"/>
              </a:rPr>
              <a:t>DMA: Direct Memory Access</a:t>
            </a:r>
            <a:endParaRPr/>
          </a:p>
        </p:txBody>
      </p:sp>
      <p:sp>
        <p:nvSpPr>
          <p:cNvPr id="1852" name="Google Shape;1852;p41"/>
          <p:cNvSpPr txBox="1"/>
          <p:nvPr/>
        </p:nvSpPr>
        <p:spPr>
          <a:xfrm>
            <a:off x="5682874" y="4240768"/>
            <a:ext cx="3308726" cy="369332"/>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F7F7F"/>
                </a:solidFill>
                <a:latin typeface="Gill Sans"/>
                <a:ea typeface="Gill Sans"/>
                <a:cs typeface="Gill Sans"/>
                <a:sym typeface="Gill Sans"/>
              </a:rPr>
              <a:t>MMU: Memory Management Unit</a:t>
            </a:r>
            <a:endParaRPr/>
          </a:p>
        </p:txBody>
      </p:sp>
      <p:sp>
        <p:nvSpPr>
          <p:cNvPr id="1853" name="Google Shape;1853;p41"/>
          <p:cNvSpPr txBox="1"/>
          <p:nvPr/>
        </p:nvSpPr>
        <p:spPr>
          <a:xfrm>
            <a:off x="5678946" y="4721364"/>
            <a:ext cx="3308726" cy="369332"/>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F7F7F"/>
                </a:solidFill>
                <a:latin typeface="Gill Sans"/>
                <a:ea typeface="Gill Sans"/>
                <a:cs typeface="Gill Sans"/>
                <a:sym typeface="Gill Sans"/>
              </a:rPr>
              <a:t>P2P: PCIe Peer to Peer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42"/>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LeapIO Software Overhead (“SoC”-VM)</a:t>
            </a:r>
            <a:endParaRPr/>
          </a:p>
        </p:txBody>
      </p:sp>
      <p:pic>
        <p:nvPicPr>
          <p:cNvPr id="1860" name="Google Shape;1860;p42"/>
          <p:cNvPicPr preferRelativeResize="0"/>
          <p:nvPr>
            <p:ph idx="1" type="body"/>
          </p:nvPr>
        </p:nvPicPr>
        <p:blipFill rotWithShape="1">
          <a:blip r:embed="rId3">
            <a:alphaModFix/>
          </a:blip>
          <a:srcRect b="0" l="0" r="0" t="0"/>
          <a:stretch/>
        </p:blipFill>
        <p:spPr>
          <a:xfrm>
            <a:off x="1124712" y="630936"/>
            <a:ext cx="6858000" cy="2552700"/>
          </a:xfrm>
          <a:prstGeom prst="rect">
            <a:avLst/>
          </a:prstGeom>
          <a:noFill/>
          <a:ln>
            <a:noFill/>
          </a:ln>
        </p:spPr>
      </p:pic>
      <p:pic>
        <p:nvPicPr>
          <p:cNvPr id="1861" name="Google Shape;1861;p42"/>
          <p:cNvPicPr preferRelativeResize="0"/>
          <p:nvPr/>
        </p:nvPicPr>
        <p:blipFill rotWithShape="1">
          <a:blip r:embed="rId4">
            <a:alphaModFix/>
          </a:blip>
          <a:srcRect b="0" l="0" r="0" t="0"/>
          <a:stretch/>
        </p:blipFill>
        <p:spPr>
          <a:xfrm>
            <a:off x="1124712" y="630936"/>
            <a:ext cx="6858000" cy="2552701"/>
          </a:xfrm>
          <a:prstGeom prst="rect">
            <a:avLst/>
          </a:prstGeom>
          <a:noFill/>
          <a:ln>
            <a:noFill/>
          </a:ln>
        </p:spPr>
      </p:pic>
      <p:pic>
        <p:nvPicPr>
          <p:cNvPr id="1862" name="Google Shape;1862;p42"/>
          <p:cNvPicPr preferRelativeResize="0"/>
          <p:nvPr/>
        </p:nvPicPr>
        <p:blipFill rotWithShape="1">
          <a:blip r:embed="rId5">
            <a:alphaModFix/>
          </a:blip>
          <a:srcRect b="0" l="0" r="0" t="0"/>
          <a:stretch/>
        </p:blipFill>
        <p:spPr>
          <a:xfrm>
            <a:off x="1124712" y="630936"/>
            <a:ext cx="6858000" cy="2551176"/>
          </a:xfrm>
          <a:prstGeom prst="rect">
            <a:avLst/>
          </a:prstGeom>
          <a:noFill/>
          <a:ln>
            <a:noFill/>
          </a:ln>
        </p:spPr>
      </p:pic>
      <p:pic>
        <p:nvPicPr>
          <p:cNvPr id="1863" name="Google Shape;1863;p42"/>
          <p:cNvPicPr preferRelativeResize="0"/>
          <p:nvPr/>
        </p:nvPicPr>
        <p:blipFill rotWithShape="1">
          <a:blip r:embed="rId6">
            <a:alphaModFix/>
          </a:blip>
          <a:srcRect b="0" l="0" r="0" t="0"/>
          <a:stretch/>
        </p:blipFill>
        <p:spPr>
          <a:xfrm>
            <a:off x="1120901" y="630936"/>
            <a:ext cx="6858000" cy="2552701"/>
          </a:xfrm>
          <a:prstGeom prst="rect">
            <a:avLst/>
          </a:prstGeom>
          <a:noFill/>
          <a:ln>
            <a:noFill/>
          </a:ln>
        </p:spPr>
      </p:pic>
      <p:grpSp>
        <p:nvGrpSpPr>
          <p:cNvPr id="1864" name="Google Shape;1864;p42"/>
          <p:cNvGrpSpPr/>
          <p:nvPr/>
        </p:nvGrpSpPr>
        <p:grpSpPr>
          <a:xfrm>
            <a:off x="1015622" y="3491446"/>
            <a:ext cx="1579140" cy="1002503"/>
            <a:chOff x="559865" y="4655259"/>
            <a:chExt cx="2105519" cy="1336671"/>
          </a:xfrm>
        </p:grpSpPr>
        <p:pic>
          <p:nvPicPr>
            <p:cNvPr id="1865" name="Google Shape;1865;p42"/>
            <p:cNvPicPr preferRelativeResize="0"/>
            <p:nvPr/>
          </p:nvPicPr>
          <p:blipFill rotWithShape="1">
            <a:blip r:embed="rId7">
              <a:alphaModFix/>
            </a:blip>
            <a:srcRect b="0" l="0" r="0" t="0"/>
            <a:stretch/>
          </p:blipFill>
          <p:spPr>
            <a:xfrm>
              <a:off x="884642" y="4655259"/>
              <a:ext cx="624536" cy="784094"/>
            </a:xfrm>
            <a:prstGeom prst="rect">
              <a:avLst/>
            </a:prstGeom>
            <a:noFill/>
            <a:ln>
              <a:noFill/>
            </a:ln>
          </p:spPr>
        </p:pic>
        <p:sp>
          <p:nvSpPr>
            <p:cNvPr id="1866" name="Google Shape;1866;p42"/>
            <p:cNvSpPr/>
            <p:nvPr/>
          </p:nvSpPr>
          <p:spPr>
            <a:xfrm>
              <a:off x="559865" y="5207836"/>
              <a:ext cx="1345468" cy="784094"/>
            </a:xfrm>
            <a:prstGeom prst="rect">
              <a:avLst/>
            </a:prstGeom>
            <a:noFill/>
            <a:ln cap="flat" cmpd="sng" w="38100">
              <a:solidFill>
                <a:srgbClr val="5B6E7E">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User</a:t>
              </a:r>
              <a:endParaRPr sz="2100">
                <a:solidFill>
                  <a:schemeClr val="dk1"/>
                </a:solidFill>
                <a:latin typeface="Gill Sans"/>
                <a:ea typeface="Gill Sans"/>
                <a:cs typeface="Gill Sans"/>
                <a:sym typeface="Gill Sans"/>
              </a:endParaRPr>
            </a:p>
          </p:txBody>
        </p:sp>
        <p:sp>
          <p:nvSpPr>
            <p:cNvPr id="1867" name="Google Shape;1867;p42"/>
            <p:cNvSpPr/>
            <p:nvPr/>
          </p:nvSpPr>
          <p:spPr>
            <a:xfrm>
              <a:off x="1891415" y="5207836"/>
              <a:ext cx="773969" cy="784094"/>
            </a:xfrm>
            <a:prstGeom prst="rect">
              <a:avLst/>
            </a:prstGeom>
            <a:noFill/>
            <a:ln cap="flat" cmpd="sng" w="38100">
              <a:solidFill>
                <a:srgbClr val="5B6E7E">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VM</a:t>
              </a:r>
              <a:endParaRPr/>
            </a:p>
          </p:txBody>
        </p:sp>
      </p:grpSp>
      <p:grpSp>
        <p:nvGrpSpPr>
          <p:cNvPr id="1868" name="Google Shape;1868;p42"/>
          <p:cNvGrpSpPr/>
          <p:nvPr/>
        </p:nvGrpSpPr>
        <p:grpSpPr>
          <a:xfrm>
            <a:off x="1015623" y="4574683"/>
            <a:ext cx="1569710" cy="486182"/>
            <a:chOff x="559865" y="6099577"/>
            <a:chExt cx="2092947" cy="648242"/>
          </a:xfrm>
        </p:grpSpPr>
        <p:sp>
          <p:nvSpPr>
            <p:cNvPr id="1869" name="Google Shape;1869;p42"/>
            <p:cNvSpPr/>
            <p:nvPr/>
          </p:nvSpPr>
          <p:spPr>
            <a:xfrm>
              <a:off x="559865" y="6099577"/>
              <a:ext cx="1338792" cy="648242"/>
            </a:xfrm>
            <a:prstGeom prst="rect">
              <a:avLst/>
            </a:prstGeom>
            <a:solidFill>
              <a:srgbClr val="0096FF"/>
            </a:solidFill>
            <a:ln cap="flat" cmpd="sng" w="38100">
              <a:solidFill>
                <a:srgbClr val="5B6E7E">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“SoC”</a:t>
              </a:r>
              <a:endParaRPr/>
            </a:p>
          </p:txBody>
        </p:sp>
        <p:sp>
          <p:nvSpPr>
            <p:cNvPr id="1870" name="Google Shape;1870;p42"/>
            <p:cNvSpPr/>
            <p:nvPr/>
          </p:nvSpPr>
          <p:spPr>
            <a:xfrm>
              <a:off x="1901996" y="6099577"/>
              <a:ext cx="750816" cy="648242"/>
            </a:xfrm>
            <a:prstGeom prst="rect">
              <a:avLst/>
            </a:prstGeom>
            <a:solidFill>
              <a:srgbClr val="0096FF"/>
            </a:solidFill>
            <a:ln cap="flat" cmpd="sng" w="38100">
              <a:solidFill>
                <a:srgbClr val="5B6E7E">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VM</a:t>
              </a:r>
              <a:endParaRPr/>
            </a:p>
          </p:txBody>
        </p:sp>
      </p:grpSp>
      <p:grpSp>
        <p:nvGrpSpPr>
          <p:cNvPr id="1871" name="Google Shape;1871;p42"/>
          <p:cNvGrpSpPr/>
          <p:nvPr/>
        </p:nvGrpSpPr>
        <p:grpSpPr>
          <a:xfrm>
            <a:off x="1714501" y="3442369"/>
            <a:ext cx="542136" cy="689003"/>
            <a:chOff x="1371600" y="4589823"/>
            <a:chExt cx="722848" cy="918671"/>
          </a:xfrm>
        </p:grpSpPr>
        <p:sp>
          <p:nvSpPr>
            <p:cNvPr id="1872" name="Google Shape;1872;p42"/>
            <p:cNvSpPr txBox="1"/>
            <p:nvPr/>
          </p:nvSpPr>
          <p:spPr>
            <a:xfrm>
              <a:off x="1371600" y="4589823"/>
              <a:ext cx="722848" cy="4924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FIO</a:t>
              </a:r>
              <a:endParaRPr/>
            </a:p>
          </p:txBody>
        </p:sp>
        <p:cxnSp>
          <p:nvCxnSpPr>
            <p:cNvPr id="1873" name="Google Shape;1873;p42"/>
            <p:cNvCxnSpPr/>
            <p:nvPr/>
          </p:nvCxnSpPr>
          <p:spPr>
            <a:xfrm>
              <a:off x="1509179" y="5047306"/>
              <a:ext cx="103946" cy="461188"/>
            </a:xfrm>
            <a:prstGeom prst="straightConnector1">
              <a:avLst/>
            </a:prstGeom>
            <a:noFill/>
            <a:ln cap="flat" cmpd="sng" w="38100">
              <a:solidFill>
                <a:schemeClr val="dk1"/>
              </a:solidFill>
              <a:prstDash val="solid"/>
              <a:round/>
              <a:headEnd len="sm" w="sm" type="none"/>
              <a:tailEnd len="med" w="med" type="triangle"/>
            </a:ln>
          </p:spPr>
        </p:cxnSp>
      </p:grpSp>
      <p:sp>
        <p:nvSpPr>
          <p:cNvPr id="1874" name="Google Shape;1874;p42"/>
          <p:cNvSpPr/>
          <p:nvPr/>
        </p:nvSpPr>
        <p:spPr>
          <a:xfrm>
            <a:off x="1908084" y="2986511"/>
            <a:ext cx="2556028" cy="309137"/>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1875" name="Google Shape;1875;p42"/>
          <p:cNvSpPr/>
          <p:nvPr/>
        </p:nvSpPr>
        <p:spPr>
          <a:xfrm rot="-5400000">
            <a:off x="1514329" y="1821172"/>
            <a:ext cx="716789" cy="273078"/>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1876" name="Google Shape;1876;p42"/>
          <p:cNvSpPr txBox="1"/>
          <p:nvPr/>
        </p:nvSpPr>
        <p:spPr>
          <a:xfrm>
            <a:off x="5029200" y="4217793"/>
            <a:ext cx="2798808" cy="514847"/>
          </a:xfrm>
          <a:prstGeom prst="rect">
            <a:avLst/>
          </a:prstGeom>
          <a:solidFill>
            <a:srgbClr val="0096FF"/>
          </a:solidFill>
          <a:ln cap="flat" cmpd="sng" w="25400">
            <a:solidFill>
              <a:srgbClr val="0096FF"/>
            </a:solidFill>
            <a:prstDash val="solid"/>
            <a:round/>
            <a:headEnd len="sm" w="sm" type="none"/>
            <a:tailEnd len="sm" w="sm" type="none"/>
          </a:ln>
        </p:spPr>
        <p:txBody>
          <a:bodyPr anchorCtr="0" anchor="t" bIns="34275" lIns="68550" spcFirstLastPara="1" rIns="68550" wrap="square" tIns="34275">
            <a:noAutofit/>
          </a:bodyPr>
          <a:lstStyle/>
          <a:p>
            <a:pPr indent="0" lvl="0" marL="0" marR="0" rtl="0" algn="l">
              <a:spcBef>
                <a:spcPts val="0"/>
              </a:spcBef>
              <a:spcAft>
                <a:spcPts val="0"/>
              </a:spcAft>
              <a:buNone/>
            </a:pPr>
            <a:r>
              <a:rPr lang="en-US" sz="2400">
                <a:solidFill>
                  <a:schemeClr val="lt1"/>
                </a:solidFill>
                <a:latin typeface="Gill Sans"/>
                <a:ea typeface="Gill Sans"/>
                <a:cs typeface="Gill Sans"/>
                <a:sym typeface="Gill Sans"/>
              </a:rPr>
              <a:t>Low Overhead: 2-5%</a:t>
            </a:r>
            <a:endParaRPr sz="2400">
              <a:solidFill>
                <a:schemeClr val="lt1"/>
              </a:solidFill>
              <a:latin typeface="Gill Sans"/>
              <a:ea typeface="Gill Sans"/>
              <a:cs typeface="Gill Sans"/>
              <a:sym typeface="Gill Sans"/>
            </a:endParaRPr>
          </a:p>
        </p:txBody>
      </p:sp>
      <p:sp>
        <p:nvSpPr>
          <p:cNvPr id="1877" name="Google Shape;1877;p42"/>
          <p:cNvSpPr/>
          <p:nvPr/>
        </p:nvSpPr>
        <p:spPr>
          <a:xfrm>
            <a:off x="2605164" y="3905880"/>
            <a:ext cx="747636" cy="1154988"/>
          </a:xfrm>
          <a:prstGeom prst="rect">
            <a:avLst/>
          </a:prstGeom>
          <a:noFill/>
          <a:ln cap="flat" cmpd="sng" w="38100">
            <a:solidFill>
              <a:srgbClr val="5B6E7E">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Host</a:t>
            </a:r>
            <a:endParaRPr/>
          </a:p>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Linux</a:t>
            </a:r>
            <a:endParaRPr/>
          </a:p>
        </p:txBody>
      </p:sp>
      <p:sp>
        <p:nvSpPr>
          <p:cNvPr id="1878" name="Google Shape;1878;p42"/>
          <p:cNvSpPr/>
          <p:nvPr/>
        </p:nvSpPr>
        <p:spPr>
          <a:xfrm rot="-2770205">
            <a:off x="3257571" y="1995202"/>
            <a:ext cx="1219200" cy="255644"/>
          </a:xfrm>
          <a:prstGeom prst="rightArrow">
            <a:avLst>
              <a:gd fmla="val 50000" name="adj1"/>
              <a:gd fmla="val 50000" name="adj2"/>
            </a:avLst>
          </a:prstGeom>
          <a:noFill/>
          <a:ln cap="flat" cmpd="sng" w="10775">
            <a:solidFill>
              <a:srgbClr val="009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1879" name="Google Shape;1879;p42"/>
          <p:cNvSpPr/>
          <p:nvPr/>
        </p:nvSpPr>
        <p:spPr>
          <a:xfrm rot="-3677763">
            <a:off x="1653300" y="1845893"/>
            <a:ext cx="1364054" cy="255644"/>
          </a:xfrm>
          <a:prstGeom prst="rightArrow">
            <a:avLst>
              <a:gd fmla="val 50000" name="adj1"/>
              <a:gd fmla="val 50000" name="adj2"/>
            </a:avLst>
          </a:prstGeom>
          <a:noFill/>
          <a:ln cap="flat" cmpd="sng" w="10775">
            <a:solidFill>
              <a:srgbClr val="009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1880" name="Google Shape;1880;p42"/>
          <p:cNvSpPr/>
          <p:nvPr/>
        </p:nvSpPr>
        <p:spPr>
          <a:xfrm>
            <a:off x="7788119" y="313420"/>
            <a:ext cx="1355881" cy="572892"/>
          </a:xfrm>
          <a:prstGeom prst="wedgeEllipseCallout">
            <a:avLst>
              <a:gd fmla="val -50391" name="adj1"/>
              <a:gd fmla="val 79204" name="adj2"/>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No Tails</a:t>
            </a:r>
            <a:endParaRPr/>
          </a:p>
        </p:txBody>
      </p:sp>
      <p:sp>
        <p:nvSpPr>
          <p:cNvPr id="1881" name="Google Shape;1881;p42"/>
          <p:cNvSpPr txBox="1"/>
          <p:nvPr/>
        </p:nvSpPr>
        <p:spPr>
          <a:xfrm>
            <a:off x="3297901" y="1168303"/>
            <a:ext cx="512099"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1882" name="Google Shape;1882;p42"/>
          <p:cNvSpPr/>
          <p:nvPr/>
        </p:nvSpPr>
        <p:spPr>
          <a:xfrm>
            <a:off x="2934470" y="1078992"/>
            <a:ext cx="1219200" cy="304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Helvetica Neue"/>
                <a:ea typeface="Helvetica Neue"/>
                <a:cs typeface="Helvetica Neue"/>
                <a:sym typeface="Helvetica Neue"/>
              </a:rPr>
              <a:t>LeapIO</a:t>
            </a:r>
            <a:endParaRPr b="1" sz="1200">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43"/>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LeapIO Performance on ARM SoC</a:t>
            </a:r>
            <a:endParaRPr/>
          </a:p>
        </p:txBody>
      </p:sp>
      <p:pic>
        <p:nvPicPr>
          <p:cNvPr id="1889" name="Google Shape;1889;p43"/>
          <p:cNvPicPr preferRelativeResize="0"/>
          <p:nvPr>
            <p:ph idx="1" type="body"/>
          </p:nvPr>
        </p:nvPicPr>
        <p:blipFill rotWithShape="1">
          <a:blip r:embed="rId3">
            <a:alphaModFix/>
          </a:blip>
          <a:srcRect b="0" l="0" r="0" t="0"/>
          <a:stretch/>
        </p:blipFill>
        <p:spPr>
          <a:xfrm>
            <a:off x="2185416" y="457200"/>
            <a:ext cx="4443984" cy="3107884"/>
          </a:xfrm>
          <a:prstGeom prst="rect">
            <a:avLst/>
          </a:prstGeom>
          <a:noFill/>
          <a:ln>
            <a:noFill/>
          </a:ln>
        </p:spPr>
      </p:pic>
      <p:pic>
        <p:nvPicPr>
          <p:cNvPr id="1890" name="Google Shape;1890;p43"/>
          <p:cNvPicPr preferRelativeResize="0"/>
          <p:nvPr/>
        </p:nvPicPr>
        <p:blipFill rotWithShape="1">
          <a:blip r:embed="rId4">
            <a:alphaModFix/>
          </a:blip>
          <a:srcRect b="0" l="0" r="0" t="0"/>
          <a:stretch/>
        </p:blipFill>
        <p:spPr>
          <a:xfrm>
            <a:off x="2185416" y="454466"/>
            <a:ext cx="4443984" cy="3107884"/>
          </a:xfrm>
          <a:prstGeom prst="rect">
            <a:avLst/>
          </a:prstGeom>
          <a:noFill/>
          <a:ln>
            <a:noFill/>
          </a:ln>
        </p:spPr>
      </p:pic>
      <p:sp>
        <p:nvSpPr>
          <p:cNvPr id="1891" name="Google Shape;1891;p43"/>
          <p:cNvSpPr txBox="1"/>
          <p:nvPr/>
        </p:nvSpPr>
        <p:spPr>
          <a:xfrm>
            <a:off x="0" y="3790949"/>
            <a:ext cx="9144000" cy="914401"/>
          </a:xfrm>
          <a:prstGeom prst="rect">
            <a:avLst/>
          </a:prstGeom>
          <a:solidFill>
            <a:srgbClr val="0096FF"/>
          </a:solidFill>
          <a:ln cap="flat" cmpd="sng" w="25400">
            <a:solidFill>
              <a:srgbClr val="0096FF"/>
            </a:solidFill>
            <a:prstDash val="solid"/>
            <a:round/>
            <a:headEnd len="sm" w="sm" type="none"/>
            <a:tailEnd len="sm" w="sm" type="none"/>
          </a:ln>
        </p:spPr>
        <p:txBody>
          <a:bodyPr anchorCtr="0" anchor="t" bIns="34275" lIns="68550" spcFirstLastPara="1" rIns="68550" wrap="square" tIns="34275">
            <a:noAutofit/>
          </a:bodyPr>
          <a:lstStyle/>
          <a:p>
            <a:pPr indent="0" lvl="0" marL="0" marR="0" rtl="0" algn="ctr">
              <a:spcBef>
                <a:spcPts val="0"/>
              </a:spcBef>
              <a:spcAft>
                <a:spcPts val="0"/>
              </a:spcAft>
              <a:buNone/>
            </a:pPr>
            <a:r>
              <a:rPr lang="en-US" sz="2800">
                <a:solidFill>
                  <a:schemeClr val="lt1"/>
                </a:solidFill>
                <a:latin typeface="Gill Sans"/>
                <a:ea typeface="Gill Sans"/>
                <a:cs typeface="Gill Sans"/>
                <a:sym typeface="Gill Sans"/>
              </a:rPr>
              <a:t>30% Overhead due to ARM SoC Inefficiencies;</a:t>
            </a:r>
            <a:endParaRPr/>
          </a:p>
          <a:p>
            <a:pPr indent="0" lvl="0" marL="0" marR="0" rtl="0" algn="ctr">
              <a:spcBef>
                <a:spcPts val="0"/>
              </a:spcBef>
              <a:spcAft>
                <a:spcPts val="0"/>
              </a:spcAft>
              <a:buNone/>
            </a:pPr>
            <a:r>
              <a:rPr lang="en-US" sz="2800">
                <a:solidFill>
                  <a:schemeClr val="lt1"/>
                </a:solidFill>
                <a:latin typeface="Gill Sans"/>
                <a:ea typeface="Gill Sans"/>
                <a:cs typeface="Gill Sans"/>
                <a:sym typeface="Gill Sans"/>
              </a:rPr>
              <a:t>Will improve with future ARM SoC Designs</a:t>
            </a:r>
            <a:endParaRPr sz="2800">
              <a:solidFill>
                <a:schemeClr val="lt1"/>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8"/>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Storage Software/Hardware Trends</a:t>
            </a:r>
            <a:endParaRPr/>
          </a:p>
        </p:txBody>
      </p:sp>
      <p:cxnSp>
        <p:nvCxnSpPr>
          <p:cNvPr id="144" name="Google Shape;144;p8"/>
          <p:cNvCxnSpPr/>
          <p:nvPr/>
        </p:nvCxnSpPr>
        <p:spPr>
          <a:xfrm>
            <a:off x="533400" y="2647950"/>
            <a:ext cx="8077200" cy="0"/>
          </a:xfrm>
          <a:prstGeom prst="straightConnector1">
            <a:avLst/>
          </a:prstGeom>
          <a:noFill/>
          <a:ln cap="flat" cmpd="sng" w="50800">
            <a:solidFill>
              <a:srgbClr val="7F7F7F"/>
            </a:solidFill>
            <a:prstDash val="dash"/>
            <a:round/>
            <a:headEnd len="sm" w="sm" type="none"/>
            <a:tailEnd len="sm" w="sm" type="none"/>
          </a:ln>
        </p:spPr>
      </p:cxnSp>
      <p:sp>
        <p:nvSpPr>
          <p:cNvPr id="145" name="Google Shape;145;p8"/>
          <p:cNvSpPr/>
          <p:nvPr/>
        </p:nvSpPr>
        <p:spPr>
          <a:xfrm>
            <a:off x="457200" y="971550"/>
            <a:ext cx="1752600" cy="60960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Gill Sans"/>
                <a:ea typeface="Gill Sans"/>
                <a:cs typeface="Gill Sans"/>
                <a:sym typeface="Gill Sans"/>
              </a:rPr>
              <a:t>Software</a:t>
            </a:r>
            <a:endParaRPr/>
          </a:p>
        </p:txBody>
      </p:sp>
      <p:sp>
        <p:nvSpPr>
          <p:cNvPr id="146" name="Google Shape;146;p8"/>
          <p:cNvSpPr/>
          <p:nvPr/>
        </p:nvSpPr>
        <p:spPr>
          <a:xfrm>
            <a:off x="457200" y="3714343"/>
            <a:ext cx="1752600" cy="60960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Gill Sans"/>
                <a:ea typeface="Gill Sans"/>
                <a:cs typeface="Gill Sans"/>
                <a:sym typeface="Gill Sans"/>
              </a:rPr>
              <a:t>Hardware</a:t>
            </a:r>
            <a:endParaRPr/>
          </a:p>
        </p:txBody>
      </p:sp>
      <p:sp>
        <p:nvSpPr>
          <p:cNvPr id="147" name="Google Shape;147;p8"/>
          <p:cNvSpPr txBox="1"/>
          <p:nvPr/>
        </p:nvSpPr>
        <p:spPr>
          <a:xfrm>
            <a:off x="2302154" y="3802619"/>
            <a:ext cx="670235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0096FF"/>
                </a:solidFill>
                <a:latin typeface="Gill Sans"/>
                <a:ea typeface="Gill Sans"/>
                <a:cs typeface="Gill Sans"/>
                <a:sym typeface="Gill Sans"/>
              </a:rPr>
              <a:t>New capabilities: </a:t>
            </a:r>
            <a:r>
              <a:rPr i="1" lang="en-US" sz="2400">
                <a:solidFill>
                  <a:schemeClr val="dk1"/>
                </a:solidFill>
                <a:latin typeface="Gill Sans"/>
                <a:ea typeface="Gill Sans"/>
                <a:cs typeface="Gill Sans"/>
                <a:sym typeface="Gill Sans"/>
              </a:rPr>
              <a:t>high performance; extra compute</a:t>
            </a:r>
            <a:endParaRPr/>
          </a:p>
        </p:txBody>
      </p:sp>
      <p:sp>
        <p:nvSpPr>
          <p:cNvPr id="148" name="Google Shape;148;p8"/>
          <p:cNvSpPr txBox="1"/>
          <p:nvPr/>
        </p:nvSpPr>
        <p:spPr>
          <a:xfrm>
            <a:off x="2315063" y="4248150"/>
            <a:ext cx="580716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FF0000"/>
                </a:solidFill>
                <a:latin typeface="Gill Sans"/>
                <a:ea typeface="Gill Sans"/>
                <a:cs typeface="Gill Sans"/>
                <a:sym typeface="Gill Sans"/>
              </a:rPr>
              <a:t>But more complex: </a:t>
            </a:r>
            <a:r>
              <a:rPr i="1" lang="en-US" sz="2400">
                <a:solidFill>
                  <a:schemeClr val="dk1"/>
                </a:solidFill>
                <a:latin typeface="Gill Sans"/>
                <a:ea typeface="Gill Sans"/>
                <a:cs typeface="Gill Sans"/>
                <a:sym typeface="Gill Sans"/>
              </a:rPr>
              <a:t>heterogeneity; idiosyncrasies</a:t>
            </a:r>
            <a:endParaRPr/>
          </a:p>
        </p:txBody>
      </p:sp>
      <p:sp>
        <p:nvSpPr>
          <p:cNvPr id="149" name="Google Shape;149;p8"/>
          <p:cNvSpPr txBox="1"/>
          <p:nvPr/>
        </p:nvSpPr>
        <p:spPr>
          <a:xfrm>
            <a:off x="2315063" y="1005186"/>
            <a:ext cx="66894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FF0000"/>
                </a:solidFill>
                <a:latin typeface="Gill Sans"/>
                <a:ea typeface="Gill Sans"/>
                <a:cs typeface="Gill Sans"/>
                <a:sym typeface="Gill Sans"/>
              </a:rPr>
              <a:t>Not keeping up: </a:t>
            </a:r>
            <a:r>
              <a:rPr b="1" i="1" lang="en-US" sz="2400">
                <a:solidFill>
                  <a:schemeClr val="dk1"/>
                </a:solidFill>
                <a:latin typeface="Gill Sans"/>
                <a:ea typeface="Gill Sans"/>
                <a:cs typeface="Gill Sans"/>
                <a:sym typeface="Gill Sans"/>
              </a:rPr>
              <a:t>aged</a:t>
            </a:r>
            <a:r>
              <a:rPr lang="en-US" sz="2400">
                <a:solidFill>
                  <a:schemeClr val="dk1"/>
                </a:solidFill>
                <a:latin typeface="Gill Sans"/>
                <a:ea typeface="Gill Sans"/>
                <a:cs typeface="Gill Sans"/>
                <a:sym typeface="Gill Sans"/>
              </a:rPr>
              <a:t> interfaces/abstractions; deep</a:t>
            </a:r>
            <a:endParaRPr/>
          </a:p>
        </p:txBody>
      </p:sp>
      <p:sp>
        <p:nvSpPr>
          <p:cNvPr id="150" name="Google Shape;150;p8"/>
          <p:cNvSpPr txBox="1"/>
          <p:nvPr/>
        </p:nvSpPr>
        <p:spPr>
          <a:xfrm>
            <a:off x="0" y="1657350"/>
            <a:ext cx="9144000" cy="1938992"/>
          </a:xfrm>
          <a:prstGeom prst="rect">
            <a:avLst/>
          </a:prstGeom>
          <a:solidFill>
            <a:srgbClr val="FF0000">
              <a:alpha val="60000"/>
            </a:srgb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Gill Sans"/>
                <a:ea typeface="Gill Sans"/>
                <a:cs typeface="Gill Sans"/>
                <a:sym typeface="Gill Sans"/>
              </a:rPr>
              <a:t>A widening </a:t>
            </a:r>
            <a:r>
              <a:rPr b="1" i="1" lang="en-US" sz="3600">
                <a:solidFill>
                  <a:schemeClr val="lt1"/>
                </a:solidFill>
                <a:latin typeface="Gill Sans"/>
                <a:ea typeface="Gill Sans"/>
                <a:cs typeface="Gill Sans"/>
                <a:sym typeface="Gill Sans"/>
              </a:rPr>
              <a:t>gap</a:t>
            </a:r>
            <a:r>
              <a:rPr b="1" lang="en-US" sz="2800">
                <a:solidFill>
                  <a:schemeClr val="lt1"/>
                </a:solidFill>
                <a:latin typeface="Gill Sans"/>
                <a:ea typeface="Gill Sans"/>
                <a:cs typeface="Gill Sans"/>
                <a:sym typeface="Gill Sans"/>
              </a:rPr>
              <a:t> between </a:t>
            </a:r>
            <a:endParaRPr/>
          </a:p>
          <a:p>
            <a:pPr indent="0" lvl="0" marL="0" marR="0" rtl="0" algn="ctr">
              <a:spcBef>
                <a:spcPts val="0"/>
              </a:spcBef>
              <a:spcAft>
                <a:spcPts val="0"/>
              </a:spcAft>
              <a:buNone/>
            </a:pPr>
            <a:r>
              <a:rPr b="1" i="1" lang="en-US" sz="2800">
                <a:solidFill>
                  <a:schemeClr val="lt1"/>
                </a:solidFill>
                <a:latin typeface="Gill Sans"/>
                <a:ea typeface="Gill Sans"/>
                <a:cs typeface="Gill Sans"/>
                <a:sym typeface="Gill Sans"/>
              </a:rPr>
              <a:t>what hardware promises</a:t>
            </a:r>
            <a:endParaRPr/>
          </a:p>
          <a:p>
            <a:pPr indent="0" lvl="0" marL="0" marR="0" rtl="0" algn="ctr">
              <a:spcBef>
                <a:spcPts val="0"/>
              </a:spcBef>
              <a:spcAft>
                <a:spcPts val="0"/>
              </a:spcAft>
              <a:buNone/>
            </a:pPr>
            <a:r>
              <a:rPr b="1" lang="en-US" sz="2800">
                <a:solidFill>
                  <a:schemeClr val="lt1"/>
                </a:solidFill>
                <a:latin typeface="Gill Sans"/>
                <a:ea typeface="Gill Sans"/>
                <a:cs typeface="Gill Sans"/>
                <a:sym typeface="Gill Sans"/>
              </a:rPr>
              <a:t>and</a:t>
            </a:r>
            <a:endParaRPr/>
          </a:p>
          <a:p>
            <a:pPr indent="0" lvl="0" marL="0" marR="0" rtl="0" algn="ctr">
              <a:spcBef>
                <a:spcPts val="0"/>
              </a:spcBef>
              <a:spcAft>
                <a:spcPts val="0"/>
              </a:spcAft>
              <a:buNone/>
            </a:pPr>
            <a:r>
              <a:rPr i="1" lang="en-US" sz="2800">
                <a:solidFill>
                  <a:schemeClr val="lt1"/>
                </a:solidFill>
                <a:latin typeface="Gill Sans"/>
                <a:ea typeface="Gill Sans"/>
                <a:cs typeface="Gill Sans"/>
                <a:sym typeface="Gill Sans"/>
              </a:rPr>
              <a:t>what software can extract</a:t>
            </a:r>
            <a:endParaRPr/>
          </a:p>
        </p:txBody>
      </p:sp>
      <p:grpSp>
        <p:nvGrpSpPr>
          <p:cNvPr id="151" name="Google Shape;151;p8"/>
          <p:cNvGrpSpPr/>
          <p:nvPr/>
        </p:nvGrpSpPr>
        <p:grpSpPr>
          <a:xfrm>
            <a:off x="457200" y="4394208"/>
            <a:ext cx="1828800" cy="692142"/>
            <a:chOff x="457200" y="4394208"/>
            <a:chExt cx="1828800" cy="692142"/>
          </a:xfrm>
        </p:grpSpPr>
        <p:grpSp>
          <p:nvGrpSpPr>
            <p:cNvPr id="152" name="Google Shape;152;p8"/>
            <p:cNvGrpSpPr/>
            <p:nvPr/>
          </p:nvGrpSpPr>
          <p:grpSpPr>
            <a:xfrm>
              <a:off x="1600200" y="4400550"/>
              <a:ext cx="685800" cy="685800"/>
              <a:chOff x="1160879" y="5202900"/>
              <a:chExt cx="914400" cy="914400"/>
            </a:xfrm>
          </p:grpSpPr>
          <p:pic>
            <p:nvPicPr>
              <p:cNvPr descr="Related image" id="153" name="Google Shape;153;p8"/>
              <p:cNvPicPr preferRelativeResize="0"/>
              <p:nvPr/>
            </p:nvPicPr>
            <p:blipFill rotWithShape="1">
              <a:blip r:embed="rId3">
                <a:alphaModFix/>
              </a:blip>
              <a:srcRect b="0" l="0" r="0" t="0"/>
              <a:stretch/>
            </p:blipFill>
            <p:spPr>
              <a:xfrm>
                <a:off x="1160879" y="5202900"/>
                <a:ext cx="914400" cy="914400"/>
              </a:xfrm>
              <a:prstGeom prst="rect">
                <a:avLst/>
              </a:prstGeom>
              <a:noFill/>
              <a:ln>
                <a:noFill/>
              </a:ln>
            </p:spPr>
          </p:pic>
          <p:sp>
            <p:nvSpPr>
              <p:cNvPr id="154" name="Google Shape;154;p8"/>
              <p:cNvSpPr txBox="1"/>
              <p:nvPr/>
            </p:nvSpPr>
            <p:spPr>
              <a:xfrm>
                <a:off x="1214976" y="5410675"/>
                <a:ext cx="806204" cy="4514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ARM</a:t>
                </a:r>
                <a:endParaRPr sz="1400">
                  <a:solidFill>
                    <a:schemeClr val="dk1"/>
                  </a:solidFill>
                  <a:latin typeface="Gill Sans"/>
                  <a:ea typeface="Gill Sans"/>
                  <a:cs typeface="Gill Sans"/>
                  <a:sym typeface="Gill Sans"/>
                </a:endParaRPr>
              </a:p>
            </p:txBody>
          </p:sp>
        </p:grpSp>
        <p:sp>
          <p:nvSpPr>
            <p:cNvPr id="155" name="Google Shape;155;p8"/>
            <p:cNvSpPr/>
            <p:nvPr/>
          </p:nvSpPr>
          <p:spPr>
            <a:xfrm>
              <a:off x="457200" y="4504328"/>
              <a:ext cx="764886" cy="402130"/>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SSD</a:t>
              </a:r>
              <a:endParaRPr/>
            </a:p>
          </p:txBody>
        </p:sp>
        <p:sp>
          <p:nvSpPr>
            <p:cNvPr id="156" name="Google Shape;156;p8"/>
            <p:cNvSpPr txBox="1"/>
            <p:nvPr/>
          </p:nvSpPr>
          <p:spPr>
            <a:xfrm>
              <a:off x="1170782" y="4394208"/>
              <a:ext cx="492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Gill Sans"/>
                  <a:ea typeface="Gill Sans"/>
                  <a:cs typeface="Gill Sans"/>
                  <a:sym typeface="Gill Sans"/>
                </a:rPr>
                <a:t>…</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44"/>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LeapIO Summary</a:t>
            </a:r>
            <a:endParaRPr/>
          </a:p>
        </p:txBody>
      </p:sp>
      <p:sp>
        <p:nvSpPr>
          <p:cNvPr id="1898" name="Google Shape;1898;p44"/>
          <p:cNvSpPr txBox="1"/>
          <p:nvPr>
            <p:ph idx="1" type="body"/>
          </p:nvPr>
        </p:nvSpPr>
        <p:spPr>
          <a:xfrm>
            <a:off x="327412" y="807543"/>
            <a:ext cx="8562346" cy="1688007"/>
          </a:xfrm>
          <a:prstGeom prst="rect">
            <a:avLst/>
          </a:prstGeom>
          <a:noFill/>
          <a:ln>
            <a:noFill/>
          </a:ln>
        </p:spPr>
        <p:txBody>
          <a:bodyPr anchorCtr="0" anchor="t" bIns="45700" lIns="91425" spcFirstLastPara="1" rIns="91425" wrap="square" tIns="45700">
            <a:normAutofit lnSpcReduction="10000"/>
          </a:bodyPr>
          <a:lstStyle/>
          <a:p>
            <a:pPr indent="-257175" lvl="0" marL="257175" rtl="0" algn="l">
              <a:lnSpc>
                <a:spcPct val="100000"/>
              </a:lnSpc>
              <a:spcBef>
                <a:spcPts val="0"/>
              </a:spcBef>
              <a:spcAft>
                <a:spcPts val="0"/>
              </a:spcAft>
              <a:buSzPts val="1500"/>
              <a:buChar char="❑"/>
            </a:pPr>
            <a:r>
              <a:rPr lang="en-US" sz="2000">
                <a:solidFill>
                  <a:srgbClr val="0096FF"/>
                </a:solidFill>
              </a:rPr>
              <a:t>End-to-end offload-ready </a:t>
            </a:r>
            <a:r>
              <a:rPr lang="en-US" sz="2000"/>
              <a:t>cloud storage stack</a:t>
            </a:r>
            <a:endParaRPr/>
          </a:p>
          <a:p>
            <a:pPr indent="-214312" lvl="1" marL="557213" rtl="0" algn="l">
              <a:lnSpc>
                <a:spcPct val="100000"/>
              </a:lnSpc>
              <a:spcBef>
                <a:spcPts val="225"/>
              </a:spcBef>
              <a:spcAft>
                <a:spcPts val="0"/>
              </a:spcAft>
              <a:buSzPts val="2000"/>
              <a:buChar char="▪"/>
            </a:pPr>
            <a:r>
              <a:rPr lang="en-US" sz="2000"/>
              <a:t>Portability</a:t>
            </a:r>
            <a:endParaRPr/>
          </a:p>
          <a:p>
            <a:pPr indent="-214312" lvl="1" marL="557213" rtl="0" algn="l">
              <a:lnSpc>
                <a:spcPct val="100000"/>
              </a:lnSpc>
              <a:spcBef>
                <a:spcPts val="225"/>
              </a:spcBef>
              <a:spcAft>
                <a:spcPts val="0"/>
              </a:spcAft>
              <a:buSzPts val="2000"/>
              <a:buChar char="▪"/>
            </a:pPr>
            <a:r>
              <a:rPr lang="en-US" sz="2000"/>
              <a:t>Extensibility </a:t>
            </a:r>
            <a:endParaRPr/>
          </a:p>
          <a:p>
            <a:pPr indent="-214312" lvl="1" marL="557213" rtl="0" algn="l">
              <a:lnSpc>
                <a:spcPct val="100000"/>
              </a:lnSpc>
              <a:spcBef>
                <a:spcPts val="225"/>
              </a:spcBef>
              <a:spcAft>
                <a:spcPts val="0"/>
              </a:spcAft>
              <a:buSzPts val="2000"/>
              <a:buChar char="▪"/>
            </a:pPr>
            <a:r>
              <a:rPr lang="en-US" sz="2000"/>
              <a:t>Efficiency</a:t>
            </a:r>
            <a:endParaRPr/>
          </a:p>
          <a:p>
            <a:pPr indent="-214312" lvl="1" marL="557213" rtl="0" algn="l">
              <a:lnSpc>
                <a:spcPct val="100000"/>
              </a:lnSpc>
              <a:spcBef>
                <a:spcPts val="225"/>
              </a:spcBef>
              <a:spcAft>
                <a:spcPts val="0"/>
              </a:spcAft>
              <a:buSzPts val="2000"/>
              <a:buChar char="▪"/>
            </a:pPr>
            <a:r>
              <a:rPr lang="en-US" sz="2000"/>
              <a:t>Composability</a:t>
            </a:r>
            <a:endParaRPr/>
          </a:p>
        </p:txBody>
      </p:sp>
      <p:sp>
        <p:nvSpPr>
          <p:cNvPr id="1899" name="Google Shape;1899;p44"/>
          <p:cNvSpPr txBox="1"/>
          <p:nvPr/>
        </p:nvSpPr>
        <p:spPr>
          <a:xfrm>
            <a:off x="327412" y="2468519"/>
            <a:ext cx="8621875" cy="582490"/>
          </a:xfrm>
          <a:prstGeom prst="rect">
            <a:avLst/>
          </a:prstGeom>
          <a:noFill/>
          <a:ln>
            <a:noFill/>
          </a:ln>
        </p:spPr>
        <p:txBody>
          <a:bodyPr anchorCtr="0" anchor="t" bIns="45700" lIns="91425" spcFirstLastPara="1" rIns="91425" wrap="square" tIns="45700">
            <a:normAutofit/>
          </a:bodyPr>
          <a:lstStyle/>
          <a:p>
            <a:pPr indent="-257168" lvl="0" marL="257168" marR="0" rtl="0" algn="l">
              <a:lnSpc>
                <a:spcPct val="100000"/>
              </a:lnSpc>
              <a:spcBef>
                <a:spcPts val="0"/>
              </a:spcBef>
              <a:spcAft>
                <a:spcPts val="0"/>
              </a:spcAft>
              <a:buClr>
                <a:schemeClr val="dk1"/>
              </a:buClr>
              <a:buSzPts val="1500"/>
              <a:buFont typeface="Noto Sans Symbols"/>
              <a:buChar char="❑"/>
            </a:pPr>
            <a:r>
              <a:rPr lang="en-US" sz="2000">
                <a:solidFill>
                  <a:srgbClr val="0096FF"/>
                </a:solidFill>
                <a:latin typeface="Gill Sans"/>
                <a:ea typeface="Gill Sans"/>
                <a:cs typeface="Gill Sans"/>
                <a:sym typeface="Gill Sans"/>
              </a:rPr>
              <a:t>20x</a:t>
            </a:r>
            <a:r>
              <a:rPr lang="en-US" sz="2000">
                <a:solidFill>
                  <a:srgbClr val="000000"/>
                </a:solidFill>
                <a:latin typeface="Gill Sans"/>
                <a:ea typeface="Gill Sans"/>
                <a:cs typeface="Gill Sans"/>
                <a:sym typeface="Gill Sans"/>
              </a:rPr>
              <a:t> TCO benefits</a:t>
            </a:r>
            <a:endParaRPr/>
          </a:p>
        </p:txBody>
      </p:sp>
      <p:sp>
        <p:nvSpPr>
          <p:cNvPr id="1900" name="Google Shape;1900;p44"/>
          <p:cNvSpPr txBox="1"/>
          <p:nvPr/>
        </p:nvSpPr>
        <p:spPr>
          <a:xfrm>
            <a:off x="327412" y="3023978"/>
            <a:ext cx="8621875" cy="582490"/>
          </a:xfrm>
          <a:prstGeom prst="rect">
            <a:avLst/>
          </a:prstGeom>
          <a:noFill/>
          <a:ln>
            <a:noFill/>
          </a:ln>
        </p:spPr>
        <p:txBody>
          <a:bodyPr anchorCtr="0" anchor="t" bIns="45700" lIns="91425" spcFirstLastPara="1" rIns="91425" wrap="square" tIns="45700">
            <a:normAutofit/>
          </a:bodyPr>
          <a:lstStyle/>
          <a:p>
            <a:pPr indent="-257168" lvl="0" marL="257168" marR="0" rtl="0" algn="l">
              <a:lnSpc>
                <a:spcPct val="100000"/>
              </a:lnSpc>
              <a:spcBef>
                <a:spcPts val="0"/>
              </a:spcBef>
              <a:spcAft>
                <a:spcPts val="0"/>
              </a:spcAft>
              <a:buClr>
                <a:schemeClr val="dk1"/>
              </a:buClr>
              <a:buSzPts val="1500"/>
              <a:buFont typeface="Noto Sans Symbols"/>
              <a:buChar char="❑"/>
            </a:pPr>
            <a:r>
              <a:rPr lang="en-US" sz="2000">
                <a:solidFill>
                  <a:srgbClr val="0096FF"/>
                </a:solidFill>
                <a:latin typeface="Gill Sans"/>
                <a:ea typeface="Gill Sans"/>
                <a:cs typeface="Gill Sans"/>
                <a:sym typeface="Gill Sans"/>
              </a:rPr>
              <a:t>2-5%</a:t>
            </a:r>
            <a:r>
              <a:rPr lang="en-US" sz="2000">
                <a:solidFill>
                  <a:srgbClr val="000000"/>
                </a:solidFill>
                <a:latin typeface="Gill Sans"/>
                <a:ea typeface="Gill Sans"/>
                <a:cs typeface="Gill Sans"/>
                <a:sym typeface="Gill Sans"/>
              </a:rPr>
              <a:t> software overhead (30% on ARM SoC)</a:t>
            </a:r>
            <a:endParaRPr/>
          </a:p>
        </p:txBody>
      </p:sp>
      <p:sp>
        <p:nvSpPr>
          <p:cNvPr id="1901" name="Google Shape;1901;p44"/>
          <p:cNvSpPr txBox="1"/>
          <p:nvPr/>
        </p:nvSpPr>
        <p:spPr>
          <a:xfrm>
            <a:off x="327412" y="3579436"/>
            <a:ext cx="8786945" cy="582490"/>
          </a:xfrm>
          <a:prstGeom prst="rect">
            <a:avLst/>
          </a:prstGeom>
          <a:noFill/>
          <a:ln>
            <a:noFill/>
          </a:ln>
        </p:spPr>
        <p:txBody>
          <a:bodyPr anchorCtr="0" anchor="t" bIns="45700" lIns="91425" spcFirstLastPara="1" rIns="91425" wrap="square" tIns="45700">
            <a:noAutofit/>
          </a:bodyPr>
          <a:lstStyle/>
          <a:p>
            <a:pPr indent="-257168" lvl="0" marL="257168" marR="0" rtl="0" algn="l">
              <a:lnSpc>
                <a:spcPct val="100000"/>
              </a:lnSpc>
              <a:spcBef>
                <a:spcPts val="0"/>
              </a:spcBef>
              <a:spcAft>
                <a:spcPts val="0"/>
              </a:spcAft>
              <a:buClr>
                <a:schemeClr val="dk1"/>
              </a:buClr>
              <a:buSzPts val="1500"/>
              <a:buFont typeface="Noto Sans Symbols"/>
              <a:buChar char="❑"/>
            </a:pPr>
            <a:r>
              <a:rPr lang="en-US" sz="2000">
                <a:solidFill>
                  <a:srgbClr val="000000"/>
                </a:solidFill>
                <a:latin typeface="Gill Sans"/>
                <a:ea typeface="Gill Sans"/>
                <a:cs typeface="Gill Sans"/>
                <a:sym typeface="Gill Sans"/>
              </a:rPr>
              <a:t>Implications for vendors to bridge the gap between ARM and x86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45"/>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Gill Sans"/>
              <a:buNone/>
            </a:pPr>
            <a:r>
              <a:t/>
            </a:r>
            <a:endParaRPr sz="3200"/>
          </a:p>
        </p:txBody>
      </p:sp>
      <p:sp>
        <p:nvSpPr>
          <p:cNvPr id="1908" name="Google Shape;1908;p45"/>
          <p:cNvSpPr/>
          <p:nvPr/>
        </p:nvSpPr>
        <p:spPr>
          <a:xfrm>
            <a:off x="327413" y="811303"/>
            <a:ext cx="5920987" cy="823675"/>
          </a:xfrm>
          <a:prstGeom prst="roundRect">
            <a:avLst>
              <a:gd fmla="val 10000" name="adj"/>
            </a:avLst>
          </a:pr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Badge 1 with solid fill" id="1909" name="Google Shape;1909;p45"/>
          <p:cNvSpPr/>
          <p:nvPr/>
        </p:nvSpPr>
        <p:spPr>
          <a:xfrm>
            <a:off x="576574" y="996630"/>
            <a:ext cx="453464" cy="453021"/>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5"/>
          <p:cNvSpPr/>
          <p:nvPr/>
        </p:nvSpPr>
        <p:spPr>
          <a:xfrm>
            <a:off x="1279201" y="811303"/>
            <a:ext cx="4940370" cy="875155"/>
          </a:xfrm>
          <a:custGeom>
            <a:rect b="b" l="l" r="r" t="t"/>
            <a:pathLst>
              <a:path extrusionOk="0" h="875155" w="4940370">
                <a:moveTo>
                  <a:pt x="0" y="0"/>
                </a:moveTo>
                <a:lnTo>
                  <a:pt x="4940370" y="0"/>
                </a:lnTo>
                <a:lnTo>
                  <a:pt x="4940370" y="875155"/>
                </a:lnTo>
                <a:lnTo>
                  <a:pt x="0" y="875155"/>
                </a:lnTo>
                <a:lnTo>
                  <a:pt x="0" y="0"/>
                </a:lnTo>
                <a:close/>
              </a:path>
            </a:pathLst>
          </a:custGeom>
          <a:noFill/>
          <a:ln>
            <a:noFill/>
          </a:ln>
        </p:spPr>
        <p:txBody>
          <a:bodyPr anchorCtr="0" anchor="ctr" bIns="92600" lIns="92600" spcFirstLastPara="1" rIns="92600" wrap="square" tIns="92600">
            <a:noAutofit/>
          </a:bodyPr>
          <a:lstStyle/>
          <a:p>
            <a:pPr indent="0" lvl="0" marL="0" marR="0" rtl="0" algn="l">
              <a:lnSpc>
                <a:spcPct val="100000"/>
              </a:lnSpc>
              <a:spcBef>
                <a:spcPts val="0"/>
              </a:spcBef>
              <a:spcAft>
                <a:spcPts val="0"/>
              </a:spcAft>
              <a:buClr>
                <a:schemeClr val="dk1"/>
              </a:buClr>
              <a:buSzPts val="2400"/>
              <a:buFont typeface="Gill Sans"/>
              <a:buNone/>
            </a:pPr>
            <a:r>
              <a:rPr b="1" i="0" lang="en-US" sz="2400">
                <a:solidFill>
                  <a:schemeClr val="dk1"/>
                </a:solidFill>
                <a:latin typeface="Gill Sans"/>
                <a:ea typeface="Gill Sans"/>
                <a:cs typeface="Gill Sans"/>
                <a:sym typeface="Gill Sans"/>
              </a:rPr>
              <a:t>Research Overview</a:t>
            </a:r>
            <a:endParaRPr/>
          </a:p>
        </p:txBody>
      </p:sp>
      <p:sp>
        <p:nvSpPr>
          <p:cNvPr id="1911" name="Google Shape;1911;p45"/>
          <p:cNvSpPr/>
          <p:nvPr/>
        </p:nvSpPr>
        <p:spPr>
          <a:xfrm>
            <a:off x="327413" y="1905247"/>
            <a:ext cx="5920987" cy="823675"/>
          </a:xfrm>
          <a:prstGeom prst="roundRect">
            <a:avLst>
              <a:gd fmla="val 10000" name="adj"/>
            </a:avLst>
          </a:pr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Badge with solid fill" id="1912" name="Google Shape;1912;p45"/>
          <p:cNvSpPr/>
          <p:nvPr/>
        </p:nvSpPr>
        <p:spPr>
          <a:xfrm>
            <a:off x="576574" y="2090574"/>
            <a:ext cx="453464" cy="453021"/>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5"/>
          <p:cNvSpPr/>
          <p:nvPr/>
        </p:nvSpPr>
        <p:spPr>
          <a:xfrm>
            <a:off x="1279201" y="1905247"/>
            <a:ext cx="4940370" cy="875155"/>
          </a:xfrm>
          <a:custGeom>
            <a:rect b="b" l="l" r="r" t="t"/>
            <a:pathLst>
              <a:path extrusionOk="0" h="875155" w="4940370">
                <a:moveTo>
                  <a:pt x="0" y="0"/>
                </a:moveTo>
                <a:lnTo>
                  <a:pt x="4940370" y="0"/>
                </a:lnTo>
                <a:lnTo>
                  <a:pt x="4940370" y="875155"/>
                </a:lnTo>
                <a:lnTo>
                  <a:pt x="0" y="875155"/>
                </a:lnTo>
                <a:lnTo>
                  <a:pt x="0" y="0"/>
                </a:lnTo>
                <a:close/>
              </a:path>
            </a:pathLst>
          </a:custGeom>
          <a:noFill/>
          <a:ln>
            <a:noFill/>
          </a:ln>
        </p:spPr>
        <p:txBody>
          <a:bodyPr anchorCtr="0" anchor="ctr" bIns="92600" lIns="92600" spcFirstLastPara="1" rIns="92600" wrap="square" tIns="92600">
            <a:noAutofit/>
          </a:bodyPr>
          <a:lstStyle/>
          <a:p>
            <a:pPr indent="0" lvl="0" marL="0" marR="0" rtl="0" algn="l">
              <a:lnSpc>
                <a:spcPct val="100000"/>
              </a:lnSpc>
              <a:spcBef>
                <a:spcPts val="0"/>
              </a:spcBef>
              <a:spcAft>
                <a:spcPts val="0"/>
              </a:spcAft>
              <a:buClr>
                <a:schemeClr val="dk1"/>
              </a:buClr>
              <a:buSzPts val="2400"/>
              <a:buFont typeface="Gill Sans"/>
              <a:buNone/>
            </a:pPr>
            <a:r>
              <a:rPr b="1" i="0" lang="en-US" sz="2400">
                <a:solidFill>
                  <a:schemeClr val="dk1"/>
                </a:solidFill>
                <a:latin typeface="Gill Sans"/>
                <a:ea typeface="Gill Sans"/>
                <a:cs typeface="Gill Sans"/>
                <a:sym typeface="Gill Sans"/>
              </a:rPr>
              <a:t>IODA: Host/SSD Co-design for Predictable Latencies</a:t>
            </a:r>
            <a:endParaRPr/>
          </a:p>
        </p:txBody>
      </p:sp>
      <p:sp>
        <p:nvSpPr>
          <p:cNvPr id="1914" name="Google Shape;1914;p45"/>
          <p:cNvSpPr/>
          <p:nvPr/>
        </p:nvSpPr>
        <p:spPr>
          <a:xfrm>
            <a:off x="327413" y="2999191"/>
            <a:ext cx="5920987" cy="823675"/>
          </a:xfrm>
          <a:prstGeom prst="roundRect">
            <a:avLst>
              <a:gd fmla="val 10000" name="adj"/>
            </a:avLst>
          </a:pr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Badge 3 with solid fill" id="1915" name="Google Shape;1915;p45"/>
          <p:cNvSpPr/>
          <p:nvPr/>
        </p:nvSpPr>
        <p:spPr>
          <a:xfrm>
            <a:off x="576574" y="3184518"/>
            <a:ext cx="453464" cy="453021"/>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5"/>
          <p:cNvSpPr/>
          <p:nvPr/>
        </p:nvSpPr>
        <p:spPr>
          <a:xfrm>
            <a:off x="1279201" y="2999191"/>
            <a:ext cx="4940370" cy="875155"/>
          </a:xfrm>
          <a:custGeom>
            <a:rect b="b" l="l" r="r" t="t"/>
            <a:pathLst>
              <a:path extrusionOk="0" h="875155" w="4940370">
                <a:moveTo>
                  <a:pt x="0" y="0"/>
                </a:moveTo>
                <a:lnTo>
                  <a:pt x="4940370" y="0"/>
                </a:lnTo>
                <a:lnTo>
                  <a:pt x="4940370" y="875155"/>
                </a:lnTo>
                <a:lnTo>
                  <a:pt x="0" y="875155"/>
                </a:lnTo>
                <a:lnTo>
                  <a:pt x="0" y="0"/>
                </a:lnTo>
                <a:close/>
              </a:path>
            </a:pathLst>
          </a:custGeom>
          <a:noFill/>
          <a:ln>
            <a:noFill/>
          </a:ln>
        </p:spPr>
        <p:txBody>
          <a:bodyPr anchorCtr="0" anchor="ctr" bIns="92600" lIns="92600" spcFirstLastPara="1" rIns="92600" wrap="square" tIns="92600">
            <a:noAutofit/>
          </a:bodyPr>
          <a:lstStyle/>
          <a:p>
            <a:pPr indent="0" lvl="0" marL="0" marR="0" rtl="0" algn="l">
              <a:lnSpc>
                <a:spcPct val="100000"/>
              </a:lnSpc>
              <a:spcBef>
                <a:spcPts val="0"/>
              </a:spcBef>
              <a:spcAft>
                <a:spcPts val="0"/>
              </a:spcAft>
              <a:buClr>
                <a:schemeClr val="dk1"/>
              </a:buClr>
              <a:buSzPts val="2400"/>
              <a:buFont typeface="Gill Sans"/>
              <a:buNone/>
            </a:pPr>
            <a:r>
              <a:rPr b="1" i="0" lang="en-US" sz="2400">
                <a:solidFill>
                  <a:schemeClr val="dk1"/>
                </a:solidFill>
                <a:latin typeface="Gill Sans"/>
                <a:ea typeface="Gill Sans"/>
                <a:cs typeface="Gill Sans"/>
                <a:sym typeface="Gill Sans"/>
              </a:rPr>
              <a:t>LeapIO: Host/ARM Co-design for Cost-Efficiency</a:t>
            </a:r>
            <a:endParaRPr/>
          </a:p>
        </p:txBody>
      </p:sp>
      <p:sp>
        <p:nvSpPr>
          <p:cNvPr id="1917" name="Google Shape;1917;p45"/>
          <p:cNvSpPr/>
          <p:nvPr/>
        </p:nvSpPr>
        <p:spPr>
          <a:xfrm>
            <a:off x="327413" y="4093135"/>
            <a:ext cx="5920987" cy="823675"/>
          </a:xfrm>
          <a:prstGeom prst="roundRect">
            <a:avLst>
              <a:gd fmla="val 10000" name="adj"/>
            </a:avLst>
          </a:prstGeom>
          <a:solidFill>
            <a:srgbClr val="009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Badge 4 with solid fill" id="1918" name="Google Shape;1918;p45"/>
          <p:cNvSpPr/>
          <p:nvPr/>
        </p:nvSpPr>
        <p:spPr>
          <a:xfrm>
            <a:off x="576574" y="4278462"/>
            <a:ext cx="453464" cy="453021"/>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5"/>
          <p:cNvSpPr/>
          <p:nvPr/>
        </p:nvSpPr>
        <p:spPr>
          <a:xfrm>
            <a:off x="1279201" y="4093135"/>
            <a:ext cx="4940370" cy="875155"/>
          </a:xfrm>
          <a:custGeom>
            <a:rect b="b" l="l" r="r" t="t"/>
            <a:pathLst>
              <a:path extrusionOk="0" h="875155" w="4940370">
                <a:moveTo>
                  <a:pt x="0" y="0"/>
                </a:moveTo>
                <a:lnTo>
                  <a:pt x="4940370" y="0"/>
                </a:lnTo>
                <a:lnTo>
                  <a:pt x="4940370" y="875155"/>
                </a:lnTo>
                <a:lnTo>
                  <a:pt x="0" y="875155"/>
                </a:lnTo>
                <a:lnTo>
                  <a:pt x="0" y="0"/>
                </a:lnTo>
                <a:close/>
              </a:path>
            </a:pathLst>
          </a:custGeom>
          <a:noFill/>
          <a:ln>
            <a:noFill/>
          </a:ln>
        </p:spPr>
        <p:txBody>
          <a:bodyPr anchorCtr="0" anchor="ctr" bIns="92600" lIns="92600" spcFirstLastPara="1" rIns="92600" wrap="square" tIns="92600">
            <a:noAutofit/>
          </a:bodyPr>
          <a:lstStyle/>
          <a:p>
            <a:pPr indent="0" lvl="0" marL="0" marR="0" rtl="0" algn="l">
              <a:lnSpc>
                <a:spcPct val="100000"/>
              </a:lnSpc>
              <a:spcBef>
                <a:spcPts val="0"/>
              </a:spcBef>
              <a:spcAft>
                <a:spcPts val="0"/>
              </a:spcAft>
              <a:buClr>
                <a:schemeClr val="lt1"/>
              </a:buClr>
              <a:buSzPts val="2400"/>
              <a:buFont typeface="Gill Sans"/>
              <a:buNone/>
            </a:pPr>
            <a:r>
              <a:rPr b="1" i="0" lang="en-US" sz="2400">
                <a:solidFill>
                  <a:schemeClr val="lt1"/>
                </a:solidFill>
                <a:latin typeface="Gill Sans"/>
                <a:ea typeface="Gill Sans"/>
                <a:cs typeface="Gill Sans"/>
                <a:sym typeface="Gill Sans"/>
              </a:rPr>
              <a:t>Future Work</a:t>
            </a:r>
            <a:endParaRPr/>
          </a:p>
        </p:txBody>
      </p:sp>
      <p:sp>
        <p:nvSpPr>
          <p:cNvPr id="1920" name="Google Shape;1920;p45"/>
          <p:cNvSpPr/>
          <p:nvPr/>
        </p:nvSpPr>
        <p:spPr>
          <a:xfrm>
            <a:off x="6400800" y="3868125"/>
            <a:ext cx="2065666" cy="1234756"/>
          </a:xfrm>
          <a:prstGeom prst="leftArrow">
            <a:avLst>
              <a:gd fmla="val 50000" name="adj1"/>
              <a:gd fmla="val 50000" name="adj2"/>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46"/>
          <p:cNvSpPr/>
          <p:nvPr/>
        </p:nvSpPr>
        <p:spPr>
          <a:xfrm>
            <a:off x="5997830" y="4422333"/>
            <a:ext cx="1620446" cy="329208"/>
          </a:xfrm>
          <a:prstGeom prst="wedgeRoundRectCallout">
            <a:avLst>
              <a:gd fmla="val -14188" name="adj1"/>
              <a:gd fmla="val -125524" name="adj2"/>
              <a:gd fmla="val 16667" name="adj3"/>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Optane SSD</a:t>
            </a:r>
            <a:endParaRPr/>
          </a:p>
        </p:txBody>
      </p:sp>
      <p:sp>
        <p:nvSpPr>
          <p:cNvPr id="1927" name="Google Shape;1927;p46"/>
          <p:cNvSpPr/>
          <p:nvPr/>
        </p:nvSpPr>
        <p:spPr>
          <a:xfrm>
            <a:off x="7199886" y="3753889"/>
            <a:ext cx="812784" cy="371593"/>
          </a:xfrm>
          <a:prstGeom prst="wedgeRoundRectCallout">
            <a:avLst>
              <a:gd fmla="val -67713" name="adj1"/>
              <a:gd fmla="val -64150" name="adj2"/>
              <a:gd fmla="val 16667" name="adj3"/>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MIPS</a:t>
            </a:r>
            <a:endParaRPr/>
          </a:p>
        </p:txBody>
      </p:sp>
      <p:sp>
        <p:nvSpPr>
          <p:cNvPr id="1928" name="Google Shape;1928;p46"/>
          <p:cNvSpPr/>
          <p:nvPr/>
        </p:nvSpPr>
        <p:spPr>
          <a:xfrm>
            <a:off x="5448300" y="2495550"/>
            <a:ext cx="1714500" cy="1629932"/>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050">
              <a:solidFill>
                <a:schemeClr val="dk1"/>
              </a:solidFill>
              <a:latin typeface="Gill Sans"/>
              <a:ea typeface="Gill Sans"/>
              <a:cs typeface="Gill Sans"/>
              <a:sym typeface="Gill Sans"/>
            </a:endParaRPr>
          </a:p>
        </p:txBody>
      </p:sp>
      <p:sp>
        <p:nvSpPr>
          <p:cNvPr id="1929" name="Google Shape;1929;p46"/>
          <p:cNvSpPr/>
          <p:nvPr/>
        </p:nvSpPr>
        <p:spPr>
          <a:xfrm>
            <a:off x="4157003" y="656450"/>
            <a:ext cx="3008674" cy="2056550"/>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Gill Sans"/>
              <a:ea typeface="Gill Sans"/>
              <a:cs typeface="Gill Sans"/>
              <a:sym typeface="Gill Sans"/>
            </a:endParaRPr>
          </a:p>
          <a:p>
            <a:pPr indent="0" lvl="0" marL="0" marR="0" rtl="0" algn="ctr">
              <a:spcBef>
                <a:spcPts val="0"/>
              </a:spcBef>
              <a:spcAft>
                <a:spcPts val="0"/>
              </a:spcAft>
              <a:buNone/>
            </a:pPr>
            <a:r>
              <a:t/>
            </a:r>
            <a:endParaRPr sz="2400">
              <a:solidFill>
                <a:schemeClr val="lt1"/>
              </a:solidFill>
              <a:latin typeface="Gill Sans"/>
              <a:ea typeface="Gill Sans"/>
              <a:cs typeface="Gill Sans"/>
              <a:sym typeface="Gill Sans"/>
            </a:endParaRPr>
          </a:p>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Future </a:t>
            </a:r>
            <a:endParaRPr/>
          </a:p>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Research</a:t>
            </a:r>
            <a:endParaRPr/>
          </a:p>
        </p:txBody>
      </p:sp>
      <p:grpSp>
        <p:nvGrpSpPr>
          <p:cNvPr id="1930" name="Google Shape;1930;p46"/>
          <p:cNvGrpSpPr/>
          <p:nvPr/>
        </p:nvGrpSpPr>
        <p:grpSpPr>
          <a:xfrm>
            <a:off x="4571999" y="819150"/>
            <a:ext cx="2286001" cy="609702"/>
            <a:chOff x="4571999" y="819150"/>
            <a:chExt cx="2286001" cy="609702"/>
          </a:xfrm>
        </p:grpSpPr>
        <p:sp>
          <p:nvSpPr>
            <p:cNvPr id="1931" name="Google Shape;1931;p46"/>
            <p:cNvSpPr/>
            <p:nvPr/>
          </p:nvSpPr>
          <p:spPr>
            <a:xfrm>
              <a:off x="4571999" y="821664"/>
              <a:ext cx="1143001" cy="27988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Analytics</a:t>
              </a:r>
              <a:endParaRPr/>
            </a:p>
          </p:txBody>
        </p:sp>
        <p:sp>
          <p:nvSpPr>
            <p:cNvPr id="1932" name="Google Shape;1932;p46"/>
            <p:cNvSpPr/>
            <p:nvPr/>
          </p:nvSpPr>
          <p:spPr>
            <a:xfrm>
              <a:off x="5791200" y="819150"/>
              <a:ext cx="1066800" cy="27988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KV</a:t>
              </a:r>
              <a:endParaRPr/>
            </a:p>
          </p:txBody>
        </p:sp>
        <p:sp>
          <p:nvSpPr>
            <p:cNvPr id="1933" name="Google Shape;1933;p46"/>
            <p:cNvSpPr/>
            <p:nvPr/>
          </p:nvSpPr>
          <p:spPr>
            <a:xfrm>
              <a:off x="5374037" y="1148967"/>
              <a:ext cx="1483963" cy="27988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Serverless</a:t>
              </a:r>
              <a:endParaRPr sz="1800">
                <a:solidFill>
                  <a:schemeClr val="dk1"/>
                </a:solidFill>
                <a:latin typeface="Gill Sans"/>
                <a:ea typeface="Gill Sans"/>
                <a:cs typeface="Gill Sans"/>
                <a:sym typeface="Gill Sans"/>
              </a:endParaRPr>
            </a:p>
          </p:txBody>
        </p:sp>
        <p:sp>
          <p:nvSpPr>
            <p:cNvPr id="1934" name="Google Shape;1934;p46"/>
            <p:cNvSpPr/>
            <p:nvPr/>
          </p:nvSpPr>
          <p:spPr>
            <a:xfrm>
              <a:off x="4574721" y="1147627"/>
              <a:ext cx="723055" cy="27988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ML</a:t>
              </a:r>
              <a:endParaRPr/>
            </a:p>
          </p:txBody>
        </p:sp>
      </p:grpSp>
      <p:grpSp>
        <p:nvGrpSpPr>
          <p:cNvPr id="1935" name="Google Shape;1935;p46"/>
          <p:cNvGrpSpPr/>
          <p:nvPr/>
        </p:nvGrpSpPr>
        <p:grpSpPr>
          <a:xfrm>
            <a:off x="5522943" y="2916324"/>
            <a:ext cx="1564436" cy="1195588"/>
            <a:chOff x="5522943" y="2916324"/>
            <a:chExt cx="1564436" cy="1195588"/>
          </a:xfrm>
        </p:grpSpPr>
        <p:sp>
          <p:nvSpPr>
            <p:cNvPr id="1936" name="Google Shape;1936;p46"/>
            <p:cNvSpPr/>
            <p:nvPr/>
          </p:nvSpPr>
          <p:spPr>
            <a:xfrm>
              <a:off x="5523723" y="2916324"/>
              <a:ext cx="1563656" cy="395748"/>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SmartSSD</a:t>
              </a:r>
              <a:endParaRPr sz="2400">
                <a:solidFill>
                  <a:schemeClr val="dk1"/>
                </a:solidFill>
                <a:latin typeface="Gill Sans"/>
                <a:ea typeface="Gill Sans"/>
                <a:cs typeface="Gill Sans"/>
                <a:sym typeface="Gill Sans"/>
              </a:endParaRPr>
            </a:p>
          </p:txBody>
        </p:sp>
        <p:sp>
          <p:nvSpPr>
            <p:cNvPr id="1937" name="Google Shape;1937;p46"/>
            <p:cNvSpPr/>
            <p:nvPr/>
          </p:nvSpPr>
          <p:spPr>
            <a:xfrm>
              <a:off x="5523722" y="3317920"/>
              <a:ext cx="1563657" cy="393192"/>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ZNS</a:t>
              </a:r>
              <a:endParaRPr/>
            </a:p>
          </p:txBody>
        </p:sp>
        <p:sp>
          <p:nvSpPr>
            <p:cNvPr id="1938" name="Google Shape;1938;p46"/>
            <p:cNvSpPr/>
            <p:nvPr/>
          </p:nvSpPr>
          <p:spPr>
            <a:xfrm>
              <a:off x="5522943" y="3718720"/>
              <a:ext cx="1563657" cy="393192"/>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CXL</a:t>
              </a:r>
              <a:endParaRPr/>
            </a:p>
          </p:txBody>
        </p:sp>
      </p:grpSp>
      <p:sp>
        <p:nvSpPr>
          <p:cNvPr id="1939" name="Google Shape;1939;p46"/>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Future Systems Research is Exciting!</a:t>
            </a:r>
            <a:endParaRPr/>
          </a:p>
        </p:txBody>
      </p:sp>
      <p:sp>
        <p:nvSpPr>
          <p:cNvPr id="1940" name="Google Shape;1940;p46"/>
          <p:cNvSpPr txBox="1"/>
          <p:nvPr>
            <p:ph idx="1" type="body"/>
          </p:nvPr>
        </p:nvSpPr>
        <p:spPr>
          <a:xfrm>
            <a:off x="327413" y="807543"/>
            <a:ext cx="8562346" cy="4164508"/>
          </a:xfrm>
          <a:prstGeom prst="rect">
            <a:avLst/>
          </a:prstGeom>
          <a:noFill/>
          <a:ln>
            <a:noFill/>
          </a:ln>
        </p:spPr>
        <p:txBody>
          <a:bodyPr anchorCtr="0" anchor="t" bIns="45700" lIns="91425" spcFirstLastPara="1" rIns="91425" wrap="square" tIns="45700">
            <a:normAutofit/>
          </a:bodyPr>
          <a:lstStyle/>
          <a:p>
            <a:pPr indent="-157162" lvl="0" marL="257175" rtl="0" algn="l">
              <a:lnSpc>
                <a:spcPct val="100000"/>
              </a:lnSpc>
              <a:spcBef>
                <a:spcPts val="0"/>
              </a:spcBef>
              <a:spcAft>
                <a:spcPts val="0"/>
              </a:spcAft>
              <a:buSzPts val="1575"/>
              <a:buNone/>
            </a:pPr>
            <a:r>
              <a:t/>
            </a:r>
            <a:endParaRPr/>
          </a:p>
        </p:txBody>
      </p:sp>
      <p:cxnSp>
        <p:nvCxnSpPr>
          <p:cNvPr id="1941" name="Google Shape;1941;p46"/>
          <p:cNvCxnSpPr/>
          <p:nvPr/>
        </p:nvCxnSpPr>
        <p:spPr>
          <a:xfrm rot="10800000">
            <a:off x="1609344" y="4171956"/>
            <a:ext cx="5879068" cy="0"/>
          </a:xfrm>
          <a:prstGeom prst="straightConnector1">
            <a:avLst/>
          </a:prstGeom>
          <a:noFill/>
          <a:ln cap="flat" cmpd="sng" w="63500">
            <a:solidFill>
              <a:schemeClr val="dk1"/>
            </a:solidFill>
            <a:prstDash val="solid"/>
            <a:round/>
            <a:headEnd len="med" w="med" type="triangle"/>
            <a:tailEnd len="sm" w="sm" type="none"/>
          </a:ln>
        </p:spPr>
      </p:cxnSp>
      <p:cxnSp>
        <p:nvCxnSpPr>
          <p:cNvPr id="1942" name="Google Shape;1942;p46"/>
          <p:cNvCxnSpPr/>
          <p:nvPr/>
        </p:nvCxnSpPr>
        <p:spPr>
          <a:xfrm>
            <a:off x="1637478" y="692823"/>
            <a:ext cx="0" cy="3479127"/>
          </a:xfrm>
          <a:prstGeom prst="straightConnector1">
            <a:avLst/>
          </a:prstGeom>
          <a:noFill/>
          <a:ln cap="flat" cmpd="sng" w="63500">
            <a:solidFill>
              <a:schemeClr val="dk1"/>
            </a:solidFill>
            <a:prstDash val="solid"/>
            <a:round/>
            <a:headEnd len="med" w="med" type="triangle"/>
            <a:tailEnd len="sm" w="sm" type="none"/>
          </a:ln>
        </p:spPr>
      </p:cxnSp>
      <p:grpSp>
        <p:nvGrpSpPr>
          <p:cNvPr id="1943" name="Google Shape;1943;p46"/>
          <p:cNvGrpSpPr/>
          <p:nvPr/>
        </p:nvGrpSpPr>
        <p:grpSpPr>
          <a:xfrm>
            <a:off x="1785960" y="896449"/>
            <a:ext cx="5620595" cy="2491011"/>
            <a:chOff x="1785960" y="896449"/>
            <a:chExt cx="5620595" cy="2491011"/>
          </a:xfrm>
        </p:grpSpPr>
        <p:cxnSp>
          <p:nvCxnSpPr>
            <p:cNvPr id="1944" name="Google Shape;1944;p46"/>
            <p:cNvCxnSpPr/>
            <p:nvPr/>
          </p:nvCxnSpPr>
          <p:spPr>
            <a:xfrm>
              <a:off x="1828800" y="2645983"/>
              <a:ext cx="5577755" cy="0"/>
            </a:xfrm>
            <a:prstGeom prst="straightConnector1">
              <a:avLst/>
            </a:prstGeom>
            <a:noFill/>
            <a:ln cap="flat" cmpd="sng" w="25400">
              <a:solidFill>
                <a:schemeClr val="dk1"/>
              </a:solidFill>
              <a:prstDash val="dash"/>
              <a:round/>
              <a:headEnd len="sm" w="sm" type="none"/>
              <a:tailEnd len="sm" w="sm" type="none"/>
            </a:ln>
          </p:spPr>
        </p:cxnSp>
        <p:sp>
          <p:nvSpPr>
            <p:cNvPr id="1945" name="Google Shape;1945;p46"/>
            <p:cNvSpPr/>
            <p:nvPr/>
          </p:nvSpPr>
          <p:spPr>
            <a:xfrm>
              <a:off x="2521730" y="2384696"/>
              <a:ext cx="297670" cy="502346"/>
            </a:xfrm>
            <a:prstGeom prst="upDown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1946" name="Google Shape;1946;p46"/>
            <p:cNvSpPr/>
            <p:nvPr/>
          </p:nvSpPr>
          <p:spPr>
            <a:xfrm>
              <a:off x="1841335" y="896449"/>
              <a:ext cx="1663865" cy="546408"/>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Application</a:t>
              </a:r>
              <a:endParaRPr/>
            </a:p>
          </p:txBody>
        </p:sp>
        <p:sp>
          <p:nvSpPr>
            <p:cNvPr id="1947" name="Google Shape;1947;p46"/>
            <p:cNvSpPr/>
            <p:nvPr/>
          </p:nvSpPr>
          <p:spPr>
            <a:xfrm>
              <a:off x="1785960" y="1779512"/>
              <a:ext cx="1784415" cy="546408"/>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OS</a:t>
              </a:r>
              <a:endParaRPr/>
            </a:p>
          </p:txBody>
        </p:sp>
        <p:sp>
          <p:nvSpPr>
            <p:cNvPr id="1948" name="Google Shape;1948;p46"/>
            <p:cNvSpPr/>
            <p:nvPr/>
          </p:nvSpPr>
          <p:spPr>
            <a:xfrm>
              <a:off x="2034853" y="2928517"/>
              <a:ext cx="1317947" cy="458943"/>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SSD</a:t>
              </a:r>
              <a:endParaRPr/>
            </a:p>
          </p:txBody>
        </p:sp>
        <p:cxnSp>
          <p:nvCxnSpPr>
            <p:cNvPr id="1949" name="Google Shape;1949;p46"/>
            <p:cNvCxnSpPr/>
            <p:nvPr/>
          </p:nvCxnSpPr>
          <p:spPr>
            <a:xfrm>
              <a:off x="1828800" y="1600200"/>
              <a:ext cx="5577755" cy="0"/>
            </a:xfrm>
            <a:prstGeom prst="straightConnector1">
              <a:avLst/>
            </a:prstGeom>
            <a:noFill/>
            <a:ln cap="flat" cmpd="sng" w="25400">
              <a:solidFill>
                <a:schemeClr val="dk1"/>
              </a:solidFill>
              <a:prstDash val="dash"/>
              <a:round/>
              <a:headEnd len="sm" w="sm" type="none"/>
              <a:tailEnd len="sm" w="sm" type="none"/>
            </a:ln>
          </p:spPr>
        </p:cxnSp>
      </p:grpSp>
      <p:grpSp>
        <p:nvGrpSpPr>
          <p:cNvPr id="1950" name="Google Shape;1950;p46"/>
          <p:cNvGrpSpPr/>
          <p:nvPr/>
        </p:nvGrpSpPr>
        <p:grpSpPr>
          <a:xfrm>
            <a:off x="1828800" y="2228021"/>
            <a:ext cx="1706733" cy="764862"/>
            <a:chOff x="710611" y="2959608"/>
            <a:chExt cx="2275645" cy="1019816"/>
          </a:xfrm>
        </p:grpSpPr>
        <p:sp>
          <p:nvSpPr>
            <p:cNvPr id="1951" name="Google Shape;1951;p46"/>
            <p:cNvSpPr txBox="1"/>
            <p:nvPr/>
          </p:nvSpPr>
          <p:spPr>
            <a:xfrm>
              <a:off x="710611" y="2959608"/>
              <a:ext cx="2275645" cy="1019816"/>
            </a:xfrm>
            <a:prstGeom prst="rect">
              <a:avLst/>
            </a:prstGeom>
            <a:solidFill>
              <a:srgbClr val="0096FF"/>
            </a:solidFill>
            <a:ln cap="flat" cmpd="sng" w="28575">
              <a:solidFill>
                <a:schemeClr val="lt1"/>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1952" name="Google Shape;1952;p46"/>
            <p:cNvSpPr txBox="1"/>
            <p:nvPr/>
          </p:nvSpPr>
          <p:spPr>
            <a:xfrm>
              <a:off x="1000806" y="2979816"/>
              <a:ext cx="1644041" cy="9438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Gill Sans"/>
                  <a:ea typeface="Gill Sans"/>
                  <a:cs typeface="Gill Sans"/>
                  <a:sym typeface="Gill Sans"/>
                </a:rPr>
                <a:t>   IODA </a:t>
              </a:r>
              <a:endParaRPr/>
            </a:p>
            <a:p>
              <a:pPr indent="0" lvl="0" marL="0" marR="0" rtl="0" algn="l">
                <a:spcBef>
                  <a:spcPts val="0"/>
                </a:spcBef>
                <a:spcAft>
                  <a:spcPts val="0"/>
                </a:spcAft>
                <a:buNone/>
              </a:pPr>
              <a:r>
                <a:rPr lang="en-US" sz="2000">
                  <a:solidFill>
                    <a:schemeClr val="lt1"/>
                  </a:solidFill>
                  <a:latin typeface="Gill Sans"/>
                  <a:ea typeface="Gill Sans"/>
                  <a:cs typeface="Gill Sans"/>
                  <a:sym typeface="Gill Sans"/>
                </a:rPr>
                <a:t>[SOSP’21]</a:t>
              </a:r>
              <a:endParaRPr/>
            </a:p>
          </p:txBody>
        </p:sp>
      </p:grpSp>
      <p:grpSp>
        <p:nvGrpSpPr>
          <p:cNvPr id="1953" name="Google Shape;1953;p46"/>
          <p:cNvGrpSpPr/>
          <p:nvPr/>
        </p:nvGrpSpPr>
        <p:grpSpPr>
          <a:xfrm>
            <a:off x="3546620" y="2876551"/>
            <a:ext cx="1863581" cy="1126005"/>
            <a:chOff x="2925426" y="3277367"/>
            <a:chExt cx="2484774" cy="1501339"/>
          </a:xfrm>
        </p:grpSpPr>
        <p:sp>
          <p:nvSpPr>
            <p:cNvPr id="1954" name="Google Shape;1954;p46"/>
            <p:cNvSpPr txBox="1"/>
            <p:nvPr/>
          </p:nvSpPr>
          <p:spPr>
            <a:xfrm>
              <a:off x="2925426" y="3277367"/>
              <a:ext cx="2347742" cy="1501339"/>
            </a:xfrm>
            <a:prstGeom prst="rect">
              <a:avLst/>
            </a:prstGeom>
            <a:solidFill>
              <a:srgbClr val="0096FF"/>
            </a:solidFill>
            <a:ln cap="flat" cmpd="sng" w="28575">
              <a:solidFill>
                <a:schemeClr val="lt1"/>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1955" name="Google Shape;1955;p46"/>
            <p:cNvSpPr txBox="1"/>
            <p:nvPr/>
          </p:nvSpPr>
          <p:spPr>
            <a:xfrm>
              <a:off x="2971801" y="3785365"/>
              <a:ext cx="2438399" cy="9438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Gill Sans"/>
                  <a:ea typeface="Gill Sans"/>
                  <a:cs typeface="Gill Sans"/>
                  <a:sym typeface="Gill Sans"/>
                </a:rPr>
                <a:t>     LeapIO</a:t>
              </a:r>
              <a:endParaRPr/>
            </a:p>
            <a:p>
              <a:pPr indent="0" lvl="0" marL="0" marR="0" rtl="0" algn="l">
                <a:spcBef>
                  <a:spcPts val="0"/>
                </a:spcBef>
                <a:spcAft>
                  <a:spcPts val="0"/>
                </a:spcAft>
                <a:buNone/>
              </a:pPr>
              <a:r>
                <a:rPr lang="en-US" sz="2000">
                  <a:solidFill>
                    <a:schemeClr val="lt1"/>
                  </a:solidFill>
                  <a:latin typeface="Gill Sans"/>
                  <a:ea typeface="Gill Sans"/>
                  <a:cs typeface="Gill Sans"/>
                  <a:sym typeface="Gill Sans"/>
                </a:rPr>
                <a:t> [ASPLOS’20]</a:t>
              </a:r>
              <a:endParaRPr/>
            </a:p>
          </p:txBody>
        </p:sp>
      </p:grpSp>
      <p:sp>
        <p:nvSpPr>
          <p:cNvPr id="1956" name="Google Shape;1956;p46"/>
          <p:cNvSpPr/>
          <p:nvPr/>
        </p:nvSpPr>
        <p:spPr>
          <a:xfrm>
            <a:off x="3588418" y="2928517"/>
            <a:ext cx="1652533" cy="458943"/>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ARM SoC</a:t>
            </a:r>
            <a:endParaRPr/>
          </a:p>
        </p:txBody>
      </p:sp>
      <p:grpSp>
        <p:nvGrpSpPr>
          <p:cNvPr id="1957" name="Google Shape;1957;p46"/>
          <p:cNvGrpSpPr/>
          <p:nvPr/>
        </p:nvGrpSpPr>
        <p:grpSpPr>
          <a:xfrm>
            <a:off x="1690810" y="630443"/>
            <a:ext cx="2062352" cy="3382405"/>
            <a:chOff x="1690810" y="630443"/>
            <a:chExt cx="2062352" cy="3382405"/>
          </a:xfrm>
        </p:grpSpPr>
        <p:grpSp>
          <p:nvGrpSpPr>
            <p:cNvPr id="1958" name="Google Shape;1958;p46"/>
            <p:cNvGrpSpPr/>
            <p:nvPr/>
          </p:nvGrpSpPr>
          <p:grpSpPr>
            <a:xfrm>
              <a:off x="1828800" y="1398276"/>
              <a:ext cx="1706088" cy="450537"/>
              <a:chOff x="649455" y="1848137"/>
              <a:chExt cx="2274782" cy="600715"/>
            </a:xfrm>
          </p:grpSpPr>
          <p:sp>
            <p:nvSpPr>
              <p:cNvPr id="1959" name="Google Shape;1959;p46"/>
              <p:cNvSpPr txBox="1"/>
              <p:nvPr/>
            </p:nvSpPr>
            <p:spPr>
              <a:xfrm>
                <a:off x="649455" y="1848137"/>
                <a:ext cx="2274782" cy="600715"/>
              </a:xfrm>
              <a:prstGeom prst="rect">
                <a:avLst/>
              </a:prstGeom>
              <a:solidFill>
                <a:srgbClr val="0096FF"/>
              </a:solidFill>
              <a:ln cap="flat" cmpd="sng" w="28575">
                <a:solidFill>
                  <a:schemeClr val="lt1"/>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1960" name="Google Shape;1960;p46"/>
              <p:cNvSpPr txBox="1"/>
              <p:nvPr/>
            </p:nvSpPr>
            <p:spPr>
              <a:xfrm>
                <a:off x="649455" y="1902767"/>
                <a:ext cx="2263866" cy="4514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Gill Sans"/>
                    <a:ea typeface="Gill Sans"/>
                    <a:cs typeface="Gill Sans"/>
                    <a:sym typeface="Gill Sans"/>
                  </a:rPr>
                  <a:t>MittOS [SOSP’17]</a:t>
                </a:r>
                <a:endParaRPr/>
              </a:p>
            </p:txBody>
          </p:sp>
        </p:grpSp>
        <p:grpSp>
          <p:nvGrpSpPr>
            <p:cNvPr id="1961" name="Google Shape;1961;p46"/>
            <p:cNvGrpSpPr/>
            <p:nvPr/>
          </p:nvGrpSpPr>
          <p:grpSpPr>
            <a:xfrm>
              <a:off x="1706405" y="3325939"/>
              <a:ext cx="2046757" cy="686909"/>
              <a:chOff x="473230" y="4353108"/>
              <a:chExt cx="2729008" cy="915878"/>
            </a:xfrm>
          </p:grpSpPr>
          <p:sp>
            <p:nvSpPr>
              <p:cNvPr id="1962" name="Google Shape;1962;p46"/>
              <p:cNvSpPr txBox="1"/>
              <p:nvPr/>
            </p:nvSpPr>
            <p:spPr>
              <a:xfrm>
                <a:off x="598008" y="4353108"/>
                <a:ext cx="2333605" cy="915878"/>
              </a:xfrm>
              <a:prstGeom prst="rect">
                <a:avLst/>
              </a:prstGeom>
              <a:solidFill>
                <a:srgbClr val="0096FF"/>
              </a:solidFill>
              <a:ln cap="flat" cmpd="sng" w="28575">
                <a:solidFill>
                  <a:schemeClr val="lt1"/>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1963" name="Google Shape;1963;p46"/>
              <p:cNvSpPr txBox="1"/>
              <p:nvPr/>
            </p:nvSpPr>
            <p:spPr>
              <a:xfrm>
                <a:off x="473230" y="4379717"/>
                <a:ext cx="2729008" cy="4924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cap="small">
                    <a:solidFill>
                      <a:schemeClr val="lt1"/>
                    </a:solidFill>
                    <a:latin typeface="Gill Sans"/>
                    <a:ea typeface="Gill Sans"/>
                    <a:cs typeface="Gill Sans"/>
                    <a:sym typeface="Gill Sans"/>
                  </a:rPr>
                  <a:t>ttFlash</a:t>
                </a:r>
                <a:r>
                  <a:rPr lang="en-US" sz="1800">
                    <a:solidFill>
                      <a:schemeClr val="lt1"/>
                    </a:solidFill>
                    <a:latin typeface="Gill Sans"/>
                    <a:ea typeface="Gill Sans"/>
                    <a:cs typeface="Gill Sans"/>
                    <a:sym typeface="Gill Sans"/>
                  </a:rPr>
                  <a:t> [FAST’17]</a:t>
                </a:r>
                <a:endParaRPr/>
              </a:p>
            </p:txBody>
          </p:sp>
          <p:sp>
            <p:nvSpPr>
              <p:cNvPr id="1964" name="Google Shape;1964;p46"/>
              <p:cNvSpPr txBox="1"/>
              <p:nvPr/>
            </p:nvSpPr>
            <p:spPr>
              <a:xfrm>
                <a:off x="515916" y="4702305"/>
                <a:ext cx="2558906" cy="5334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Gill Sans"/>
                    <a:ea typeface="Gill Sans"/>
                    <a:cs typeface="Gill Sans"/>
                    <a:sym typeface="Gill Sans"/>
                  </a:rPr>
                  <a:t>FEMU [FAST’18]</a:t>
                </a:r>
                <a:endParaRPr/>
              </a:p>
            </p:txBody>
          </p:sp>
        </p:grpSp>
        <p:grpSp>
          <p:nvGrpSpPr>
            <p:cNvPr id="1965" name="Google Shape;1965;p46"/>
            <p:cNvGrpSpPr/>
            <p:nvPr/>
          </p:nvGrpSpPr>
          <p:grpSpPr>
            <a:xfrm>
              <a:off x="1690810" y="630443"/>
              <a:ext cx="2014398" cy="413759"/>
              <a:chOff x="-5934980" y="1910050"/>
              <a:chExt cx="2685860" cy="551678"/>
            </a:xfrm>
          </p:grpSpPr>
          <p:sp>
            <p:nvSpPr>
              <p:cNvPr id="1966" name="Google Shape;1966;p46"/>
              <p:cNvSpPr txBox="1"/>
              <p:nvPr/>
            </p:nvSpPr>
            <p:spPr>
              <a:xfrm>
                <a:off x="-5895249" y="1910050"/>
                <a:ext cx="2555383" cy="551678"/>
              </a:xfrm>
              <a:prstGeom prst="rect">
                <a:avLst/>
              </a:prstGeom>
              <a:solidFill>
                <a:srgbClr val="0096FF"/>
              </a:solidFill>
              <a:ln cap="flat" cmpd="sng" w="28575">
                <a:solidFill>
                  <a:schemeClr val="lt1"/>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1967" name="Google Shape;1967;p46"/>
              <p:cNvSpPr txBox="1"/>
              <p:nvPr/>
            </p:nvSpPr>
            <p:spPr>
              <a:xfrm>
                <a:off x="-5934980" y="1944726"/>
                <a:ext cx="2685860" cy="4924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ill Sans"/>
                    <a:ea typeface="Gill Sans"/>
                    <a:cs typeface="Gill Sans"/>
                    <a:sym typeface="Gill Sans"/>
                  </a:rPr>
                  <a:t>Fail-Slow [FAST’18]</a:t>
                </a:r>
                <a:endParaRPr/>
              </a:p>
            </p:txBody>
          </p:sp>
        </p:grpSp>
      </p:grpSp>
      <p:sp>
        <p:nvSpPr>
          <p:cNvPr id="1968" name="Google Shape;1968;p46"/>
          <p:cNvSpPr/>
          <p:nvPr/>
        </p:nvSpPr>
        <p:spPr>
          <a:xfrm>
            <a:off x="1676400" y="630443"/>
            <a:ext cx="1916488" cy="3495039"/>
          </a:xfrm>
          <a:prstGeom prst="rect">
            <a:avLst/>
          </a:prstGeom>
          <a:solidFill>
            <a:schemeClr val="lt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1969" name="Google Shape;1969;p46"/>
          <p:cNvSpPr/>
          <p:nvPr/>
        </p:nvSpPr>
        <p:spPr>
          <a:xfrm>
            <a:off x="3581400" y="2806044"/>
            <a:ext cx="1721847" cy="1232621"/>
          </a:xfrm>
          <a:prstGeom prst="rect">
            <a:avLst/>
          </a:prstGeom>
          <a:solidFill>
            <a:schemeClr val="lt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nvGrpSpPr>
          <p:cNvPr id="1970" name="Google Shape;1970;p46"/>
          <p:cNvGrpSpPr/>
          <p:nvPr/>
        </p:nvGrpSpPr>
        <p:grpSpPr>
          <a:xfrm>
            <a:off x="533400" y="3562350"/>
            <a:ext cx="2684701" cy="1295406"/>
            <a:chOff x="533400" y="3562350"/>
            <a:chExt cx="2684701" cy="1295406"/>
          </a:xfrm>
        </p:grpSpPr>
        <p:sp>
          <p:nvSpPr>
            <p:cNvPr id="1971" name="Google Shape;1971;p46"/>
            <p:cNvSpPr/>
            <p:nvPr/>
          </p:nvSpPr>
          <p:spPr>
            <a:xfrm>
              <a:off x="533400" y="3562350"/>
              <a:ext cx="762000" cy="371593"/>
            </a:xfrm>
            <a:prstGeom prst="wedgeRoundRectCallout">
              <a:avLst>
                <a:gd fmla="val 159760" name="adj1"/>
                <a:gd fmla="val -159211" name="adj2"/>
                <a:gd fmla="val 16667" name="adj3"/>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CMB</a:t>
              </a:r>
              <a:endParaRPr/>
            </a:p>
          </p:txBody>
        </p:sp>
        <p:sp>
          <p:nvSpPr>
            <p:cNvPr id="1972" name="Google Shape;1972;p46"/>
            <p:cNvSpPr/>
            <p:nvPr/>
          </p:nvSpPr>
          <p:spPr>
            <a:xfrm>
              <a:off x="695850" y="4250810"/>
              <a:ext cx="762000" cy="371593"/>
            </a:xfrm>
            <a:prstGeom prst="wedgeRoundRectCallout">
              <a:avLst>
                <a:gd fmla="val 151444" name="adj1"/>
                <a:gd fmla="val -324886" name="adj2"/>
                <a:gd fmla="val 16667" name="adj3"/>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PMR</a:t>
              </a:r>
              <a:endParaRPr/>
            </a:p>
          </p:txBody>
        </p:sp>
        <p:sp>
          <p:nvSpPr>
            <p:cNvPr id="1973" name="Google Shape;1973;p46"/>
            <p:cNvSpPr/>
            <p:nvPr/>
          </p:nvSpPr>
          <p:spPr>
            <a:xfrm>
              <a:off x="1583520" y="4486163"/>
              <a:ext cx="762000" cy="371593"/>
            </a:xfrm>
            <a:prstGeom prst="wedgeRoundRectCallout">
              <a:avLst>
                <a:gd fmla="val 49266" name="adj1"/>
                <a:gd fmla="val -378487" name="adj2"/>
                <a:gd fmla="val 16667" name="adj3"/>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ZNS</a:t>
              </a:r>
              <a:endParaRPr/>
            </a:p>
          </p:txBody>
        </p:sp>
        <p:sp>
          <p:nvSpPr>
            <p:cNvPr id="1974" name="Google Shape;1974;p46"/>
            <p:cNvSpPr/>
            <p:nvPr/>
          </p:nvSpPr>
          <p:spPr>
            <a:xfrm>
              <a:off x="2456101" y="4394221"/>
              <a:ext cx="762000" cy="371593"/>
            </a:xfrm>
            <a:prstGeom prst="wedgeRoundRectCallout">
              <a:avLst>
                <a:gd fmla="val -55289" name="adj1"/>
                <a:gd fmla="val -339504" name="adj2"/>
                <a:gd fmla="val 16667" name="adj3"/>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KV</a:t>
              </a:r>
              <a:endParaRPr/>
            </a:p>
          </p:txBody>
        </p:sp>
      </p:grpSp>
      <p:grpSp>
        <p:nvGrpSpPr>
          <p:cNvPr id="1975" name="Google Shape;1975;p46"/>
          <p:cNvGrpSpPr/>
          <p:nvPr/>
        </p:nvGrpSpPr>
        <p:grpSpPr>
          <a:xfrm>
            <a:off x="7185236" y="2907271"/>
            <a:ext cx="815764" cy="811449"/>
            <a:chOff x="7185236" y="2907271"/>
            <a:chExt cx="815764" cy="811449"/>
          </a:xfrm>
        </p:grpSpPr>
        <p:sp>
          <p:nvSpPr>
            <p:cNvPr id="1976" name="Google Shape;1976;p46"/>
            <p:cNvSpPr/>
            <p:nvPr/>
          </p:nvSpPr>
          <p:spPr>
            <a:xfrm>
              <a:off x="7185236" y="2907271"/>
              <a:ext cx="812784" cy="371593"/>
            </a:xfrm>
            <a:prstGeom prst="wedgeRoundRectCallout">
              <a:avLst>
                <a:gd fmla="val -67170" name="adj1"/>
                <a:gd fmla="val 55191" name="adj2"/>
                <a:gd fmla="val 16667" name="adj3"/>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FPGA</a:t>
              </a:r>
              <a:endParaRPr/>
            </a:p>
          </p:txBody>
        </p:sp>
        <p:sp>
          <p:nvSpPr>
            <p:cNvPr id="1977" name="Google Shape;1977;p46"/>
            <p:cNvSpPr/>
            <p:nvPr/>
          </p:nvSpPr>
          <p:spPr>
            <a:xfrm>
              <a:off x="7188216" y="3347127"/>
              <a:ext cx="812784" cy="371593"/>
            </a:xfrm>
            <a:prstGeom prst="wedgeRoundRectCallout">
              <a:avLst>
                <a:gd fmla="val -71626" name="adj1"/>
                <a:gd fmla="val 6463" name="adj2"/>
                <a:gd fmla="val 16667" name="adj3"/>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ARM</a:t>
              </a:r>
              <a:endParaRPr/>
            </a:p>
          </p:txBody>
        </p:sp>
      </p:grpSp>
      <p:grpSp>
        <p:nvGrpSpPr>
          <p:cNvPr id="1978" name="Google Shape;1978;p46"/>
          <p:cNvGrpSpPr/>
          <p:nvPr/>
        </p:nvGrpSpPr>
        <p:grpSpPr>
          <a:xfrm>
            <a:off x="8077200" y="2724150"/>
            <a:ext cx="1219200" cy="2148839"/>
            <a:chOff x="8077200" y="2724150"/>
            <a:chExt cx="1219200" cy="2148839"/>
          </a:xfrm>
        </p:grpSpPr>
        <p:sp>
          <p:nvSpPr>
            <p:cNvPr id="1979" name="Google Shape;1979;p46"/>
            <p:cNvSpPr/>
            <p:nvPr/>
          </p:nvSpPr>
          <p:spPr>
            <a:xfrm>
              <a:off x="8077200" y="2724150"/>
              <a:ext cx="1066799" cy="336229"/>
            </a:xfrm>
            <a:prstGeom prst="wedgeRoundRectCallout">
              <a:avLst>
                <a:gd fmla="val -45104" name="adj1"/>
                <a:gd fmla="val 50318" name="adj2"/>
                <a:gd fmla="val 16667" name="adj3"/>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SamSung</a:t>
              </a:r>
              <a:endParaRPr sz="1800">
                <a:solidFill>
                  <a:schemeClr val="dk1"/>
                </a:solidFill>
                <a:latin typeface="Gill Sans"/>
                <a:ea typeface="Gill Sans"/>
                <a:cs typeface="Gill Sans"/>
                <a:sym typeface="Gill Sans"/>
              </a:endParaRPr>
            </a:p>
          </p:txBody>
        </p:sp>
        <p:sp>
          <p:nvSpPr>
            <p:cNvPr id="1980" name="Google Shape;1980;p46"/>
            <p:cNvSpPr/>
            <p:nvPr/>
          </p:nvSpPr>
          <p:spPr>
            <a:xfrm>
              <a:off x="8087132" y="3089911"/>
              <a:ext cx="1066799" cy="320039"/>
            </a:xfrm>
            <a:prstGeom prst="wedgeRoundRectCallout">
              <a:avLst>
                <a:gd fmla="val -45104" name="adj1"/>
                <a:gd fmla="val 50318" name="adj2"/>
                <a:gd fmla="val 16667" name="adj3"/>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NGD</a:t>
              </a:r>
              <a:endParaRPr/>
            </a:p>
          </p:txBody>
        </p:sp>
        <p:sp>
          <p:nvSpPr>
            <p:cNvPr id="1981" name="Google Shape;1981;p46"/>
            <p:cNvSpPr/>
            <p:nvPr/>
          </p:nvSpPr>
          <p:spPr>
            <a:xfrm>
              <a:off x="8093045" y="3456040"/>
              <a:ext cx="1066799" cy="320039"/>
            </a:xfrm>
            <a:prstGeom prst="wedgeRoundRectCallout">
              <a:avLst>
                <a:gd fmla="val -45104" name="adj1"/>
                <a:gd fmla="val 50318" name="adj2"/>
                <a:gd fmla="val 16667" name="adj3"/>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ScaleFlux</a:t>
              </a:r>
              <a:endParaRPr sz="1800">
                <a:solidFill>
                  <a:schemeClr val="dk1"/>
                </a:solidFill>
                <a:latin typeface="Gill Sans"/>
                <a:ea typeface="Gill Sans"/>
                <a:cs typeface="Gill Sans"/>
                <a:sym typeface="Gill Sans"/>
              </a:endParaRPr>
            </a:p>
          </p:txBody>
        </p:sp>
        <p:sp>
          <p:nvSpPr>
            <p:cNvPr id="1982" name="Google Shape;1982;p46"/>
            <p:cNvSpPr/>
            <p:nvPr/>
          </p:nvSpPr>
          <p:spPr>
            <a:xfrm>
              <a:off x="8100714" y="3824682"/>
              <a:ext cx="1195686" cy="320039"/>
            </a:xfrm>
            <a:prstGeom prst="wedgeRoundRectCallout">
              <a:avLst>
                <a:gd fmla="val -45104" name="adj1"/>
                <a:gd fmla="val 50318" name="adj2"/>
                <a:gd fmla="val 16667" name="adj3"/>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Eideticom</a:t>
              </a:r>
              <a:endParaRPr sz="1800">
                <a:solidFill>
                  <a:schemeClr val="dk1"/>
                </a:solidFill>
                <a:latin typeface="Gill Sans"/>
                <a:ea typeface="Gill Sans"/>
                <a:cs typeface="Gill Sans"/>
                <a:sym typeface="Gill Sans"/>
              </a:endParaRPr>
            </a:p>
          </p:txBody>
        </p:sp>
        <p:sp>
          <p:nvSpPr>
            <p:cNvPr id="1983" name="Google Shape;1983;p46"/>
            <p:cNvSpPr/>
            <p:nvPr/>
          </p:nvSpPr>
          <p:spPr>
            <a:xfrm>
              <a:off x="8106750" y="4194062"/>
              <a:ext cx="1066799" cy="320039"/>
            </a:xfrm>
            <a:prstGeom prst="wedgeRoundRectCallout">
              <a:avLst>
                <a:gd fmla="val -45104" name="adj1"/>
                <a:gd fmla="val 50318" name="adj2"/>
                <a:gd fmla="val 16667" name="adj3"/>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Gill Sans"/>
                  <a:ea typeface="Gill Sans"/>
                  <a:cs typeface="Gill Sans"/>
                  <a:sym typeface="Gill Sans"/>
                </a:rPr>
                <a:t>Broadcom</a:t>
              </a:r>
              <a:endParaRPr sz="1700">
                <a:solidFill>
                  <a:schemeClr val="dk1"/>
                </a:solidFill>
                <a:latin typeface="Gill Sans"/>
                <a:ea typeface="Gill Sans"/>
                <a:cs typeface="Gill Sans"/>
                <a:sym typeface="Gill Sans"/>
              </a:endParaRPr>
            </a:p>
          </p:txBody>
        </p:sp>
        <p:sp>
          <p:nvSpPr>
            <p:cNvPr id="1984" name="Google Shape;1984;p46"/>
            <p:cNvSpPr/>
            <p:nvPr/>
          </p:nvSpPr>
          <p:spPr>
            <a:xfrm>
              <a:off x="8092101" y="4552950"/>
              <a:ext cx="1066799" cy="320039"/>
            </a:xfrm>
            <a:prstGeom prst="wedgeRoundRectCallout">
              <a:avLst>
                <a:gd fmla="val -45104" name="adj1"/>
                <a:gd fmla="val 50318" name="adj2"/>
                <a:gd fmla="val 16667" name="adj3"/>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Mellanox</a:t>
              </a:r>
              <a:endParaRPr/>
            </a:p>
          </p:txBody>
        </p:sp>
      </p:grpSp>
      <p:grpSp>
        <p:nvGrpSpPr>
          <p:cNvPr id="1985" name="Google Shape;1985;p46"/>
          <p:cNvGrpSpPr/>
          <p:nvPr/>
        </p:nvGrpSpPr>
        <p:grpSpPr>
          <a:xfrm>
            <a:off x="4689636" y="1310875"/>
            <a:ext cx="1981199" cy="1489475"/>
            <a:chOff x="5218921" y="2002784"/>
            <a:chExt cx="1545158" cy="1639803"/>
          </a:xfrm>
        </p:grpSpPr>
        <p:sp>
          <p:nvSpPr>
            <p:cNvPr id="1986" name="Google Shape;1986;p46"/>
            <p:cNvSpPr/>
            <p:nvPr/>
          </p:nvSpPr>
          <p:spPr>
            <a:xfrm flipH="1" rot="10800000">
              <a:off x="5218921" y="2002784"/>
              <a:ext cx="675341" cy="1527186"/>
            </a:xfrm>
            <a:prstGeom prst="curvedRightArrow">
              <a:avLst>
                <a:gd fmla="val 25000" name="adj1"/>
                <a:gd fmla="val 50000" name="adj2"/>
                <a:gd fmla="val 25000" name="adj3"/>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1987" name="Google Shape;1987;p46"/>
            <p:cNvSpPr/>
            <p:nvPr/>
          </p:nvSpPr>
          <p:spPr>
            <a:xfrm flipH="1">
              <a:off x="6088738" y="2092344"/>
              <a:ext cx="675341" cy="1550243"/>
            </a:xfrm>
            <a:prstGeom prst="curvedRightArrow">
              <a:avLst>
                <a:gd fmla="val 25000" name="adj1"/>
                <a:gd fmla="val 50000" name="adj2"/>
                <a:gd fmla="val 25000" name="adj3"/>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grpSp>
      <p:sp>
        <p:nvSpPr>
          <p:cNvPr id="1988" name="Google Shape;1988;p46"/>
          <p:cNvSpPr/>
          <p:nvPr/>
        </p:nvSpPr>
        <p:spPr>
          <a:xfrm>
            <a:off x="-1" y="666750"/>
            <a:ext cx="9153931" cy="1783993"/>
          </a:xfrm>
          <a:prstGeom prst="rect">
            <a:avLst/>
          </a:prstGeom>
          <a:solidFill>
            <a:srgbClr val="FF0000">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lt1"/>
                </a:solidFill>
                <a:latin typeface="Gill Sans"/>
                <a:ea typeface="Gill Sans"/>
                <a:cs typeface="Gill Sans"/>
                <a:sym typeface="Gill Sans"/>
              </a:rPr>
              <a:t>How should OS/Storage evolve to better support </a:t>
            </a:r>
            <a:r>
              <a:rPr b="1" i="1" lang="en-US" sz="3600">
                <a:solidFill>
                  <a:schemeClr val="lt1"/>
                </a:solidFill>
                <a:latin typeface="Gill Sans"/>
                <a:ea typeface="Gill Sans"/>
                <a:cs typeface="Gill Sans"/>
                <a:sym typeface="Gill Sans"/>
              </a:rPr>
              <a:t>emerging applications?</a:t>
            </a:r>
            <a:endParaRPr/>
          </a:p>
          <a:p>
            <a:pPr indent="0" lvl="0" marL="0" marR="0" rtl="0" algn="ctr">
              <a:spcBef>
                <a:spcPts val="0"/>
              </a:spcBef>
              <a:spcAft>
                <a:spcPts val="0"/>
              </a:spcAft>
              <a:buNone/>
            </a:pPr>
            <a:r>
              <a:rPr b="1" lang="en-US" sz="2000">
                <a:solidFill>
                  <a:schemeClr val="lt1"/>
                </a:solidFill>
                <a:latin typeface="Gill Sans"/>
                <a:ea typeface="Gill Sans"/>
                <a:cs typeface="Gill Sans"/>
                <a:sym typeface="Gill Sans"/>
              </a:rPr>
              <a:t>[Systems specialization, Near-data processing]</a:t>
            </a:r>
            <a:endParaRPr/>
          </a:p>
        </p:txBody>
      </p:sp>
      <p:sp>
        <p:nvSpPr>
          <p:cNvPr id="1989" name="Google Shape;1989;p46"/>
          <p:cNvSpPr/>
          <p:nvPr/>
        </p:nvSpPr>
        <p:spPr>
          <a:xfrm>
            <a:off x="4343400" y="4436606"/>
            <a:ext cx="1620446" cy="329208"/>
          </a:xfrm>
          <a:prstGeom prst="wedgeRoundRectCallout">
            <a:avLst>
              <a:gd fmla="val 37825" name="adj1"/>
              <a:gd fmla="val -130355" name="adj2"/>
              <a:gd fmla="val 16667" name="adj3"/>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Optane DIMM</a:t>
            </a:r>
            <a:endParaRPr/>
          </a:p>
        </p:txBody>
      </p:sp>
      <p:sp>
        <p:nvSpPr>
          <p:cNvPr id="1990" name="Google Shape;1990;p46"/>
          <p:cNvSpPr/>
          <p:nvPr/>
        </p:nvSpPr>
        <p:spPr>
          <a:xfrm>
            <a:off x="-1" y="2876549"/>
            <a:ext cx="9153931" cy="1568807"/>
          </a:xfrm>
          <a:prstGeom prst="rect">
            <a:avLst/>
          </a:prstGeom>
          <a:solidFill>
            <a:srgbClr val="FF0000">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lt1"/>
                </a:solidFill>
                <a:latin typeface="Gill Sans"/>
                <a:ea typeface="Gill Sans"/>
                <a:cs typeface="Gill Sans"/>
                <a:sym typeface="Gill Sans"/>
              </a:rPr>
              <a:t>What new OS abstractions are needed </a:t>
            </a:r>
            <a:endParaRPr/>
          </a:p>
          <a:p>
            <a:pPr indent="0" lvl="0" marL="0" marR="0" rtl="0" algn="ctr">
              <a:spcBef>
                <a:spcPts val="0"/>
              </a:spcBef>
              <a:spcAft>
                <a:spcPts val="0"/>
              </a:spcAft>
              <a:buNone/>
            </a:pPr>
            <a:r>
              <a:rPr b="1" lang="en-US" sz="3600">
                <a:solidFill>
                  <a:schemeClr val="lt1"/>
                </a:solidFill>
                <a:latin typeface="Gill Sans"/>
                <a:ea typeface="Gill Sans"/>
                <a:cs typeface="Gill Sans"/>
                <a:sym typeface="Gill Sans"/>
              </a:rPr>
              <a:t>for emerging hardware?</a:t>
            </a:r>
            <a:endParaRPr/>
          </a:p>
          <a:p>
            <a:pPr indent="0" lvl="0" marL="0" marR="0" rtl="0" algn="ctr">
              <a:spcBef>
                <a:spcPts val="0"/>
              </a:spcBef>
              <a:spcAft>
                <a:spcPts val="0"/>
              </a:spcAft>
              <a:buNone/>
            </a:pPr>
            <a:r>
              <a:rPr b="1" lang="en-US" sz="2000">
                <a:solidFill>
                  <a:schemeClr val="lt1"/>
                </a:solidFill>
                <a:latin typeface="Gill Sans"/>
                <a:ea typeface="Gill Sans"/>
                <a:cs typeface="Gill Sans"/>
                <a:sym typeface="Gill Sans"/>
              </a:rPr>
              <a:t>[Programmability, Performance]</a:t>
            </a:r>
            <a:endParaRPr/>
          </a:p>
        </p:txBody>
      </p:sp>
      <p:sp>
        <p:nvSpPr>
          <p:cNvPr id="1991" name="Google Shape;1991;p46"/>
          <p:cNvSpPr txBox="1"/>
          <p:nvPr/>
        </p:nvSpPr>
        <p:spPr>
          <a:xfrm>
            <a:off x="-461176" y="4802588"/>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grpSp>
        <p:nvGrpSpPr>
          <p:cNvPr id="1997" name="Google Shape;1997;p47"/>
          <p:cNvGrpSpPr/>
          <p:nvPr/>
        </p:nvGrpSpPr>
        <p:grpSpPr>
          <a:xfrm>
            <a:off x="5077195" y="1733550"/>
            <a:ext cx="1676400" cy="1676400"/>
            <a:chOff x="3886200" y="1733550"/>
            <a:chExt cx="1676400" cy="1676400"/>
          </a:xfrm>
        </p:grpSpPr>
        <p:sp>
          <p:nvSpPr>
            <p:cNvPr id="1998" name="Google Shape;1998;p47"/>
            <p:cNvSpPr/>
            <p:nvPr/>
          </p:nvSpPr>
          <p:spPr>
            <a:xfrm>
              <a:off x="3886200" y="1733550"/>
              <a:ext cx="1676400" cy="1676400"/>
            </a:xfrm>
            <a:prstGeom prst="ellipse">
              <a:avLst/>
            </a:prstGeom>
            <a:solidFill>
              <a:srgbClr val="D8D8D8"/>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Gill Sans"/>
                <a:ea typeface="Gill Sans"/>
                <a:cs typeface="Gill Sans"/>
                <a:sym typeface="Gill Sans"/>
              </a:endParaRPr>
            </a:p>
          </p:txBody>
        </p:sp>
        <p:sp>
          <p:nvSpPr>
            <p:cNvPr id="1999" name="Google Shape;1999;p47"/>
            <p:cNvSpPr txBox="1"/>
            <p:nvPr/>
          </p:nvSpPr>
          <p:spPr>
            <a:xfrm>
              <a:off x="3930308" y="2340917"/>
              <a:ext cx="1599738" cy="461665"/>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Gill Sans"/>
                  <a:ea typeface="Gill Sans"/>
                  <a:cs typeface="Gill Sans"/>
                  <a:sym typeface="Gill Sans"/>
                </a:rPr>
                <a:t>OS/Storage</a:t>
              </a:r>
              <a:endParaRPr/>
            </a:p>
          </p:txBody>
        </p:sp>
      </p:grpSp>
      <p:grpSp>
        <p:nvGrpSpPr>
          <p:cNvPr id="2000" name="Google Shape;2000;p47"/>
          <p:cNvGrpSpPr/>
          <p:nvPr/>
        </p:nvGrpSpPr>
        <p:grpSpPr>
          <a:xfrm>
            <a:off x="5947925" y="2802582"/>
            <a:ext cx="1764201" cy="1676400"/>
            <a:chOff x="3874599" y="1733550"/>
            <a:chExt cx="1764201" cy="1676400"/>
          </a:xfrm>
        </p:grpSpPr>
        <p:sp>
          <p:nvSpPr>
            <p:cNvPr id="2001" name="Google Shape;2001;p47"/>
            <p:cNvSpPr/>
            <p:nvPr/>
          </p:nvSpPr>
          <p:spPr>
            <a:xfrm>
              <a:off x="3886200" y="1733550"/>
              <a:ext cx="1676400" cy="1676400"/>
            </a:xfrm>
            <a:prstGeom prst="ellipse">
              <a:avLst/>
            </a:prstGeom>
            <a:solidFill>
              <a:srgbClr val="FF0000">
                <a:alpha val="31764"/>
              </a:srgbClr>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Gill Sans"/>
                <a:ea typeface="Gill Sans"/>
                <a:cs typeface="Gill Sans"/>
                <a:sym typeface="Gill Sans"/>
              </a:endParaRPr>
            </a:p>
          </p:txBody>
        </p:sp>
        <p:sp>
          <p:nvSpPr>
            <p:cNvPr id="2002" name="Google Shape;2002;p47"/>
            <p:cNvSpPr txBox="1"/>
            <p:nvPr/>
          </p:nvSpPr>
          <p:spPr>
            <a:xfrm>
              <a:off x="3874599" y="2340917"/>
              <a:ext cx="176420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Gill Sans"/>
                  <a:ea typeface="Gill Sans"/>
                  <a:cs typeface="Gill Sans"/>
                  <a:sym typeface="Gill Sans"/>
                </a:rPr>
                <a:t>Architecture</a:t>
              </a:r>
              <a:endParaRPr/>
            </a:p>
          </p:txBody>
        </p:sp>
      </p:grpSp>
      <p:grpSp>
        <p:nvGrpSpPr>
          <p:cNvPr id="2003" name="Google Shape;2003;p47"/>
          <p:cNvGrpSpPr/>
          <p:nvPr/>
        </p:nvGrpSpPr>
        <p:grpSpPr>
          <a:xfrm>
            <a:off x="5991595" y="742950"/>
            <a:ext cx="1688001" cy="1676400"/>
            <a:chOff x="3874599" y="1733550"/>
            <a:chExt cx="1688001" cy="1676400"/>
          </a:xfrm>
        </p:grpSpPr>
        <p:sp>
          <p:nvSpPr>
            <p:cNvPr id="2004" name="Google Shape;2004;p47"/>
            <p:cNvSpPr/>
            <p:nvPr/>
          </p:nvSpPr>
          <p:spPr>
            <a:xfrm>
              <a:off x="3886200" y="1733550"/>
              <a:ext cx="1676400" cy="1676400"/>
            </a:xfrm>
            <a:prstGeom prst="ellipse">
              <a:avLst/>
            </a:prstGeom>
            <a:solidFill>
              <a:srgbClr val="FFC000">
                <a:alpha val="34901"/>
              </a:srgbClr>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Gill Sans"/>
                <a:ea typeface="Gill Sans"/>
                <a:cs typeface="Gill Sans"/>
                <a:sym typeface="Gill Sans"/>
              </a:endParaRPr>
            </a:p>
          </p:txBody>
        </p:sp>
        <p:sp>
          <p:nvSpPr>
            <p:cNvPr id="2005" name="Google Shape;2005;p47"/>
            <p:cNvSpPr txBox="1"/>
            <p:nvPr/>
          </p:nvSpPr>
          <p:spPr>
            <a:xfrm>
              <a:off x="3874599" y="2340917"/>
              <a:ext cx="16764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Database</a:t>
              </a:r>
              <a:endParaRPr/>
            </a:p>
          </p:txBody>
        </p:sp>
      </p:grpSp>
      <p:grpSp>
        <p:nvGrpSpPr>
          <p:cNvPr id="2006" name="Google Shape;2006;p47"/>
          <p:cNvGrpSpPr/>
          <p:nvPr/>
        </p:nvGrpSpPr>
        <p:grpSpPr>
          <a:xfrm>
            <a:off x="4109795" y="2805461"/>
            <a:ext cx="1699103" cy="1676399"/>
            <a:chOff x="3897799" y="1736429"/>
            <a:chExt cx="1699103" cy="1676399"/>
          </a:xfrm>
        </p:grpSpPr>
        <p:sp>
          <p:nvSpPr>
            <p:cNvPr id="2007" name="Google Shape;2007;p47"/>
            <p:cNvSpPr/>
            <p:nvPr/>
          </p:nvSpPr>
          <p:spPr>
            <a:xfrm>
              <a:off x="3920503" y="1736429"/>
              <a:ext cx="1676399" cy="1676399"/>
            </a:xfrm>
            <a:prstGeom prst="ellipse">
              <a:avLst/>
            </a:prstGeom>
            <a:solidFill>
              <a:srgbClr val="00B050">
                <a:alpha val="46274"/>
              </a:srgbClr>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Gill Sans"/>
                <a:ea typeface="Gill Sans"/>
                <a:cs typeface="Gill Sans"/>
                <a:sym typeface="Gill Sans"/>
              </a:endParaRPr>
            </a:p>
          </p:txBody>
        </p:sp>
        <p:sp>
          <p:nvSpPr>
            <p:cNvPr id="2008" name="Google Shape;2008;p47"/>
            <p:cNvSpPr txBox="1"/>
            <p:nvPr/>
          </p:nvSpPr>
          <p:spPr>
            <a:xfrm>
              <a:off x="3897799" y="2340917"/>
              <a:ext cx="16764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Networking</a:t>
              </a:r>
              <a:endParaRPr/>
            </a:p>
          </p:txBody>
        </p:sp>
      </p:grpSp>
      <p:grpSp>
        <p:nvGrpSpPr>
          <p:cNvPr id="2009" name="Google Shape;2009;p47"/>
          <p:cNvGrpSpPr/>
          <p:nvPr/>
        </p:nvGrpSpPr>
        <p:grpSpPr>
          <a:xfrm>
            <a:off x="4098196" y="742950"/>
            <a:ext cx="1688001" cy="1676400"/>
            <a:chOff x="3874599" y="1733550"/>
            <a:chExt cx="1688001" cy="1676400"/>
          </a:xfrm>
        </p:grpSpPr>
        <p:sp>
          <p:nvSpPr>
            <p:cNvPr id="2010" name="Google Shape;2010;p47"/>
            <p:cNvSpPr/>
            <p:nvPr/>
          </p:nvSpPr>
          <p:spPr>
            <a:xfrm>
              <a:off x="3886200" y="1733550"/>
              <a:ext cx="1676400" cy="1676400"/>
            </a:xfrm>
            <a:prstGeom prst="ellipse">
              <a:avLst/>
            </a:prstGeom>
            <a:solidFill>
              <a:srgbClr val="0000FF">
                <a:alpha val="29803"/>
              </a:srgbClr>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Gill Sans"/>
                <a:ea typeface="Gill Sans"/>
                <a:cs typeface="Gill Sans"/>
                <a:sym typeface="Gill Sans"/>
              </a:endParaRPr>
            </a:p>
          </p:txBody>
        </p:sp>
        <p:sp>
          <p:nvSpPr>
            <p:cNvPr id="2011" name="Google Shape;2011;p47"/>
            <p:cNvSpPr txBox="1"/>
            <p:nvPr/>
          </p:nvSpPr>
          <p:spPr>
            <a:xfrm>
              <a:off x="3874599" y="2340917"/>
              <a:ext cx="16764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ML</a:t>
              </a:r>
              <a:endParaRPr/>
            </a:p>
          </p:txBody>
        </p:sp>
      </p:grpSp>
      <p:sp>
        <p:nvSpPr>
          <p:cNvPr id="2012" name="Google Shape;2012;p47"/>
          <p:cNvSpPr txBox="1"/>
          <p:nvPr/>
        </p:nvSpPr>
        <p:spPr>
          <a:xfrm>
            <a:off x="5486824" y="2670629"/>
            <a:ext cx="8091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Gill Sans"/>
                <a:ea typeface="Gill Sans"/>
                <a:cs typeface="Gill Sans"/>
                <a:sym typeface="Gill Sans"/>
              </a:rPr>
              <a:t>[Now]</a:t>
            </a:r>
            <a:endParaRPr/>
          </a:p>
        </p:txBody>
      </p:sp>
      <p:grpSp>
        <p:nvGrpSpPr>
          <p:cNvPr id="2013" name="Google Shape;2013;p47"/>
          <p:cNvGrpSpPr/>
          <p:nvPr/>
        </p:nvGrpSpPr>
        <p:grpSpPr>
          <a:xfrm>
            <a:off x="3485410" y="113560"/>
            <a:ext cx="4820390" cy="4820390"/>
            <a:chOff x="2161805" y="285750"/>
            <a:chExt cx="4820390" cy="4820390"/>
          </a:xfrm>
        </p:grpSpPr>
        <p:sp>
          <p:nvSpPr>
            <p:cNvPr id="2014" name="Google Shape;2014;p47"/>
            <p:cNvSpPr/>
            <p:nvPr/>
          </p:nvSpPr>
          <p:spPr>
            <a:xfrm>
              <a:off x="2161805" y="285750"/>
              <a:ext cx="4820390" cy="4820390"/>
            </a:xfrm>
            <a:prstGeom prst="ellipse">
              <a:avLst/>
            </a:prstGeom>
            <a:solidFill>
              <a:srgbClr val="0096FF">
                <a:alpha val="7058"/>
              </a:srgbClr>
            </a:solidFill>
            <a:ln cap="flat" cmpd="sng" w="10775">
              <a:solidFill>
                <a:srgbClr val="009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Gill Sans"/>
                <a:ea typeface="Gill Sans"/>
                <a:cs typeface="Gill Sans"/>
                <a:sym typeface="Gill Sans"/>
              </a:endParaRPr>
            </a:p>
          </p:txBody>
        </p:sp>
        <p:sp>
          <p:nvSpPr>
            <p:cNvPr id="2015" name="Google Shape;2015;p47"/>
            <p:cNvSpPr txBox="1"/>
            <p:nvPr/>
          </p:nvSpPr>
          <p:spPr>
            <a:xfrm>
              <a:off x="4041655" y="4607807"/>
              <a:ext cx="103554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96FF"/>
                  </a:solidFill>
                  <a:latin typeface="Gill Sans"/>
                  <a:ea typeface="Gill Sans"/>
                  <a:cs typeface="Gill Sans"/>
                  <a:sym typeface="Gill Sans"/>
                </a:rPr>
                <a:t>[Future]</a:t>
              </a:r>
              <a:endParaRPr/>
            </a:p>
          </p:txBody>
        </p:sp>
      </p:grpSp>
      <p:sp>
        <p:nvSpPr>
          <p:cNvPr id="2016" name="Google Shape;2016;p47"/>
          <p:cNvSpPr txBox="1"/>
          <p:nvPr/>
        </p:nvSpPr>
        <p:spPr>
          <a:xfrm>
            <a:off x="457200" y="1010257"/>
            <a:ext cx="27432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Gill Sans"/>
                <a:ea typeface="Gill Sans"/>
                <a:cs typeface="Gill Sans"/>
                <a:sym typeface="Gill Sans"/>
              </a:rPr>
              <a:t>Core Systems Research</a:t>
            </a:r>
            <a:endParaRPr/>
          </a:p>
        </p:txBody>
      </p:sp>
      <p:sp>
        <p:nvSpPr>
          <p:cNvPr id="2017" name="Google Shape;2017;p47"/>
          <p:cNvSpPr/>
          <p:nvPr/>
        </p:nvSpPr>
        <p:spPr>
          <a:xfrm>
            <a:off x="1232105" y="1581149"/>
            <a:ext cx="838200" cy="1752601"/>
          </a:xfrm>
          <a:prstGeom prst="downArrow">
            <a:avLst>
              <a:gd fmla="val 50000" name="adj1"/>
              <a:gd fmla="val 50000" name="adj2"/>
            </a:avLst>
          </a:prstGeom>
          <a:gradFill>
            <a:gsLst>
              <a:gs pos="0">
                <a:srgbClr val="FF0000">
                  <a:alpha val="68627"/>
                </a:srgbClr>
              </a:gs>
              <a:gs pos="61000">
                <a:srgbClr val="0000FF">
                  <a:alpha val="67843"/>
                </a:srgbClr>
              </a:gs>
              <a:gs pos="100000">
                <a:srgbClr val="0096FF"/>
              </a:gs>
            </a:gsLst>
            <a:lin ang="5400000" scaled="0"/>
          </a:gra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018" name="Google Shape;2018;p47"/>
          <p:cNvSpPr txBox="1"/>
          <p:nvPr/>
        </p:nvSpPr>
        <p:spPr>
          <a:xfrm>
            <a:off x="186025" y="3617326"/>
            <a:ext cx="3352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rgbClr val="0096FF"/>
                </a:solidFill>
                <a:latin typeface="Gill Sans"/>
                <a:ea typeface="Gill Sans"/>
                <a:cs typeface="Gill Sans"/>
                <a:sym typeface="Gill Sans"/>
              </a:rPr>
              <a:t>Interdisciplinary: Systems + 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3" name="Shape 2023"/>
        <p:cNvGrpSpPr/>
        <p:nvPr/>
      </p:nvGrpSpPr>
      <p:grpSpPr>
        <a:xfrm>
          <a:off x="0" y="0"/>
          <a:ext cx="0" cy="0"/>
          <a:chOff x="0" y="0"/>
          <a:chExt cx="0" cy="0"/>
        </a:xfrm>
      </p:grpSpPr>
      <p:pic>
        <p:nvPicPr>
          <p:cNvPr descr="George Amvrosiadis - Electrical and Computer Engineering - College of  Engineering - Carnegie Mellon University" id="2024" name="Google Shape;2024;p48"/>
          <p:cNvPicPr preferRelativeResize="0"/>
          <p:nvPr/>
        </p:nvPicPr>
        <p:blipFill rotWithShape="1">
          <a:blip r:embed="rId3">
            <a:alphaModFix/>
          </a:blip>
          <a:srcRect b="0" l="0" r="0" t="0"/>
          <a:stretch/>
        </p:blipFill>
        <p:spPr>
          <a:xfrm>
            <a:off x="4382132" y="245009"/>
            <a:ext cx="1613171" cy="1613171"/>
          </a:xfrm>
          <a:prstGeom prst="rect">
            <a:avLst/>
          </a:prstGeom>
          <a:noFill/>
          <a:ln>
            <a:noFill/>
          </a:ln>
        </p:spPr>
      </p:pic>
      <p:pic>
        <p:nvPicPr>
          <p:cNvPr descr="Greg Ganger - Electrical and Computer Engineering - College of Engineering  - Carnegie Mellon University" id="2025" name="Google Shape;2025;p48"/>
          <p:cNvPicPr preferRelativeResize="0"/>
          <p:nvPr/>
        </p:nvPicPr>
        <p:blipFill rotWithShape="1">
          <a:blip r:embed="rId4">
            <a:alphaModFix/>
          </a:blip>
          <a:srcRect b="0" l="0" r="0" t="0"/>
          <a:stretch/>
        </p:blipFill>
        <p:spPr>
          <a:xfrm>
            <a:off x="2584200" y="244521"/>
            <a:ext cx="1613659" cy="1613659"/>
          </a:xfrm>
          <a:prstGeom prst="rect">
            <a:avLst/>
          </a:prstGeom>
          <a:noFill/>
          <a:ln>
            <a:noFill/>
          </a:ln>
        </p:spPr>
      </p:pic>
      <p:pic>
        <p:nvPicPr>
          <p:cNvPr descr="Haryadi (Har) Gunawi" id="2026" name="Google Shape;2026;p48"/>
          <p:cNvPicPr preferRelativeResize="0"/>
          <p:nvPr/>
        </p:nvPicPr>
        <p:blipFill rotWithShape="1">
          <a:blip r:embed="rId5">
            <a:alphaModFix/>
          </a:blip>
          <a:srcRect b="0" l="0" r="0" t="0"/>
          <a:stretch/>
        </p:blipFill>
        <p:spPr>
          <a:xfrm>
            <a:off x="1219200" y="244522"/>
            <a:ext cx="1180727" cy="1613658"/>
          </a:xfrm>
          <a:prstGeom prst="rect">
            <a:avLst/>
          </a:prstGeom>
          <a:noFill/>
          <a:ln>
            <a:noFill/>
          </a:ln>
        </p:spPr>
      </p:pic>
      <p:pic>
        <p:nvPicPr>
          <p:cNvPr descr="William Eckhardt Professor Andrew A. Chien, University of Chicago Computer  Science" id="2027" name="Google Shape;2027;p48"/>
          <p:cNvPicPr preferRelativeResize="0"/>
          <p:nvPr/>
        </p:nvPicPr>
        <p:blipFill rotWithShape="1">
          <a:blip r:embed="rId6">
            <a:alphaModFix/>
          </a:blip>
          <a:srcRect b="0" l="0" r="0" t="0"/>
          <a:stretch/>
        </p:blipFill>
        <p:spPr>
          <a:xfrm>
            <a:off x="6179576" y="245009"/>
            <a:ext cx="1364224" cy="1613171"/>
          </a:xfrm>
          <a:prstGeom prst="rect">
            <a:avLst/>
          </a:prstGeom>
          <a:noFill/>
          <a:ln>
            <a:noFill/>
          </a:ln>
        </p:spPr>
      </p:pic>
      <p:grpSp>
        <p:nvGrpSpPr>
          <p:cNvPr id="2028" name="Google Shape;2028;p48"/>
          <p:cNvGrpSpPr/>
          <p:nvPr/>
        </p:nvGrpSpPr>
        <p:grpSpPr>
          <a:xfrm>
            <a:off x="1933948" y="0"/>
            <a:ext cx="2456704" cy="597138"/>
            <a:chOff x="1933948" y="0"/>
            <a:chExt cx="2456704" cy="597138"/>
          </a:xfrm>
        </p:grpSpPr>
        <p:pic>
          <p:nvPicPr>
            <p:cNvPr id="2029" name="Google Shape;2029;p48"/>
            <p:cNvPicPr preferRelativeResize="0"/>
            <p:nvPr/>
          </p:nvPicPr>
          <p:blipFill rotWithShape="1">
            <a:blip r:embed="rId7">
              <a:alphaModFix/>
            </a:blip>
            <a:srcRect b="0" l="0" r="0" t="0"/>
            <a:stretch/>
          </p:blipFill>
          <p:spPr>
            <a:xfrm>
              <a:off x="1933948" y="0"/>
              <a:ext cx="656852" cy="597138"/>
            </a:xfrm>
            <a:prstGeom prst="rect">
              <a:avLst/>
            </a:prstGeom>
            <a:noFill/>
            <a:ln>
              <a:noFill/>
            </a:ln>
          </p:spPr>
        </p:pic>
        <p:pic>
          <p:nvPicPr>
            <p:cNvPr id="2030" name="Google Shape;2030;p48"/>
            <p:cNvPicPr preferRelativeResize="0"/>
            <p:nvPr/>
          </p:nvPicPr>
          <p:blipFill rotWithShape="1">
            <a:blip r:embed="rId7">
              <a:alphaModFix/>
            </a:blip>
            <a:srcRect b="0" l="0" r="0" t="0"/>
            <a:stretch/>
          </p:blipFill>
          <p:spPr>
            <a:xfrm>
              <a:off x="3733800" y="0"/>
              <a:ext cx="656852" cy="597138"/>
            </a:xfrm>
            <a:prstGeom prst="rect">
              <a:avLst/>
            </a:prstGeom>
            <a:noFill/>
            <a:ln>
              <a:noFill/>
            </a:ln>
          </p:spPr>
        </p:pic>
      </p:grpSp>
      <p:grpSp>
        <p:nvGrpSpPr>
          <p:cNvPr id="2031" name="Google Shape;2031;p48"/>
          <p:cNvGrpSpPr/>
          <p:nvPr/>
        </p:nvGrpSpPr>
        <p:grpSpPr>
          <a:xfrm>
            <a:off x="1157380" y="1830421"/>
            <a:ext cx="6406778" cy="307777"/>
            <a:chOff x="1157380" y="1830421"/>
            <a:chExt cx="6406778" cy="307777"/>
          </a:xfrm>
        </p:grpSpPr>
        <p:sp>
          <p:nvSpPr>
            <p:cNvPr id="2032" name="Google Shape;2032;p48"/>
            <p:cNvSpPr txBox="1"/>
            <p:nvPr/>
          </p:nvSpPr>
          <p:spPr>
            <a:xfrm>
              <a:off x="1157380" y="1830421"/>
              <a:ext cx="135870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Haryadi Gunawi</a:t>
              </a:r>
              <a:endParaRPr sz="1400">
                <a:solidFill>
                  <a:schemeClr val="dk1"/>
                </a:solidFill>
                <a:latin typeface="Gill Sans"/>
                <a:ea typeface="Gill Sans"/>
                <a:cs typeface="Gill Sans"/>
                <a:sym typeface="Gill Sans"/>
              </a:endParaRPr>
            </a:p>
          </p:txBody>
        </p:sp>
        <p:sp>
          <p:nvSpPr>
            <p:cNvPr id="2033" name="Google Shape;2033;p48"/>
            <p:cNvSpPr txBox="1"/>
            <p:nvPr/>
          </p:nvSpPr>
          <p:spPr>
            <a:xfrm>
              <a:off x="2852553" y="1830421"/>
              <a:ext cx="113165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Greg Ganger</a:t>
              </a:r>
              <a:endParaRPr/>
            </a:p>
          </p:txBody>
        </p:sp>
        <p:sp>
          <p:nvSpPr>
            <p:cNvPr id="2034" name="Google Shape;2034;p48"/>
            <p:cNvSpPr txBox="1"/>
            <p:nvPr/>
          </p:nvSpPr>
          <p:spPr>
            <a:xfrm>
              <a:off x="4320677" y="1830421"/>
              <a:ext cx="165782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George Amvrosiadis</a:t>
              </a:r>
              <a:endParaRPr sz="1400">
                <a:solidFill>
                  <a:schemeClr val="dk1"/>
                </a:solidFill>
                <a:latin typeface="Gill Sans"/>
                <a:ea typeface="Gill Sans"/>
                <a:cs typeface="Gill Sans"/>
                <a:sym typeface="Gill Sans"/>
              </a:endParaRPr>
            </a:p>
          </p:txBody>
        </p:sp>
        <p:sp>
          <p:nvSpPr>
            <p:cNvPr id="2035" name="Google Shape;2035;p48"/>
            <p:cNvSpPr txBox="1"/>
            <p:nvPr/>
          </p:nvSpPr>
          <p:spPr>
            <a:xfrm>
              <a:off x="6314970" y="1830421"/>
              <a:ext cx="124918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Andrew Chien</a:t>
              </a:r>
              <a:endParaRPr sz="1400">
                <a:solidFill>
                  <a:schemeClr val="dk1"/>
                </a:solidFill>
                <a:latin typeface="Gill Sans"/>
                <a:ea typeface="Gill Sans"/>
                <a:cs typeface="Gill Sans"/>
                <a:sym typeface="Gill Sans"/>
              </a:endParaRPr>
            </a:p>
          </p:txBody>
        </p:sp>
      </p:grpSp>
      <p:grpSp>
        <p:nvGrpSpPr>
          <p:cNvPr id="2036" name="Google Shape;2036;p48"/>
          <p:cNvGrpSpPr/>
          <p:nvPr/>
        </p:nvGrpSpPr>
        <p:grpSpPr>
          <a:xfrm>
            <a:off x="457200" y="3900441"/>
            <a:ext cx="8142673" cy="1197137"/>
            <a:chOff x="457200" y="3900441"/>
            <a:chExt cx="8142673" cy="1197137"/>
          </a:xfrm>
        </p:grpSpPr>
        <p:grpSp>
          <p:nvGrpSpPr>
            <p:cNvPr id="2037" name="Google Shape;2037;p48"/>
            <p:cNvGrpSpPr/>
            <p:nvPr/>
          </p:nvGrpSpPr>
          <p:grpSpPr>
            <a:xfrm>
              <a:off x="457200" y="3900441"/>
              <a:ext cx="8142673" cy="845299"/>
              <a:chOff x="457200" y="3900441"/>
              <a:chExt cx="8142673" cy="845299"/>
            </a:xfrm>
          </p:grpSpPr>
          <p:pic>
            <p:nvPicPr>
              <p:cNvPr descr="Matias Bjorling - Director @ Western Digital - Crunchbase Person Profile" id="2038" name="Google Shape;2038;p48"/>
              <p:cNvPicPr preferRelativeResize="0"/>
              <p:nvPr/>
            </p:nvPicPr>
            <p:blipFill rotWithShape="1">
              <a:blip r:embed="rId8">
                <a:alphaModFix/>
              </a:blip>
              <a:srcRect b="0" l="0" r="0" t="0"/>
              <a:stretch/>
            </p:blipFill>
            <p:spPr>
              <a:xfrm>
                <a:off x="6028288" y="3915116"/>
                <a:ext cx="830624" cy="830624"/>
              </a:xfrm>
              <a:prstGeom prst="rect">
                <a:avLst/>
              </a:prstGeom>
              <a:noFill/>
              <a:ln>
                <a:noFill/>
              </a:ln>
            </p:spPr>
          </p:pic>
          <p:pic>
            <p:nvPicPr>
              <p:cNvPr id="2039" name="Google Shape;2039;p48"/>
              <p:cNvPicPr preferRelativeResize="0"/>
              <p:nvPr/>
            </p:nvPicPr>
            <p:blipFill rotWithShape="1">
              <a:blip r:embed="rId9">
                <a:alphaModFix/>
              </a:blip>
              <a:srcRect b="0" l="0" r="0" t="0"/>
              <a:stretch/>
            </p:blipFill>
            <p:spPr>
              <a:xfrm>
                <a:off x="457200" y="3900441"/>
                <a:ext cx="798338" cy="845299"/>
              </a:xfrm>
              <a:prstGeom prst="rect">
                <a:avLst/>
              </a:prstGeom>
              <a:noFill/>
              <a:ln>
                <a:noFill/>
              </a:ln>
            </p:spPr>
          </p:pic>
          <p:pic>
            <p:nvPicPr>
              <p:cNvPr descr="Anirudh Badam at Microsoft Research" id="2040" name="Google Shape;2040;p48"/>
              <p:cNvPicPr preferRelativeResize="0"/>
              <p:nvPr/>
            </p:nvPicPr>
            <p:blipFill rotWithShape="1">
              <a:blip r:embed="rId10">
                <a:alphaModFix/>
              </a:blip>
              <a:srcRect b="0" l="0" r="0" t="0"/>
              <a:stretch/>
            </p:blipFill>
            <p:spPr>
              <a:xfrm>
                <a:off x="1263501" y="3903049"/>
                <a:ext cx="842691" cy="842691"/>
              </a:xfrm>
              <a:prstGeom prst="rect">
                <a:avLst/>
              </a:prstGeom>
              <a:noFill/>
              <a:ln>
                <a:noFill/>
              </a:ln>
            </p:spPr>
          </p:pic>
          <p:pic>
            <p:nvPicPr>
              <p:cNvPr descr="Irene Zhang at Microsoft Research" id="2041" name="Google Shape;2041;p48"/>
              <p:cNvPicPr preferRelativeResize="0"/>
              <p:nvPr/>
            </p:nvPicPr>
            <p:blipFill rotWithShape="1">
              <a:blip r:embed="rId11">
                <a:alphaModFix/>
              </a:blip>
              <a:srcRect b="0" l="0" r="0" t="0"/>
              <a:stretch/>
            </p:blipFill>
            <p:spPr>
              <a:xfrm>
                <a:off x="4503603" y="3907540"/>
                <a:ext cx="838200" cy="838200"/>
              </a:xfrm>
              <a:prstGeom prst="rect">
                <a:avLst/>
              </a:prstGeom>
              <a:noFill/>
              <a:ln>
                <a:noFill/>
              </a:ln>
            </p:spPr>
          </p:pic>
          <p:pic>
            <p:nvPicPr>
              <p:cNvPr descr="Dan R. K. Ports" id="2042" name="Google Shape;2042;p48"/>
              <p:cNvPicPr preferRelativeResize="0"/>
              <p:nvPr/>
            </p:nvPicPr>
            <p:blipFill rotWithShape="1">
              <a:blip r:embed="rId12">
                <a:alphaModFix/>
              </a:blip>
              <a:srcRect b="0" l="0" r="0" t="0"/>
              <a:stretch/>
            </p:blipFill>
            <p:spPr>
              <a:xfrm>
                <a:off x="5349766" y="3907540"/>
                <a:ext cx="670559" cy="838200"/>
              </a:xfrm>
              <a:prstGeom prst="rect">
                <a:avLst/>
              </a:prstGeom>
              <a:noFill/>
              <a:ln>
                <a:noFill/>
              </a:ln>
            </p:spPr>
          </p:pic>
          <p:pic>
            <p:nvPicPr>
              <p:cNvPr descr="dasebe (Daniel S. Berger) · GitHub" id="2043" name="Google Shape;2043;p48"/>
              <p:cNvPicPr preferRelativeResize="0"/>
              <p:nvPr/>
            </p:nvPicPr>
            <p:blipFill rotWithShape="1">
              <a:blip r:embed="rId13">
                <a:alphaModFix/>
              </a:blip>
              <a:srcRect b="0" l="0" r="0" t="0"/>
              <a:stretch/>
            </p:blipFill>
            <p:spPr>
              <a:xfrm>
                <a:off x="2114155" y="3907540"/>
                <a:ext cx="838200" cy="838200"/>
              </a:xfrm>
              <a:prstGeom prst="rect">
                <a:avLst/>
              </a:prstGeom>
              <a:noFill/>
              <a:ln>
                <a:noFill/>
              </a:ln>
            </p:spPr>
          </p:pic>
          <p:pic>
            <p:nvPicPr>
              <p:cNvPr descr="Special Seminar: Jaeyoung Do(Microsoft Research) “The beginning of a new  era of programmable solid-state storage in cloud data centers” – School of  Electrical &amp;amp; Computer Englneering" id="2044" name="Google Shape;2044;p48"/>
              <p:cNvPicPr preferRelativeResize="0"/>
              <p:nvPr/>
            </p:nvPicPr>
            <p:blipFill rotWithShape="1">
              <a:blip r:embed="rId14">
                <a:alphaModFix/>
              </a:blip>
              <a:srcRect b="0" l="0" r="0" t="0"/>
              <a:stretch/>
            </p:blipFill>
            <p:spPr>
              <a:xfrm>
                <a:off x="2960318" y="3907540"/>
                <a:ext cx="695706" cy="838200"/>
              </a:xfrm>
              <a:prstGeom prst="rect">
                <a:avLst/>
              </a:prstGeom>
              <a:noFill/>
              <a:ln>
                <a:noFill/>
              </a:ln>
            </p:spPr>
          </p:pic>
          <p:pic>
            <p:nvPicPr>
              <p:cNvPr descr="Xing Lin" id="2045" name="Google Shape;2045;p48"/>
              <p:cNvPicPr preferRelativeResize="0"/>
              <p:nvPr/>
            </p:nvPicPr>
            <p:blipFill rotWithShape="1">
              <a:blip r:embed="rId15">
                <a:alphaModFix/>
              </a:blip>
              <a:srcRect b="0" l="0" r="0" t="0"/>
              <a:stretch/>
            </p:blipFill>
            <p:spPr>
              <a:xfrm>
                <a:off x="6866875" y="3907539"/>
                <a:ext cx="886837" cy="838201"/>
              </a:xfrm>
              <a:prstGeom prst="rect">
                <a:avLst/>
              </a:prstGeom>
              <a:noFill/>
              <a:ln>
                <a:noFill/>
              </a:ln>
            </p:spPr>
          </p:pic>
          <p:pic>
            <p:nvPicPr>
              <p:cNvPr descr="Profile photo of Fan Ni" id="2046" name="Google Shape;2046;p48"/>
              <p:cNvPicPr preferRelativeResize="0"/>
              <p:nvPr/>
            </p:nvPicPr>
            <p:blipFill rotWithShape="1">
              <a:blip r:embed="rId16">
                <a:alphaModFix/>
              </a:blip>
              <a:srcRect b="0" l="0" r="0" t="0"/>
              <a:stretch/>
            </p:blipFill>
            <p:spPr>
              <a:xfrm>
                <a:off x="7761671" y="3907539"/>
                <a:ext cx="838202" cy="838201"/>
              </a:xfrm>
              <a:prstGeom prst="rect">
                <a:avLst/>
              </a:prstGeom>
              <a:noFill/>
              <a:ln>
                <a:noFill/>
              </a:ln>
            </p:spPr>
          </p:pic>
          <p:pic>
            <p:nvPicPr>
              <p:cNvPr descr="Stanko Novakovic" id="2047" name="Google Shape;2047;p48"/>
              <p:cNvPicPr preferRelativeResize="0"/>
              <p:nvPr/>
            </p:nvPicPr>
            <p:blipFill rotWithShape="1">
              <a:blip r:embed="rId17">
                <a:alphaModFix/>
              </a:blip>
              <a:srcRect b="0" l="0" r="0" t="0"/>
              <a:stretch/>
            </p:blipFill>
            <p:spPr>
              <a:xfrm>
                <a:off x="3663987" y="3907539"/>
                <a:ext cx="831653" cy="838201"/>
              </a:xfrm>
              <a:prstGeom prst="rect">
                <a:avLst/>
              </a:prstGeom>
              <a:noFill/>
              <a:ln>
                <a:noFill/>
              </a:ln>
            </p:spPr>
          </p:pic>
        </p:grpSp>
        <p:sp>
          <p:nvSpPr>
            <p:cNvPr id="2048" name="Google Shape;2048;p48"/>
            <p:cNvSpPr txBox="1"/>
            <p:nvPr/>
          </p:nvSpPr>
          <p:spPr>
            <a:xfrm>
              <a:off x="3074761" y="4759024"/>
              <a:ext cx="385355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600">
                  <a:solidFill>
                    <a:schemeClr val="dk1"/>
                  </a:solidFill>
                  <a:latin typeface="Gill Sans"/>
                  <a:ea typeface="Gill Sans"/>
                  <a:cs typeface="Gill Sans"/>
                  <a:sym typeface="Gill Sans"/>
                </a:rPr>
                <a:t>Microsoft Research, Western Digital, NetApp, …</a:t>
              </a:r>
              <a:endParaRPr/>
            </a:p>
          </p:txBody>
        </p:sp>
      </p:grpSp>
      <p:grpSp>
        <p:nvGrpSpPr>
          <p:cNvPr id="2049" name="Google Shape;2049;p48"/>
          <p:cNvGrpSpPr/>
          <p:nvPr/>
        </p:nvGrpSpPr>
        <p:grpSpPr>
          <a:xfrm>
            <a:off x="577712" y="2146525"/>
            <a:ext cx="7766445" cy="1580643"/>
            <a:chOff x="577712" y="2146525"/>
            <a:chExt cx="7766445" cy="1580643"/>
          </a:xfrm>
        </p:grpSpPr>
        <p:grpSp>
          <p:nvGrpSpPr>
            <p:cNvPr id="2050" name="Google Shape;2050;p48"/>
            <p:cNvGrpSpPr/>
            <p:nvPr/>
          </p:nvGrpSpPr>
          <p:grpSpPr>
            <a:xfrm>
              <a:off x="577712" y="2146525"/>
              <a:ext cx="7766445" cy="1250464"/>
              <a:chOff x="577712" y="1899388"/>
              <a:chExt cx="7766445" cy="1250464"/>
            </a:xfrm>
          </p:grpSpPr>
          <p:pic>
            <p:nvPicPr>
              <p:cNvPr id="2051" name="Google Shape;2051;p48"/>
              <p:cNvPicPr preferRelativeResize="0"/>
              <p:nvPr/>
            </p:nvPicPr>
            <p:blipFill rotWithShape="1">
              <a:blip r:embed="rId18">
                <a:alphaModFix/>
              </a:blip>
              <a:srcRect b="0" l="0" r="0" t="0"/>
              <a:stretch/>
            </p:blipFill>
            <p:spPr>
              <a:xfrm>
                <a:off x="3545212" y="2019813"/>
                <a:ext cx="841248" cy="1123437"/>
              </a:xfrm>
              <a:prstGeom prst="rect">
                <a:avLst/>
              </a:prstGeom>
              <a:noFill/>
              <a:ln>
                <a:noFill/>
              </a:ln>
            </p:spPr>
          </p:pic>
          <p:pic>
            <p:nvPicPr>
              <p:cNvPr id="2052" name="Google Shape;2052;p48"/>
              <p:cNvPicPr preferRelativeResize="0"/>
              <p:nvPr/>
            </p:nvPicPr>
            <p:blipFill rotWithShape="1">
              <a:blip r:embed="rId19">
                <a:alphaModFix/>
              </a:blip>
              <a:srcRect b="0" l="0" r="0" t="0"/>
              <a:stretch/>
            </p:blipFill>
            <p:spPr>
              <a:xfrm>
                <a:off x="4386460" y="1899388"/>
                <a:ext cx="1101298" cy="1250464"/>
              </a:xfrm>
              <a:prstGeom prst="rect">
                <a:avLst/>
              </a:prstGeom>
              <a:noFill/>
              <a:ln>
                <a:noFill/>
              </a:ln>
            </p:spPr>
          </p:pic>
          <p:pic>
            <p:nvPicPr>
              <p:cNvPr descr="Zixu Chen | Carnegie Mellon University - Language Technologies Institute" id="2053" name="Google Shape;2053;p48"/>
              <p:cNvPicPr preferRelativeResize="0"/>
              <p:nvPr/>
            </p:nvPicPr>
            <p:blipFill rotWithShape="1">
              <a:blip r:embed="rId20">
                <a:alphaModFix/>
              </a:blip>
              <a:srcRect b="0" l="0" r="0" t="0"/>
              <a:stretch/>
            </p:blipFill>
            <p:spPr>
              <a:xfrm>
                <a:off x="5524060" y="2019813"/>
                <a:ext cx="841248" cy="1123437"/>
              </a:xfrm>
              <a:prstGeom prst="rect">
                <a:avLst/>
              </a:prstGeom>
              <a:noFill/>
              <a:ln>
                <a:noFill/>
              </a:ln>
            </p:spPr>
          </p:pic>
          <p:pic>
            <p:nvPicPr>
              <p:cNvPr descr="18-746 Storage Systems (Fall 2021)" id="2054" name="Google Shape;2054;p48"/>
              <p:cNvPicPr preferRelativeResize="0"/>
              <p:nvPr/>
            </p:nvPicPr>
            <p:blipFill rotWithShape="1">
              <a:blip r:embed="rId21">
                <a:alphaModFix/>
              </a:blip>
              <a:srcRect b="0" l="0" r="0" t="0"/>
              <a:stretch/>
            </p:blipFill>
            <p:spPr>
              <a:xfrm>
                <a:off x="6513484" y="2019813"/>
                <a:ext cx="841248" cy="1123437"/>
              </a:xfrm>
              <a:prstGeom prst="rect">
                <a:avLst/>
              </a:prstGeom>
              <a:noFill/>
              <a:ln>
                <a:noFill/>
              </a:ln>
            </p:spPr>
          </p:pic>
          <p:pic>
            <p:nvPicPr>
              <p:cNvPr id="2055" name="Google Shape;2055;p48"/>
              <p:cNvPicPr preferRelativeResize="0"/>
              <p:nvPr/>
            </p:nvPicPr>
            <p:blipFill rotWithShape="1">
              <a:blip r:embed="rId22">
                <a:alphaModFix/>
              </a:blip>
              <a:srcRect b="0" l="0" r="0" t="0"/>
              <a:stretch/>
            </p:blipFill>
            <p:spPr>
              <a:xfrm>
                <a:off x="7502909" y="2019813"/>
                <a:ext cx="841248" cy="1123437"/>
              </a:xfrm>
              <a:prstGeom prst="rect">
                <a:avLst/>
              </a:prstGeom>
              <a:noFill/>
              <a:ln>
                <a:noFill/>
              </a:ln>
            </p:spPr>
          </p:pic>
          <p:pic>
            <p:nvPicPr>
              <p:cNvPr id="2056" name="Google Shape;2056;p48"/>
              <p:cNvPicPr preferRelativeResize="0"/>
              <p:nvPr/>
            </p:nvPicPr>
            <p:blipFill rotWithShape="1">
              <a:blip r:embed="rId23">
                <a:alphaModFix/>
              </a:blip>
              <a:srcRect b="0" l="0" r="0" t="0"/>
              <a:stretch/>
            </p:blipFill>
            <p:spPr>
              <a:xfrm>
                <a:off x="2555788" y="2019813"/>
                <a:ext cx="841248" cy="1121664"/>
              </a:xfrm>
              <a:prstGeom prst="rect">
                <a:avLst/>
              </a:prstGeom>
              <a:noFill/>
              <a:ln>
                <a:noFill/>
              </a:ln>
            </p:spPr>
          </p:pic>
          <p:pic>
            <p:nvPicPr>
              <p:cNvPr id="2057" name="Google Shape;2057;p48"/>
              <p:cNvPicPr preferRelativeResize="0"/>
              <p:nvPr/>
            </p:nvPicPr>
            <p:blipFill rotWithShape="1">
              <a:blip r:embed="rId24">
                <a:alphaModFix/>
              </a:blip>
              <a:srcRect b="0" l="0" r="0" t="0"/>
              <a:stretch/>
            </p:blipFill>
            <p:spPr>
              <a:xfrm>
                <a:off x="1566364" y="2019813"/>
                <a:ext cx="841248" cy="1123437"/>
              </a:xfrm>
              <a:prstGeom prst="rect">
                <a:avLst/>
              </a:prstGeom>
              <a:noFill/>
              <a:ln>
                <a:noFill/>
              </a:ln>
            </p:spPr>
          </p:pic>
          <p:pic>
            <p:nvPicPr>
              <p:cNvPr id="2058" name="Google Shape;2058;p48"/>
              <p:cNvPicPr preferRelativeResize="0"/>
              <p:nvPr/>
            </p:nvPicPr>
            <p:blipFill rotWithShape="1">
              <a:blip r:embed="rId25">
                <a:alphaModFix/>
              </a:blip>
              <a:srcRect b="0" l="0" r="0" t="0"/>
              <a:stretch/>
            </p:blipFill>
            <p:spPr>
              <a:xfrm>
                <a:off x="577712" y="2019813"/>
                <a:ext cx="840476" cy="1123437"/>
              </a:xfrm>
              <a:prstGeom prst="rect">
                <a:avLst/>
              </a:prstGeom>
              <a:noFill/>
              <a:ln>
                <a:noFill/>
              </a:ln>
            </p:spPr>
          </p:pic>
        </p:grpSp>
        <p:sp>
          <p:nvSpPr>
            <p:cNvPr id="2059" name="Google Shape;2059;p48"/>
            <p:cNvSpPr txBox="1"/>
            <p:nvPr/>
          </p:nvSpPr>
          <p:spPr>
            <a:xfrm>
              <a:off x="2399927" y="3388614"/>
              <a:ext cx="434510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600">
                  <a:solidFill>
                    <a:schemeClr val="dk1"/>
                  </a:solidFill>
                  <a:latin typeface="Gill Sans"/>
                  <a:ea typeface="Gill Sans"/>
                  <a:cs typeface="Gill Sans"/>
                  <a:sym typeface="Gill Sans"/>
                </a:rPr>
                <a:t>Colleagues and students at Univ. of Chicago and CMU</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grpSp>
        <p:nvGrpSpPr>
          <p:cNvPr id="2065" name="Google Shape;2065;p49"/>
          <p:cNvGrpSpPr/>
          <p:nvPr/>
        </p:nvGrpSpPr>
        <p:grpSpPr>
          <a:xfrm>
            <a:off x="2852459" y="845157"/>
            <a:ext cx="3008674" cy="3469032"/>
            <a:chOff x="4157003" y="656450"/>
            <a:chExt cx="3008674" cy="3469032"/>
          </a:xfrm>
        </p:grpSpPr>
        <p:grpSp>
          <p:nvGrpSpPr>
            <p:cNvPr id="2066" name="Google Shape;2066;p49"/>
            <p:cNvGrpSpPr/>
            <p:nvPr/>
          </p:nvGrpSpPr>
          <p:grpSpPr>
            <a:xfrm>
              <a:off x="4157003" y="656450"/>
              <a:ext cx="3008674" cy="3469032"/>
              <a:chOff x="4157003" y="656450"/>
              <a:chExt cx="3008674" cy="3469032"/>
            </a:xfrm>
          </p:grpSpPr>
          <p:grpSp>
            <p:nvGrpSpPr>
              <p:cNvPr id="2067" name="Google Shape;2067;p49"/>
              <p:cNvGrpSpPr/>
              <p:nvPr/>
            </p:nvGrpSpPr>
            <p:grpSpPr>
              <a:xfrm>
                <a:off x="4157003" y="656450"/>
                <a:ext cx="3008674" cy="3469032"/>
                <a:chOff x="4157003" y="656450"/>
                <a:chExt cx="3008674" cy="3469032"/>
              </a:xfrm>
            </p:grpSpPr>
            <p:sp>
              <p:nvSpPr>
                <p:cNvPr id="2068" name="Google Shape;2068;p49"/>
                <p:cNvSpPr/>
                <p:nvPr/>
              </p:nvSpPr>
              <p:spPr>
                <a:xfrm>
                  <a:off x="5448300" y="2495550"/>
                  <a:ext cx="1714500" cy="1629932"/>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050">
                    <a:solidFill>
                      <a:schemeClr val="dk1"/>
                    </a:solidFill>
                    <a:latin typeface="Gill Sans"/>
                    <a:ea typeface="Gill Sans"/>
                    <a:cs typeface="Gill Sans"/>
                    <a:sym typeface="Gill Sans"/>
                  </a:endParaRPr>
                </a:p>
              </p:txBody>
            </p:sp>
            <p:sp>
              <p:nvSpPr>
                <p:cNvPr id="2069" name="Google Shape;2069;p49"/>
                <p:cNvSpPr/>
                <p:nvPr/>
              </p:nvSpPr>
              <p:spPr>
                <a:xfrm>
                  <a:off x="4157003" y="656450"/>
                  <a:ext cx="3008674" cy="2056550"/>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Gill Sans"/>
                    <a:ea typeface="Gill Sans"/>
                    <a:cs typeface="Gill Sans"/>
                    <a:sym typeface="Gill Sans"/>
                  </a:endParaRPr>
                </a:p>
                <a:p>
                  <a:pPr indent="0" lvl="0" marL="0" marR="0" rtl="0" algn="ctr">
                    <a:spcBef>
                      <a:spcPts val="0"/>
                    </a:spcBef>
                    <a:spcAft>
                      <a:spcPts val="0"/>
                    </a:spcAft>
                    <a:buNone/>
                  </a:pPr>
                  <a:r>
                    <a:t/>
                  </a:r>
                  <a:endParaRPr sz="2400">
                    <a:solidFill>
                      <a:schemeClr val="lt1"/>
                    </a:solidFill>
                    <a:latin typeface="Gill Sans"/>
                    <a:ea typeface="Gill Sans"/>
                    <a:cs typeface="Gill Sans"/>
                    <a:sym typeface="Gill Sans"/>
                  </a:endParaRPr>
                </a:p>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Future </a:t>
                  </a:r>
                  <a:endParaRPr/>
                </a:p>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Research</a:t>
                  </a:r>
                  <a:endParaRPr/>
                </a:p>
              </p:txBody>
            </p:sp>
          </p:grpSp>
          <p:sp>
            <p:nvSpPr>
              <p:cNvPr id="2070" name="Google Shape;2070;p49"/>
              <p:cNvSpPr/>
              <p:nvPr/>
            </p:nvSpPr>
            <p:spPr>
              <a:xfrm>
                <a:off x="4571999" y="821664"/>
                <a:ext cx="1143001" cy="27988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Analytics</a:t>
                </a:r>
                <a:endParaRPr/>
              </a:p>
            </p:txBody>
          </p:sp>
          <p:sp>
            <p:nvSpPr>
              <p:cNvPr id="2071" name="Google Shape;2071;p49"/>
              <p:cNvSpPr/>
              <p:nvPr/>
            </p:nvSpPr>
            <p:spPr>
              <a:xfrm>
                <a:off x="5791200" y="819150"/>
                <a:ext cx="1066800" cy="27988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NoSQL</a:t>
                </a:r>
                <a:endParaRPr/>
              </a:p>
            </p:txBody>
          </p:sp>
          <p:sp>
            <p:nvSpPr>
              <p:cNvPr id="2072" name="Google Shape;2072;p49"/>
              <p:cNvSpPr/>
              <p:nvPr/>
            </p:nvSpPr>
            <p:spPr>
              <a:xfrm>
                <a:off x="5374037" y="1148967"/>
                <a:ext cx="1483963" cy="27988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Serverless</a:t>
                </a:r>
                <a:endParaRPr sz="1800">
                  <a:solidFill>
                    <a:schemeClr val="dk1"/>
                  </a:solidFill>
                  <a:latin typeface="Gill Sans"/>
                  <a:ea typeface="Gill Sans"/>
                  <a:cs typeface="Gill Sans"/>
                  <a:sym typeface="Gill Sans"/>
                </a:endParaRPr>
              </a:p>
            </p:txBody>
          </p:sp>
          <p:sp>
            <p:nvSpPr>
              <p:cNvPr id="2073" name="Google Shape;2073;p49"/>
              <p:cNvSpPr/>
              <p:nvPr/>
            </p:nvSpPr>
            <p:spPr>
              <a:xfrm>
                <a:off x="4574721" y="1147627"/>
                <a:ext cx="723055" cy="27988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ML</a:t>
                </a:r>
                <a:endParaRPr/>
              </a:p>
            </p:txBody>
          </p:sp>
        </p:grpSp>
        <p:grpSp>
          <p:nvGrpSpPr>
            <p:cNvPr id="2074" name="Google Shape;2074;p49"/>
            <p:cNvGrpSpPr/>
            <p:nvPr/>
          </p:nvGrpSpPr>
          <p:grpSpPr>
            <a:xfrm>
              <a:off x="5522943" y="2916324"/>
              <a:ext cx="1564436" cy="1195588"/>
              <a:chOff x="5522943" y="2916324"/>
              <a:chExt cx="1564436" cy="1195588"/>
            </a:xfrm>
          </p:grpSpPr>
          <p:sp>
            <p:nvSpPr>
              <p:cNvPr id="2075" name="Google Shape;2075;p49"/>
              <p:cNvSpPr/>
              <p:nvPr/>
            </p:nvSpPr>
            <p:spPr>
              <a:xfrm>
                <a:off x="5523723" y="2916324"/>
                <a:ext cx="1563656" cy="395748"/>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SmartSSD</a:t>
                </a:r>
                <a:endParaRPr sz="2400">
                  <a:solidFill>
                    <a:schemeClr val="dk1"/>
                  </a:solidFill>
                  <a:latin typeface="Gill Sans"/>
                  <a:ea typeface="Gill Sans"/>
                  <a:cs typeface="Gill Sans"/>
                  <a:sym typeface="Gill Sans"/>
                </a:endParaRPr>
              </a:p>
            </p:txBody>
          </p:sp>
          <p:sp>
            <p:nvSpPr>
              <p:cNvPr id="2076" name="Google Shape;2076;p49"/>
              <p:cNvSpPr/>
              <p:nvPr/>
            </p:nvSpPr>
            <p:spPr>
              <a:xfrm>
                <a:off x="5523722" y="3317920"/>
                <a:ext cx="1563657" cy="393192"/>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ZNS</a:t>
                </a:r>
                <a:endParaRPr/>
              </a:p>
            </p:txBody>
          </p:sp>
          <p:sp>
            <p:nvSpPr>
              <p:cNvPr id="2077" name="Google Shape;2077;p49"/>
              <p:cNvSpPr/>
              <p:nvPr/>
            </p:nvSpPr>
            <p:spPr>
              <a:xfrm>
                <a:off x="5522943" y="3718720"/>
                <a:ext cx="1563657" cy="393192"/>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CXL</a:t>
                </a:r>
                <a:endParaRPr/>
              </a:p>
            </p:txBody>
          </p:sp>
        </p:grpSp>
      </p:grpSp>
      <p:sp>
        <p:nvSpPr>
          <p:cNvPr id="2078" name="Google Shape;2078;p49"/>
          <p:cNvSpPr txBox="1"/>
          <p:nvPr>
            <p:ph idx="12" type="sldNum"/>
          </p:nvPr>
        </p:nvSpPr>
        <p:spPr>
          <a:xfrm>
            <a:off x="8341368" y="4869657"/>
            <a:ext cx="802632"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cxnSp>
        <p:nvCxnSpPr>
          <p:cNvPr id="2079" name="Google Shape;2079;p49"/>
          <p:cNvCxnSpPr/>
          <p:nvPr/>
        </p:nvCxnSpPr>
        <p:spPr>
          <a:xfrm rot="10800000">
            <a:off x="304800" y="4360663"/>
            <a:ext cx="5879068" cy="0"/>
          </a:xfrm>
          <a:prstGeom prst="straightConnector1">
            <a:avLst/>
          </a:prstGeom>
          <a:noFill/>
          <a:ln cap="flat" cmpd="sng" w="63500">
            <a:solidFill>
              <a:schemeClr val="dk1"/>
            </a:solidFill>
            <a:prstDash val="solid"/>
            <a:round/>
            <a:headEnd len="med" w="med" type="triangle"/>
            <a:tailEnd len="sm" w="sm" type="none"/>
          </a:ln>
        </p:spPr>
      </p:cxnSp>
      <p:cxnSp>
        <p:nvCxnSpPr>
          <p:cNvPr id="2080" name="Google Shape;2080;p49"/>
          <p:cNvCxnSpPr/>
          <p:nvPr/>
        </p:nvCxnSpPr>
        <p:spPr>
          <a:xfrm>
            <a:off x="332934" y="590550"/>
            <a:ext cx="0" cy="3770107"/>
          </a:xfrm>
          <a:prstGeom prst="straightConnector1">
            <a:avLst/>
          </a:prstGeom>
          <a:noFill/>
          <a:ln cap="flat" cmpd="sng" w="63500">
            <a:solidFill>
              <a:schemeClr val="dk1"/>
            </a:solidFill>
            <a:prstDash val="solid"/>
            <a:round/>
            <a:headEnd len="med" w="med" type="triangle"/>
            <a:tailEnd len="sm" w="sm" type="none"/>
          </a:ln>
        </p:spPr>
      </p:cxnSp>
      <p:grpSp>
        <p:nvGrpSpPr>
          <p:cNvPr id="2081" name="Google Shape;2081;p49"/>
          <p:cNvGrpSpPr/>
          <p:nvPr/>
        </p:nvGrpSpPr>
        <p:grpSpPr>
          <a:xfrm>
            <a:off x="481416" y="1085156"/>
            <a:ext cx="5620595" cy="2491011"/>
            <a:chOff x="1785960" y="896449"/>
            <a:chExt cx="5620595" cy="2491011"/>
          </a:xfrm>
        </p:grpSpPr>
        <p:cxnSp>
          <p:nvCxnSpPr>
            <p:cNvPr id="2082" name="Google Shape;2082;p49"/>
            <p:cNvCxnSpPr/>
            <p:nvPr/>
          </p:nvCxnSpPr>
          <p:spPr>
            <a:xfrm>
              <a:off x="1828800" y="2645983"/>
              <a:ext cx="5577755" cy="0"/>
            </a:xfrm>
            <a:prstGeom prst="straightConnector1">
              <a:avLst/>
            </a:prstGeom>
            <a:noFill/>
            <a:ln cap="flat" cmpd="sng" w="25400">
              <a:solidFill>
                <a:schemeClr val="dk1"/>
              </a:solidFill>
              <a:prstDash val="dash"/>
              <a:round/>
              <a:headEnd len="sm" w="sm" type="none"/>
              <a:tailEnd len="sm" w="sm" type="none"/>
            </a:ln>
          </p:spPr>
        </p:cxnSp>
        <p:sp>
          <p:nvSpPr>
            <p:cNvPr id="2083" name="Google Shape;2083;p49"/>
            <p:cNvSpPr/>
            <p:nvPr/>
          </p:nvSpPr>
          <p:spPr>
            <a:xfrm>
              <a:off x="2521730" y="2384696"/>
              <a:ext cx="297670" cy="502346"/>
            </a:xfrm>
            <a:prstGeom prst="upDown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2084" name="Google Shape;2084;p49"/>
            <p:cNvSpPr/>
            <p:nvPr/>
          </p:nvSpPr>
          <p:spPr>
            <a:xfrm>
              <a:off x="1841335" y="896449"/>
              <a:ext cx="1663865" cy="546408"/>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Application</a:t>
              </a:r>
              <a:endParaRPr/>
            </a:p>
          </p:txBody>
        </p:sp>
        <p:sp>
          <p:nvSpPr>
            <p:cNvPr id="2085" name="Google Shape;2085;p49"/>
            <p:cNvSpPr/>
            <p:nvPr/>
          </p:nvSpPr>
          <p:spPr>
            <a:xfrm>
              <a:off x="1785960" y="1779512"/>
              <a:ext cx="1784415" cy="546408"/>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OS</a:t>
              </a:r>
              <a:endParaRPr/>
            </a:p>
          </p:txBody>
        </p:sp>
        <p:sp>
          <p:nvSpPr>
            <p:cNvPr id="2086" name="Google Shape;2086;p49"/>
            <p:cNvSpPr/>
            <p:nvPr/>
          </p:nvSpPr>
          <p:spPr>
            <a:xfrm>
              <a:off x="2034853" y="2928517"/>
              <a:ext cx="1317947" cy="458943"/>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SSD</a:t>
              </a:r>
              <a:endParaRPr/>
            </a:p>
          </p:txBody>
        </p:sp>
        <p:cxnSp>
          <p:nvCxnSpPr>
            <p:cNvPr id="2087" name="Google Shape;2087;p49"/>
            <p:cNvCxnSpPr/>
            <p:nvPr/>
          </p:nvCxnSpPr>
          <p:spPr>
            <a:xfrm>
              <a:off x="1828800" y="1600200"/>
              <a:ext cx="5577755" cy="0"/>
            </a:xfrm>
            <a:prstGeom prst="straightConnector1">
              <a:avLst/>
            </a:prstGeom>
            <a:noFill/>
            <a:ln cap="flat" cmpd="sng" w="25400">
              <a:solidFill>
                <a:schemeClr val="dk1"/>
              </a:solidFill>
              <a:prstDash val="dash"/>
              <a:round/>
              <a:headEnd len="sm" w="sm" type="none"/>
              <a:tailEnd len="sm" w="sm" type="none"/>
            </a:ln>
          </p:spPr>
        </p:cxnSp>
      </p:grpSp>
      <p:grpSp>
        <p:nvGrpSpPr>
          <p:cNvPr id="2088" name="Google Shape;2088;p49"/>
          <p:cNvGrpSpPr/>
          <p:nvPr/>
        </p:nvGrpSpPr>
        <p:grpSpPr>
          <a:xfrm>
            <a:off x="524256" y="2416728"/>
            <a:ext cx="1706733" cy="764862"/>
            <a:chOff x="710611" y="2959608"/>
            <a:chExt cx="2275645" cy="1019816"/>
          </a:xfrm>
        </p:grpSpPr>
        <p:sp>
          <p:nvSpPr>
            <p:cNvPr id="2089" name="Google Shape;2089;p49"/>
            <p:cNvSpPr txBox="1"/>
            <p:nvPr/>
          </p:nvSpPr>
          <p:spPr>
            <a:xfrm>
              <a:off x="710611" y="2959608"/>
              <a:ext cx="2275645" cy="1019816"/>
            </a:xfrm>
            <a:prstGeom prst="rect">
              <a:avLst/>
            </a:prstGeom>
            <a:solidFill>
              <a:srgbClr val="0096FF"/>
            </a:solidFill>
            <a:ln cap="flat" cmpd="sng" w="28575">
              <a:solidFill>
                <a:schemeClr val="lt1"/>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2090" name="Google Shape;2090;p49"/>
            <p:cNvSpPr txBox="1"/>
            <p:nvPr/>
          </p:nvSpPr>
          <p:spPr>
            <a:xfrm>
              <a:off x="1000806" y="2979816"/>
              <a:ext cx="1644041" cy="9438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Gill Sans"/>
                  <a:ea typeface="Gill Sans"/>
                  <a:cs typeface="Gill Sans"/>
                  <a:sym typeface="Gill Sans"/>
                </a:rPr>
                <a:t>   IODA </a:t>
              </a:r>
              <a:endParaRPr/>
            </a:p>
            <a:p>
              <a:pPr indent="0" lvl="0" marL="0" marR="0" rtl="0" algn="l">
                <a:spcBef>
                  <a:spcPts val="0"/>
                </a:spcBef>
                <a:spcAft>
                  <a:spcPts val="0"/>
                </a:spcAft>
                <a:buNone/>
              </a:pPr>
              <a:r>
                <a:rPr lang="en-US" sz="2000">
                  <a:solidFill>
                    <a:schemeClr val="lt1"/>
                  </a:solidFill>
                  <a:latin typeface="Gill Sans"/>
                  <a:ea typeface="Gill Sans"/>
                  <a:cs typeface="Gill Sans"/>
                  <a:sym typeface="Gill Sans"/>
                </a:rPr>
                <a:t>[SOSP’21]</a:t>
              </a:r>
              <a:endParaRPr/>
            </a:p>
          </p:txBody>
        </p:sp>
      </p:grpSp>
      <p:grpSp>
        <p:nvGrpSpPr>
          <p:cNvPr id="2091" name="Google Shape;2091;p49"/>
          <p:cNvGrpSpPr/>
          <p:nvPr/>
        </p:nvGrpSpPr>
        <p:grpSpPr>
          <a:xfrm>
            <a:off x="2242076" y="3065258"/>
            <a:ext cx="1863581" cy="1126005"/>
            <a:chOff x="2925426" y="3277367"/>
            <a:chExt cx="2484774" cy="1501339"/>
          </a:xfrm>
        </p:grpSpPr>
        <p:sp>
          <p:nvSpPr>
            <p:cNvPr id="2092" name="Google Shape;2092;p49"/>
            <p:cNvSpPr txBox="1"/>
            <p:nvPr/>
          </p:nvSpPr>
          <p:spPr>
            <a:xfrm>
              <a:off x="2925426" y="3277367"/>
              <a:ext cx="2347742" cy="1501339"/>
            </a:xfrm>
            <a:prstGeom prst="rect">
              <a:avLst/>
            </a:prstGeom>
            <a:solidFill>
              <a:srgbClr val="0096FF"/>
            </a:solidFill>
            <a:ln cap="flat" cmpd="sng" w="28575">
              <a:solidFill>
                <a:schemeClr val="lt1"/>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2093" name="Google Shape;2093;p49"/>
            <p:cNvSpPr txBox="1"/>
            <p:nvPr/>
          </p:nvSpPr>
          <p:spPr>
            <a:xfrm>
              <a:off x="2971801" y="3785365"/>
              <a:ext cx="2438399" cy="9438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Gill Sans"/>
                  <a:ea typeface="Gill Sans"/>
                  <a:cs typeface="Gill Sans"/>
                  <a:sym typeface="Gill Sans"/>
                </a:rPr>
                <a:t>     LeapIO</a:t>
              </a:r>
              <a:endParaRPr/>
            </a:p>
            <a:p>
              <a:pPr indent="0" lvl="0" marL="0" marR="0" rtl="0" algn="l">
                <a:spcBef>
                  <a:spcPts val="0"/>
                </a:spcBef>
                <a:spcAft>
                  <a:spcPts val="0"/>
                </a:spcAft>
                <a:buNone/>
              </a:pPr>
              <a:r>
                <a:rPr lang="en-US" sz="2000">
                  <a:solidFill>
                    <a:schemeClr val="lt1"/>
                  </a:solidFill>
                  <a:latin typeface="Gill Sans"/>
                  <a:ea typeface="Gill Sans"/>
                  <a:cs typeface="Gill Sans"/>
                  <a:sym typeface="Gill Sans"/>
                </a:rPr>
                <a:t> [ASPLOS’20]</a:t>
              </a:r>
              <a:endParaRPr/>
            </a:p>
          </p:txBody>
        </p:sp>
      </p:grpSp>
      <p:sp>
        <p:nvSpPr>
          <p:cNvPr id="2094" name="Google Shape;2094;p49"/>
          <p:cNvSpPr/>
          <p:nvPr/>
        </p:nvSpPr>
        <p:spPr>
          <a:xfrm>
            <a:off x="2283874" y="3117224"/>
            <a:ext cx="1652533" cy="458943"/>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ARM SoC</a:t>
            </a:r>
            <a:endParaRPr/>
          </a:p>
        </p:txBody>
      </p:sp>
      <p:grpSp>
        <p:nvGrpSpPr>
          <p:cNvPr id="2095" name="Google Shape;2095;p49"/>
          <p:cNvGrpSpPr/>
          <p:nvPr/>
        </p:nvGrpSpPr>
        <p:grpSpPr>
          <a:xfrm>
            <a:off x="386266" y="819150"/>
            <a:ext cx="2062352" cy="3382405"/>
            <a:chOff x="1690810" y="630443"/>
            <a:chExt cx="2062352" cy="3382405"/>
          </a:xfrm>
        </p:grpSpPr>
        <p:grpSp>
          <p:nvGrpSpPr>
            <p:cNvPr id="2096" name="Google Shape;2096;p49"/>
            <p:cNvGrpSpPr/>
            <p:nvPr/>
          </p:nvGrpSpPr>
          <p:grpSpPr>
            <a:xfrm>
              <a:off x="1828800" y="1398276"/>
              <a:ext cx="1706088" cy="450537"/>
              <a:chOff x="649455" y="1848137"/>
              <a:chExt cx="2274782" cy="600715"/>
            </a:xfrm>
          </p:grpSpPr>
          <p:sp>
            <p:nvSpPr>
              <p:cNvPr id="2097" name="Google Shape;2097;p49"/>
              <p:cNvSpPr txBox="1"/>
              <p:nvPr/>
            </p:nvSpPr>
            <p:spPr>
              <a:xfrm>
                <a:off x="649455" y="1848137"/>
                <a:ext cx="2274782" cy="600715"/>
              </a:xfrm>
              <a:prstGeom prst="rect">
                <a:avLst/>
              </a:prstGeom>
              <a:solidFill>
                <a:srgbClr val="0096FF"/>
              </a:solidFill>
              <a:ln cap="flat" cmpd="sng" w="28575">
                <a:solidFill>
                  <a:schemeClr val="lt1"/>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2098" name="Google Shape;2098;p49"/>
              <p:cNvSpPr txBox="1"/>
              <p:nvPr/>
            </p:nvSpPr>
            <p:spPr>
              <a:xfrm>
                <a:off x="649455" y="1902767"/>
                <a:ext cx="2263866" cy="4514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Gill Sans"/>
                    <a:ea typeface="Gill Sans"/>
                    <a:cs typeface="Gill Sans"/>
                    <a:sym typeface="Gill Sans"/>
                  </a:rPr>
                  <a:t>MittOS [SOSP’17]</a:t>
                </a:r>
                <a:endParaRPr/>
              </a:p>
            </p:txBody>
          </p:sp>
        </p:grpSp>
        <p:grpSp>
          <p:nvGrpSpPr>
            <p:cNvPr id="2099" name="Google Shape;2099;p49"/>
            <p:cNvGrpSpPr/>
            <p:nvPr/>
          </p:nvGrpSpPr>
          <p:grpSpPr>
            <a:xfrm>
              <a:off x="1706405" y="3325939"/>
              <a:ext cx="2046757" cy="686909"/>
              <a:chOff x="473230" y="4353108"/>
              <a:chExt cx="2729008" cy="915878"/>
            </a:xfrm>
          </p:grpSpPr>
          <p:sp>
            <p:nvSpPr>
              <p:cNvPr id="2100" name="Google Shape;2100;p49"/>
              <p:cNvSpPr txBox="1"/>
              <p:nvPr/>
            </p:nvSpPr>
            <p:spPr>
              <a:xfrm>
                <a:off x="598008" y="4353108"/>
                <a:ext cx="2333605" cy="915878"/>
              </a:xfrm>
              <a:prstGeom prst="rect">
                <a:avLst/>
              </a:prstGeom>
              <a:solidFill>
                <a:srgbClr val="0096FF"/>
              </a:solidFill>
              <a:ln cap="flat" cmpd="sng" w="28575">
                <a:solidFill>
                  <a:schemeClr val="lt1"/>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2101" name="Google Shape;2101;p49"/>
              <p:cNvSpPr txBox="1"/>
              <p:nvPr/>
            </p:nvSpPr>
            <p:spPr>
              <a:xfrm>
                <a:off x="473230" y="4379717"/>
                <a:ext cx="2729008" cy="4924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cap="small">
                    <a:solidFill>
                      <a:schemeClr val="lt1"/>
                    </a:solidFill>
                    <a:latin typeface="Gill Sans"/>
                    <a:ea typeface="Gill Sans"/>
                    <a:cs typeface="Gill Sans"/>
                    <a:sym typeface="Gill Sans"/>
                  </a:rPr>
                  <a:t>ttFlash</a:t>
                </a:r>
                <a:r>
                  <a:rPr lang="en-US" sz="1800">
                    <a:solidFill>
                      <a:schemeClr val="lt1"/>
                    </a:solidFill>
                    <a:latin typeface="Gill Sans"/>
                    <a:ea typeface="Gill Sans"/>
                    <a:cs typeface="Gill Sans"/>
                    <a:sym typeface="Gill Sans"/>
                  </a:rPr>
                  <a:t> [FAST’17]</a:t>
                </a:r>
                <a:endParaRPr/>
              </a:p>
            </p:txBody>
          </p:sp>
          <p:sp>
            <p:nvSpPr>
              <p:cNvPr id="2102" name="Google Shape;2102;p49"/>
              <p:cNvSpPr txBox="1"/>
              <p:nvPr/>
            </p:nvSpPr>
            <p:spPr>
              <a:xfrm>
                <a:off x="515916" y="4702305"/>
                <a:ext cx="2558906" cy="5334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Gill Sans"/>
                    <a:ea typeface="Gill Sans"/>
                    <a:cs typeface="Gill Sans"/>
                    <a:sym typeface="Gill Sans"/>
                  </a:rPr>
                  <a:t>FEMU [FAST’18]</a:t>
                </a:r>
                <a:endParaRPr/>
              </a:p>
            </p:txBody>
          </p:sp>
        </p:grpSp>
        <p:grpSp>
          <p:nvGrpSpPr>
            <p:cNvPr id="2103" name="Google Shape;2103;p49"/>
            <p:cNvGrpSpPr/>
            <p:nvPr/>
          </p:nvGrpSpPr>
          <p:grpSpPr>
            <a:xfrm>
              <a:off x="1690810" y="630443"/>
              <a:ext cx="2014398" cy="413759"/>
              <a:chOff x="-5934980" y="1910050"/>
              <a:chExt cx="2685860" cy="551678"/>
            </a:xfrm>
          </p:grpSpPr>
          <p:sp>
            <p:nvSpPr>
              <p:cNvPr id="2104" name="Google Shape;2104;p49"/>
              <p:cNvSpPr txBox="1"/>
              <p:nvPr/>
            </p:nvSpPr>
            <p:spPr>
              <a:xfrm>
                <a:off x="-5895249" y="1910050"/>
                <a:ext cx="2555383" cy="551678"/>
              </a:xfrm>
              <a:prstGeom prst="rect">
                <a:avLst/>
              </a:prstGeom>
              <a:solidFill>
                <a:srgbClr val="0096FF"/>
              </a:solidFill>
              <a:ln cap="flat" cmpd="sng" w="28575">
                <a:solidFill>
                  <a:schemeClr val="lt1"/>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2105" name="Google Shape;2105;p49"/>
              <p:cNvSpPr txBox="1"/>
              <p:nvPr/>
            </p:nvSpPr>
            <p:spPr>
              <a:xfrm>
                <a:off x="-5934980" y="1944726"/>
                <a:ext cx="2685860" cy="4924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ill Sans"/>
                    <a:ea typeface="Gill Sans"/>
                    <a:cs typeface="Gill Sans"/>
                    <a:sym typeface="Gill Sans"/>
                  </a:rPr>
                  <a:t>Fail-Slow [FAST’18]</a:t>
                </a:r>
                <a:endParaRPr/>
              </a:p>
            </p:txBody>
          </p:sp>
        </p:grpSp>
      </p:grpSp>
      <p:grpSp>
        <p:nvGrpSpPr>
          <p:cNvPr id="2106" name="Google Shape;2106;p49"/>
          <p:cNvGrpSpPr/>
          <p:nvPr/>
        </p:nvGrpSpPr>
        <p:grpSpPr>
          <a:xfrm>
            <a:off x="3276600" y="1504950"/>
            <a:ext cx="1981199" cy="1527389"/>
            <a:chOff x="5218921" y="2002784"/>
            <a:chExt cx="1545158" cy="1638363"/>
          </a:xfrm>
        </p:grpSpPr>
        <p:sp>
          <p:nvSpPr>
            <p:cNvPr id="2107" name="Google Shape;2107;p49"/>
            <p:cNvSpPr/>
            <p:nvPr/>
          </p:nvSpPr>
          <p:spPr>
            <a:xfrm flipH="1" rot="10800000">
              <a:off x="5218921" y="2002784"/>
              <a:ext cx="675341" cy="1527186"/>
            </a:xfrm>
            <a:prstGeom prst="curvedRightArrow">
              <a:avLst>
                <a:gd fmla="val 25000" name="adj1"/>
                <a:gd fmla="val 50000" name="adj2"/>
                <a:gd fmla="val 25000" name="adj3"/>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2108" name="Google Shape;2108;p49"/>
            <p:cNvSpPr/>
            <p:nvPr/>
          </p:nvSpPr>
          <p:spPr>
            <a:xfrm flipH="1">
              <a:off x="6088738" y="2090904"/>
              <a:ext cx="675341" cy="1550243"/>
            </a:xfrm>
            <a:prstGeom prst="curvedRightArrow">
              <a:avLst>
                <a:gd fmla="val 25000" name="adj1"/>
                <a:gd fmla="val 50000" name="adj2"/>
                <a:gd fmla="val 25000" name="adj3"/>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grpSp>
      <p:sp>
        <p:nvSpPr>
          <p:cNvPr id="2109" name="Google Shape;2109;p49"/>
          <p:cNvSpPr txBox="1"/>
          <p:nvPr>
            <p:ph type="title"/>
          </p:nvPr>
        </p:nvSpPr>
        <p:spPr>
          <a:xfrm>
            <a:off x="277806" y="164803"/>
            <a:ext cx="8621875" cy="54610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latin typeface="Gill Sans"/>
                <a:ea typeface="Gill Sans"/>
                <a:cs typeface="Gill Sans"/>
                <a:sym typeface="Gill Sans"/>
              </a:rPr>
              <a:t>Co-design for Better Performance and Efficiency</a:t>
            </a:r>
            <a:endParaRPr/>
          </a:p>
        </p:txBody>
      </p:sp>
      <p:sp>
        <p:nvSpPr>
          <p:cNvPr id="2110" name="Google Shape;2110;p49"/>
          <p:cNvSpPr/>
          <p:nvPr/>
        </p:nvSpPr>
        <p:spPr>
          <a:xfrm>
            <a:off x="6401406" y="1812251"/>
            <a:ext cx="3429000" cy="13388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050">
                <a:solidFill>
                  <a:schemeClr val="dk1"/>
                </a:solidFill>
                <a:latin typeface="Gill Sans"/>
                <a:ea typeface="Gill Sans"/>
                <a:cs typeface="Gill Sans"/>
                <a:sym typeface="Gill Sans"/>
              </a:rPr>
              <a:t>Thank you!</a:t>
            </a:r>
            <a:br>
              <a:rPr lang="en-US" sz="4050">
                <a:solidFill>
                  <a:schemeClr val="dk1"/>
                </a:solidFill>
                <a:latin typeface="Gill Sans"/>
                <a:ea typeface="Gill Sans"/>
                <a:cs typeface="Gill Sans"/>
                <a:sym typeface="Gill Sans"/>
              </a:rPr>
            </a:br>
            <a:r>
              <a:rPr lang="en-US" sz="4050">
                <a:solidFill>
                  <a:schemeClr val="dk1"/>
                </a:solidFill>
                <a:latin typeface="Gill Sans"/>
                <a:ea typeface="Gill Sans"/>
                <a:cs typeface="Gill Sans"/>
                <a:sym typeface="Gill Sans"/>
              </a:rPr>
              <a:t>Questions?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p50"/>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Systems + ML</a:t>
            </a:r>
            <a:endParaRPr/>
          </a:p>
        </p:txBody>
      </p:sp>
      <p:grpSp>
        <p:nvGrpSpPr>
          <p:cNvPr id="2117" name="Google Shape;2117;p50"/>
          <p:cNvGrpSpPr/>
          <p:nvPr/>
        </p:nvGrpSpPr>
        <p:grpSpPr>
          <a:xfrm>
            <a:off x="1227127" y="1319333"/>
            <a:ext cx="2133600" cy="1428750"/>
            <a:chOff x="1752600" y="1809750"/>
            <a:chExt cx="2133600" cy="1428750"/>
          </a:xfrm>
        </p:grpSpPr>
        <p:cxnSp>
          <p:nvCxnSpPr>
            <p:cNvPr id="2118" name="Google Shape;2118;p50"/>
            <p:cNvCxnSpPr/>
            <p:nvPr/>
          </p:nvCxnSpPr>
          <p:spPr>
            <a:xfrm>
              <a:off x="1981200" y="1809750"/>
              <a:ext cx="1905000" cy="952500"/>
            </a:xfrm>
            <a:prstGeom prst="straightConnector1">
              <a:avLst/>
            </a:prstGeom>
            <a:noFill/>
            <a:ln cap="flat" cmpd="sng" w="9525">
              <a:solidFill>
                <a:schemeClr val="accent1"/>
              </a:solidFill>
              <a:prstDash val="solid"/>
              <a:round/>
              <a:headEnd len="sm" w="sm" type="none"/>
              <a:tailEnd len="sm" w="sm" type="none"/>
            </a:ln>
          </p:spPr>
        </p:cxnSp>
        <p:cxnSp>
          <p:nvCxnSpPr>
            <p:cNvPr id="2119" name="Google Shape;2119;p50"/>
            <p:cNvCxnSpPr/>
            <p:nvPr/>
          </p:nvCxnSpPr>
          <p:spPr>
            <a:xfrm>
              <a:off x="1752600" y="2286000"/>
              <a:ext cx="1905000" cy="952500"/>
            </a:xfrm>
            <a:prstGeom prst="straightConnector1">
              <a:avLst/>
            </a:prstGeom>
            <a:noFill/>
            <a:ln cap="flat" cmpd="sng" w="9525">
              <a:solidFill>
                <a:schemeClr val="accent1"/>
              </a:solidFill>
              <a:prstDash val="solid"/>
              <a:round/>
              <a:headEnd len="sm" w="sm" type="none"/>
              <a:tailEnd len="sm" w="sm" type="none"/>
            </a:ln>
          </p:spPr>
        </p:cxnSp>
      </p:grpSp>
      <p:sp>
        <p:nvSpPr>
          <p:cNvPr id="2120" name="Google Shape;2120;p50"/>
          <p:cNvSpPr txBox="1"/>
          <p:nvPr/>
        </p:nvSpPr>
        <p:spPr>
          <a:xfrm rot="1603715">
            <a:off x="1351676" y="1795122"/>
            <a:ext cx="177773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Gill Sans"/>
                <a:ea typeface="Gill Sans"/>
                <a:cs typeface="Gill Sans"/>
                <a:sym typeface="Gill Sans"/>
              </a:rPr>
              <a:t>Storage for ML</a:t>
            </a:r>
            <a:endParaRPr/>
          </a:p>
        </p:txBody>
      </p:sp>
      <p:cxnSp>
        <p:nvCxnSpPr>
          <p:cNvPr id="2121" name="Google Shape;2121;p50"/>
          <p:cNvCxnSpPr/>
          <p:nvPr/>
        </p:nvCxnSpPr>
        <p:spPr>
          <a:xfrm>
            <a:off x="3360727" y="2271833"/>
            <a:ext cx="4480514" cy="0"/>
          </a:xfrm>
          <a:prstGeom prst="straightConnector1">
            <a:avLst/>
          </a:prstGeom>
          <a:noFill/>
          <a:ln cap="flat" cmpd="sng" w="9525">
            <a:solidFill>
              <a:schemeClr val="accent1"/>
            </a:solidFill>
            <a:prstDash val="solid"/>
            <a:round/>
            <a:headEnd len="sm" w="sm" type="none"/>
            <a:tailEnd len="sm" w="sm" type="none"/>
          </a:ln>
        </p:spPr>
      </p:cxnSp>
      <p:cxnSp>
        <p:nvCxnSpPr>
          <p:cNvPr id="2122" name="Google Shape;2122;p50"/>
          <p:cNvCxnSpPr/>
          <p:nvPr/>
        </p:nvCxnSpPr>
        <p:spPr>
          <a:xfrm>
            <a:off x="3334620" y="3237221"/>
            <a:ext cx="4506621" cy="0"/>
          </a:xfrm>
          <a:prstGeom prst="straightConnector1">
            <a:avLst/>
          </a:prstGeom>
          <a:noFill/>
          <a:ln cap="flat" cmpd="sng" w="9525">
            <a:solidFill>
              <a:schemeClr val="accent1"/>
            </a:solidFill>
            <a:prstDash val="solid"/>
            <a:round/>
            <a:headEnd len="sm" w="sm" type="none"/>
            <a:tailEnd len="sm" w="sm" type="none"/>
          </a:ln>
        </p:spPr>
      </p:cxnSp>
      <p:sp>
        <p:nvSpPr>
          <p:cNvPr id="2123" name="Google Shape;2123;p50"/>
          <p:cNvSpPr txBox="1"/>
          <p:nvPr/>
        </p:nvSpPr>
        <p:spPr>
          <a:xfrm rot="-1259866">
            <a:off x="1454757" y="3133047"/>
            <a:ext cx="177773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Gill Sans"/>
                <a:ea typeface="Gill Sans"/>
                <a:cs typeface="Gill Sans"/>
                <a:sym typeface="Gill Sans"/>
              </a:rPr>
              <a:t>ML for Storage</a:t>
            </a:r>
            <a:endParaRPr/>
          </a:p>
        </p:txBody>
      </p:sp>
      <p:grpSp>
        <p:nvGrpSpPr>
          <p:cNvPr id="2124" name="Google Shape;2124;p50"/>
          <p:cNvGrpSpPr/>
          <p:nvPr/>
        </p:nvGrpSpPr>
        <p:grpSpPr>
          <a:xfrm rot="-2820898">
            <a:off x="1173741" y="2647310"/>
            <a:ext cx="2133600" cy="1428750"/>
            <a:chOff x="1905000" y="1962150"/>
            <a:chExt cx="2133600" cy="1428750"/>
          </a:xfrm>
        </p:grpSpPr>
        <p:cxnSp>
          <p:nvCxnSpPr>
            <p:cNvPr id="2125" name="Google Shape;2125;p50"/>
            <p:cNvCxnSpPr/>
            <p:nvPr/>
          </p:nvCxnSpPr>
          <p:spPr>
            <a:xfrm>
              <a:off x="2133600" y="1962150"/>
              <a:ext cx="1905000" cy="952500"/>
            </a:xfrm>
            <a:prstGeom prst="straightConnector1">
              <a:avLst/>
            </a:prstGeom>
            <a:noFill/>
            <a:ln cap="flat" cmpd="sng" w="9525">
              <a:solidFill>
                <a:schemeClr val="accent1"/>
              </a:solidFill>
              <a:prstDash val="solid"/>
              <a:round/>
              <a:headEnd len="sm" w="sm" type="none"/>
              <a:tailEnd len="sm" w="sm" type="none"/>
            </a:ln>
          </p:spPr>
        </p:cxnSp>
        <p:cxnSp>
          <p:nvCxnSpPr>
            <p:cNvPr id="2126" name="Google Shape;2126;p50"/>
            <p:cNvCxnSpPr/>
            <p:nvPr/>
          </p:nvCxnSpPr>
          <p:spPr>
            <a:xfrm>
              <a:off x="1905000" y="2438400"/>
              <a:ext cx="1905000" cy="952500"/>
            </a:xfrm>
            <a:prstGeom prst="straightConnector1">
              <a:avLst/>
            </a:prstGeom>
            <a:noFill/>
            <a:ln cap="flat" cmpd="sng" w="9525">
              <a:solidFill>
                <a:schemeClr val="accent1"/>
              </a:solidFill>
              <a:prstDash val="solid"/>
              <a:round/>
              <a:headEnd len="sm" w="sm" type="none"/>
              <a:tailEnd len="sm" w="sm" type="none"/>
            </a:ln>
          </p:spPr>
        </p:cxnSp>
      </p:grpSp>
      <p:sp>
        <p:nvSpPr>
          <p:cNvPr id="2127" name="Google Shape;2127;p50"/>
          <p:cNvSpPr/>
          <p:nvPr/>
        </p:nvSpPr>
        <p:spPr>
          <a:xfrm>
            <a:off x="3657600" y="819150"/>
            <a:ext cx="3352800" cy="567991"/>
          </a:xfrm>
          <a:prstGeom prst="roundRect">
            <a:avLst>
              <a:gd fmla="val 16667" name="adj"/>
            </a:avLst>
          </a:prstGeom>
          <a:solidFill>
            <a:schemeClr val="lt1"/>
          </a:solidFill>
          <a:ln cap="flat" cmpd="sng" w="107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rgbClr val="FF0000"/>
                </a:solidFill>
                <a:latin typeface="Gill Sans"/>
                <a:ea typeface="Gill Sans"/>
                <a:cs typeface="Gill Sans"/>
                <a:sym typeface="Gill Sans"/>
              </a:rPr>
              <a:t>How to optimize the data pipeline </a:t>
            </a:r>
            <a:endParaRPr/>
          </a:p>
          <a:p>
            <a:pPr indent="0" lvl="0" marL="0" marR="0" rtl="0" algn="ctr">
              <a:spcBef>
                <a:spcPts val="0"/>
              </a:spcBef>
              <a:spcAft>
                <a:spcPts val="0"/>
              </a:spcAft>
              <a:buNone/>
            </a:pPr>
            <a:r>
              <a:rPr i="1" lang="en-US" sz="1800">
                <a:solidFill>
                  <a:srgbClr val="FF0000"/>
                </a:solidFill>
                <a:latin typeface="Gill Sans"/>
                <a:ea typeface="Gill Sans"/>
                <a:cs typeface="Gill Sans"/>
                <a:sym typeface="Gill Sans"/>
              </a:rPr>
              <a:t>of ML training framework?  </a:t>
            </a:r>
            <a:endParaRPr/>
          </a:p>
        </p:txBody>
      </p:sp>
      <p:sp>
        <p:nvSpPr>
          <p:cNvPr id="2128" name="Google Shape;2128;p50"/>
          <p:cNvSpPr/>
          <p:nvPr/>
        </p:nvSpPr>
        <p:spPr>
          <a:xfrm>
            <a:off x="3657600" y="1546412"/>
            <a:ext cx="3352800" cy="567991"/>
          </a:xfrm>
          <a:prstGeom prst="roundRect">
            <a:avLst>
              <a:gd fmla="val 16667" name="adj"/>
            </a:avLst>
          </a:prstGeom>
          <a:solidFill>
            <a:schemeClr val="lt1"/>
          </a:solidFill>
          <a:ln cap="flat" cmpd="sng" w="107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rgbClr val="FF0000"/>
                </a:solidFill>
                <a:latin typeface="Gill Sans"/>
                <a:ea typeface="Gill Sans"/>
                <a:cs typeface="Gill Sans"/>
                <a:sym typeface="Gill Sans"/>
              </a:rPr>
              <a:t>How to leverage emerging storage technologies for efficient ML?  </a:t>
            </a:r>
            <a:endParaRPr/>
          </a:p>
        </p:txBody>
      </p:sp>
      <p:sp>
        <p:nvSpPr>
          <p:cNvPr id="2129" name="Google Shape;2129;p50"/>
          <p:cNvSpPr/>
          <p:nvPr/>
        </p:nvSpPr>
        <p:spPr>
          <a:xfrm>
            <a:off x="3657600" y="3422314"/>
            <a:ext cx="3352800" cy="567991"/>
          </a:xfrm>
          <a:prstGeom prst="roundRect">
            <a:avLst>
              <a:gd fmla="val 16667" name="adj"/>
            </a:avLst>
          </a:prstGeom>
          <a:solidFill>
            <a:schemeClr val="lt1"/>
          </a:solidFill>
          <a:ln cap="flat" cmpd="sng" w="107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rgbClr val="FF0000"/>
                </a:solidFill>
                <a:latin typeface="Gill Sans"/>
                <a:ea typeface="Gill Sans"/>
                <a:cs typeface="Gill Sans"/>
                <a:sym typeface="Gill Sans"/>
              </a:rPr>
              <a:t>Learning-based admission policies </a:t>
            </a:r>
            <a:endParaRPr/>
          </a:p>
          <a:p>
            <a:pPr indent="0" lvl="0" marL="0" marR="0" rtl="0" algn="ctr">
              <a:spcBef>
                <a:spcPts val="0"/>
              </a:spcBef>
              <a:spcAft>
                <a:spcPts val="0"/>
              </a:spcAft>
              <a:buNone/>
            </a:pPr>
            <a:r>
              <a:rPr i="1" lang="en-US" sz="1800">
                <a:solidFill>
                  <a:srgbClr val="FF0000"/>
                </a:solidFill>
                <a:latin typeface="Gill Sans"/>
                <a:ea typeface="Gill Sans"/>
                <a:cs typeface="Gill Sans"/>
                <a:sym typeface="Gill Sans"/>
              </a:rPr>
              <a:t>for OS-level I/O scheduling?  </a:t>
            </a:r>
            <a:endParaRPr/>
          </a:p>
        </p:txBody>
      </p:sp>
      <p:sp>
        <p:nvSpPr>
          <p:cNvPr id="2130" name="Google Shape;2130;p50"/>
          <p:cNvSpPr/>
          <p:nvPr/>
        </p:nvSpPr>
        <p:spPr>
          <a:xfrm>
            <a:off x="3657600" y="4137359"/>
            <a:ext cx="3352800" cy="567991"/>
          </a:xfrm>
          <a:prstGeom prst="roundRect">
            <a:avLst>
              <a:gd fmla="val 16667" name="adj"/>
            </a:avLst>
          </a:prstGeom>
          <a:solidFill>
            <a:schemeClr val="lt1"/>
          </a:solidFill>
          <a:ln cap="flat" cmpd="sng" w="107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rgbClr val="FF0000"/>
                </a:solidFill>
                <a:latin typeface="Gill Sans"/>
                <a:ea typeface="Gill Sans"/>
                <a:cs typeface="Gill Sans"/>
                <a:sym typeface="Gill Sans"/>
              </a:rPr>
              <a:t>Learning-enhanced SSD controller?</a:t>
            </a:r>
            <a:endParaRPr/>
          </a:p>
        </p:txBody>
      </p:sp>
      <p:sp>
        <p:nvSpPr>
          <p:cNvPr id="2131" name="Google Shape;2131;p50"/>
          <p:cNvSpPr txBox="1"/>
          <p:nvPr/>
        </p:nvSpPr>
        <p:spPr>
          <a:xfrm>
            <a:off x="3511713" y="2586159"/>
            <a:ext cx="46259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0096FF"/>
                </a:solidFill>
                <a:latin typeface="Gill Sans"/>
                <a:ea typeface="Gill Sans"/>
                <a:cs typeface="Gill Sans"/>
                <a:sym typeface="Gill Sans"/>
              </a:rPr>
              <a:t>Goals: Improved ML/OS/Hardware Efficiencies!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51"/>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Systems + Networking</a:t>
            </a:r>
            <a:endParaRPr/>
          </a:p>
        </p:txBody>
      </p:sp>
      <p:grpSp>
        <p:nvGrpSpPr>
          <p:cNvPr id="2138" name="Google Shape;2138;p51"/>
          <p:cNvGrpSpPr/>
          <p:nvPr/>
        </p:nvGrpSpPr>
        <p:grpSpPr>
          <a:xfrm>
            <a:off x="3295653" y="1279379"/>
            <a:ext cx="2352908" cy="1006400"/>
            <a:chOff x="3295653" y="1489150"/>
            <a:chExt cx="2352908" cy="1006400"/>
          </a:xfrm>
        </p:grpSpPr>
        <p:sp>
          <p:nvSpPr>
            <p:cNvPr id="2139" name="Google Shape;2139;p51"/>
            <p:cNvSpPr/>
            <p:nvPr/>
          </p:nvSpPr>
          <p:spPr>
            <a:xfrm>
              <a:off x="3295653" y="1489150"/>
              <a:ext cx="2352908" cy="341798"/>
            </a:xfrm>
            <a:prstGeom prst="roundRect">
              <a:avLst>
                <a:gd fmla="val 16667" name="adj"/>
              </a:avLst>
            </a:prstGeom>
            <a:solidFill>
              <a:srgbClr val="00B050">
                <a:alpha val="20392"/>
              </a:srgbClr>
            </a:solidFill>
            <a:ln cap="flat" cmpd="sng" w="107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Gill Sans"/>
                  <a:ea typeface="Gill Sans"/>
                  <a:cs typeface="Gill Sans"/>
                  <a:sym typeface="Gill Sans"/>
                </a:rPr>
                <a:t>Storage Disaggregation</a:t>
              </a:r>
              <a:endParaRPr/>
            </a:p>
          </p:txBody>
        </p:sp>
        <p:sp>
          <p:nvSpPr>
            <p:cNvPr id="2140" name="Google Shape;2140;p51"/>
            <p:cNvSpPr/>
            <p:nvPr/>
          </p:nvSpPr>
          <p:spPr>
            <a:xfrm>
              <a:off x="3295653" y="2139001"/>
              <a:ext cx="2352908" cy="356549"/>
            </a:xfrm>
            <a:prstGeom prst="roundRect">
              <a:avLst>
                <a:gd fmla="val 16667" name="adj"/>
              </a:avLst>
            </a:prstGeom>
            <a:solidFill>
              <a:srgbClr val="00B0F0">
                <a:alpha val="11372"/>
              </a:srgbClr>
            </a:solidFill>
            <a:ln cap="flat" cmpd="sng" w="107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Gill Sans"/>
                  <a:ea typeface="Gill Sans"/>
                  <a:cs typeface="Gill Sans"/>
                  <a:sym typeface="Gill Sans"/>
                </a:rPr>
                <a:t>Memory Disaggregation</a:t>
              </a:r>
              <a:endParaRPr/>
            </a:p>
          </p:txBody>
        </p:sp>
      </p:grpSp>
      <p:grpSp>
        <p:nvGrpSpPr>
          <p:cNvPr id="2141" name="Google Shape;2141;p51"/>
          <p:cNvGrpSpPr/>
          <p:nvPr/>
        </p:nvGrpSpPr>
        <p:grpSpPr>
          <a:xfrm>
            <a:off x="386835" y="1035611"/>
            <a:ext cx="7233165" cy="1321196"/>
            <a:chOff x="386835" y="1245382"/>
            <a:chExt cx="7233165" cy="1321196"/>
          </a:xfrm>
        </p:grpSpPr>
        <p:sp>
          <p:nvSpPr>
            <p:cNvPr id="2142" name="Google Shape;2142;p51"/>
            <p:cNvSpPr/>
            <p:nvPr/>
          </p:nvSpPr>
          <p:spPr>
            <a:xfrm>
              <a:off x="1237788" y="1754748"/>
              <a:ext cx="1514706" cy="457200"/>
            </a:xfrm>
            <a:prstGeom prst="rect">
              <a:avLst/>
            </a:prstGeom>
            <a:solidFill>
              <a:srgbClr val="B0BFCD"/>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Server</a:t>
              </a:r>
              <a:endParaRPr/>
            </a:p>
          </p:txBody>
        </p:sp>
        <p:sp>
          <p:nvSpPr>
            <p:cNvPr id="2143" name="Google Shape;2143;p51"/>
            <p:cNvSpPr/>
            <p:nvPr/>
          </p:nvSpPr>
          <p:spPr>
            <a:xfrm>
              <a:off x="6105294" y="1754748"/>
              <a:ext cx="1514706" cy="457200"/>
            </a:xfrm>
            <a:prstGeom prst="rect">
              <a:avLst/>
            </a:prstGeom>
            <a:solidFill>
              <a:srgbClr val="B0BFCD"/>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Server</a:t>
              </a:r>
              <a:endParaRPr/>
            </a:p>
          </p:txBody>
        </p:sp>
        <p:cxnSp>
          <p:nvCxnSpPr>
            <p:cNvPr id="2144" name="Google Shape;2144;p51"/>
            <p:cNvCxnSpPr/>
            <p:nvPr/>
          </p:nvCxnSpPr>
          <p:spPr>
            <a:xfrm>
              <a:off x="2752494" y="1962150"/>
              <a:ext cx="3352800" cy="0"/>
            </a:xfrm>
            <a:prstGeom prst="straightConnector1">
              <a:avLst/>
            </a:prstGeom>
            <a:noFill/>
            <a:ln cap="flat" cmpd="sng" w="50800">
              <a:solidFill>
                <a:schemeClr val="dk1"/>
              </a:solidFill>
              <a:prstDash val="dash"/>
              <a:round/>
              <a:headEnd len="sm" w="sm" type="none"/>
              <a:tailEnd len="med" w="med" type="triangle"/>
            </a:ln>
          </p:spPr>
        </p:cxnSp>
        <p:sp>
          <p:nvSpPr>
            <p:cNvPr id="2145" name="Google Shape;2145;p51"/>
            <p:cNvSpPr txBox="1"/>
            <p:nvPr/>
          </p:nvSpPr>
          <p:spPr>
            <a:xfrm rot="-5400000">
              <a:off x="-89097" y="1721314"/>
              <a:ext cx="13211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Datacenter</a:t>
              </a:r>
              <a:endParaRPr/>
            </a:p>
          </p:txBody>
        </p:sp>
      </p:grpSp>
      <p:sp>
        <p:nvSpPr>
          <p:cNvPr id="2146" name="Google Shape;2146;p51"/>
          <p:cNvSpPr txBox="1"/>
          <p:nvPr/>
        </p:nvSpPr>
        <p:spPr>
          <a:xfrm>
            <a:off x="1143000" y="2964418"/>
            <a:ext cx="68577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FF0000"/>
                </a:solidFill>
                <a:latin typeface="Gill Sans"/>
                <a:ea typeface="Gill Sans"/>
                <a:cs typeface="Gill Sans"/>
                <a:sym typeface="Gill Sans"/>
              </a:rPr>
              <a:t>How to manage the local/remote data tiering for latency-sensitive workloads?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sp>
        <p:nvSpPr>
          <p:cNvPr id="2152" name="Google Shape;2152;p52"/>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Systems + Database</a:t>
            </a:r>
            <a:endParaRPr/>
          </a:p>
        </p:txBody>
      </p:sp>
      <p:grpSp>
        <p:nvGrpSpPr>
          <p:cNvPr id="2153" name="Google Shape;2153;p52"/>
          <p:cNvGrpSpPr/>
          <p:nvPr/>
        </p:nvGrpSpPr>
        <p:grpSpPr>
          <a:xfrm>
            <a:off x="494168" y="1428750"/>
            <a:ext cx="7924800" cy="677108"/>
            <a:chOff x="609600" y="3714750"/>
            <a:chExt cx="7924800" cy="677108"/>
          </a:xfrm>
        </p:grpSpPr>
        <p:sp>
          <p:nvSpPr>
            <p:cNvPr id="2154" name="Google Shape;2154;p52"/>
            <p:cNvSpPr/>
            <p:nvPr/>
          </p:nvSpPr>
          <p:spPr>
            <a:xfrm>
              <a:off x="609600" y="3714750"/>
              <a:ext cx="7924800" cy="457200"/>
            </a:xfrm>
            <a:prstGeom prst="rect">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155" name="Google Shape;2155;p52"/>
            <p:cNvSpPr txBox="1"/>
            <p:nvPr/>
          </p:nvSpPr>
          <p:spPr>
            <a:xfrm>
              <a:off x="685800" y="3714750"/>
              <a:ext cx="7638309"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Gill Sans"/>
                  <a:ea typeface="Gill Sans"/>
                  <a:cs typeface="Gill Sans"/>
                  <a:sym typeface="Gill Sans"/>
                </a:rPr>
                <a:t>How to exploit fast storage for high-performance database/KV designs?</a:t>
              </a:r>
              <a:endParaRPr/>
            </a:p>
            <a:p>
              <a:pPr indent="0" lvl="0" marL="0" marR="0" rtl="0" algn="l">
                <a:spcBef>
                  <a:spcPts val="0"/>
                </a:spcBef>
                <a:spcAft>
                  <a:spcPts val="0"/>
                </a:spcAft>
                <a:buNone/>
              </a:pPr>
              <a:r>
                <a:t/>
              </a:r>
              <a:endParaRPr b="1" i="1" sz="1800">
                <a:solidFill>
                  <a:srgbClr val="FF0000"/>
                </a:solidFill>
                <a:latin typeface="Gill Sans"/>
                <a:ea typeface="Gill Sans"/>
                <a:cs typeface="Gill Sans"/>
                <a:sym typeface="Gill Sans"/>
              </a:endParaRPr>
            </a:p>
          </p:txBody>
        </p:sp>
      </p:grpSp>
      <p:grpSp>
        <p:nvGrpSpPr>
          <p:cNvPr id="2156" name="Google Shape;2156;p52"/>
          <p:cNvGrpSpPr/>
          <p:nvPr/>
        </p:nvGrpSpPr>
        <p:grpSpPr>
          <a:xfrm>
            <a:off x="533400" y="2656642"/>
            <a:ext cx="8040240" cy="677108"/>
            <a:chOff x="609600" y="3714750"/>
            <a:chExt cx="8040240" cy="677108"/>
          </a:xfrm>
        </p:grpSpPr>
        <p:sp>
          <p:nvSpPr>
            <p:cNvPr id="2157" name="Google Shape;2157;p52"/>
            <p:cNvSpPr/>
            <p:nvPr/>
          </p:nvSpPr>
          <p:spPr>
            <a:xfrm>
              <a:off x="609600" y="3714750"/>
              <a:ext cx="7924800" cy="457200"/>
            </a:xfrm>
            <a:prstGeom prst="rect">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158" name="Google Shape;2158;p52"/>
            <p:cNvSpPr txBox="1"/>
            <p:nvPr/>
          </p:nvSpPr>
          <p:spPr>
            <a:xfrm>
              <a:off x="685800" y="3714750"/>
              <a:ext cx="7964040"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Gill Sans"/>
                  <a:ea typeface="Gill Sans"/>
                  <a:cs typeface="Gill Sans"/>
                  <a:sym typeface="Gill Sans"/>
                </a:rPr>
                <a:t>How to enable in-storage-computing for database/KV primitive offloading?</a:t>
              </a:r>
              <a:endParaRPr/>
            </a:p>
            <a:p>
              <a:pPr indent="0" lvl="0" marL="0" marR="0" rtl="0" algn="l">
                <a:spcBef>
                  <a:spcPts val="0"/>
                </a:spcBef>
                <a:spcAft>
                  <a:spcPts val="0"/>
                </a:spcAft>
                <a:buNone/>
              </a:pPr>
              <a:r>
                <a:t/>
              </a:r>
              <a:endParaRPr b="1" i="1" sz="1800">
                <a:solidFill>
                  <a:schemeClr val="dk1"/>
                </a:solidFill>
                <a:latin typeface="Gill Sans"/>
                <a:ea typeface="Gill Sans"/>
                <a:cs typeface="Gill Sans"/>
                <a:sym typeface="Gill Sans"/>
              </a:endParaRPr>
            </a:p>
          </p:txBody>
        </p:sp>
      </p:grpSp>
      <p:sp>
        <p:nvSpPr>
          <p:cNvPr id="2159" name="Google Shape;2159;p52"/>
          <p:cNvSpPr txBox="1"/>
          <p:nvPr/>
        </p:nvSpPr>
        <p:spPr>
          <a:xfrm>
            <a:off x="595847" y="3259646"/>
            <a:ext cx="6472221" cy="369332"/>
          </a:xfrm>
          <a:prstGeom prst="rect">
            <a:avLst/>
          </a:prstGeom>
          <a:noFill/>
          <a:ln>
            <a:noFill/>
          </a:ln>
        </p:spPr>
        <p:txBody>
          <a:bodyPr anchorCtr="0" anchor="t" bIns="45700" lIns="91425" spcFirstLastPara="1" rIns="91425" wrap="square" tIns="45700">
            <a:spAutoFit/>
          </a:bodyPr>
          <a:lstStyle/>
          <a:p>
            <a:pPr indent="0" lvl="2" marL="914400" marR="0" rtl="0" algn="ctr">
              <a:spcBef>
                <a:spcPts val="0"/>
              </a:spcBef>
              <a:spcAft>
                <a:spcPts val="0"/>
              </a:spcAft>
              <a:buNone/>
            </a:pPr>
            <a:r>
              <a:rPr b="0" i="1" lang="en-US" sz="1800" u="none" cap="none" strike="noStrike">
                <a:solidFill>
                  <a:schemeClr val="dk1"/>
                </a:solidFill>
                <a:latin typeface="Gill Sans"/>
                <a:ea typeface="Gill Sans"/>
                <a:cs typeface="Gill Sans"/>
                <a:sym typeface="Gill Sans"/>
              </a:rPr>
              <a:t>APIs, communication mechanism and efficient data access, etc.</a:t>
            </a:r>
            <a:endParaRPr b="0" i="1" sz="1800" u="none" cap="none" strike="noStrike">
              <a:solidFill>
                <a:schemeClr val="dk1"/>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9">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sp>
        <p:nvSpPr>
          <p:cNvPr id="2165" name="Google Shape;2165;p53"/>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Systems + Architecture</a:t>
            </a:r>
            <a:endParaRPr/>
          </a:p>
        </p:txBody>
      </p:sp>
      <p:sp>
        <p:nvSpPr>
          <p:cNvPr id="2166" name="Google Shape;2166;p53"/>
          <p:cNvSpPr txBox="1"/>
          <p:nvPr>
            <p:ph idx="1" type="body"/>
          </p:nvPr>
        </p:nvSpPr>
        <p:spPr>
          <a:xfrm>
            <a:off x="327413" y="807543"/>
            <a:ext cx="8562346" cy="545007"/>
          </a:xfrm>
          <a:prstGeom prst="rect">
            <a:avLst/>
          </a:prstGeom>
          <a:noFill/>
          <a:ln>
            <a:noFill/>
          </a:ln>
        </p:spPr>
        <p:txBody>
          <a:bodyPr anchorCtr="0" anchor="t" bIns="45700" lIns="91425" spcFirstLastPara="1" rIns="91425" wrap="square" tIns="45700">
            <a:normAutofit/>
          </a:bodyPr>
          <a:lstStyle/>
          <a:p>
            <a:pPr indent="-157162" lvl="0" marL="257175" rtl="0" algn="l">
              <a:lnSpc>
                <a:spcPct val="100000"/>
              </a:lnSpc>
              <a:spcBef>
                <a:spcPts val="0"/>
              </a:spcBef>
              <a:spcAft>
                <a:spcPts val="0"/>
              </a:spcAft>
              <a:buSzPts val="1575"/>
              <a:buNone/>
            </a:pPr>
            <a:r>
              <a:t/>
            </a:r>
            <a:endParaRPr/>
          </a:p>
        </p:txBody>
      </p:sp>
      <p:sp>
        <p:nvSpPr>
          <p:cNvPr id="2167" name="Google Shape;2167;p53"/>
          <p:cNvSpPr txBox="1"/>
          <p:nvPr/>
        </p:nvSpPr>
        <p:spPr>
          <a:xfrm>
            <a:off x="1828800" y="1614536"/>
            <a:ext cx="60196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FF0000"/>
                </a:solidFill>
                <a:latin typeface="Gill Sans"/>
                <a:ea typeface="Gill Sans"/>
                <a:cs typeface="Gill Sans"/>
                <a:sym typeface="Gill Sans"/>
              </a:rPr>
              <a:t>Heterogeneity</a:t>
            </a:r>
            <a:r>
              <a:rPr i="1" lang="en-US" sz="2000">
                <a:solidFill>
                  <a:schemeClr val="dk1"/>
                </a:solidFill>
                <a:latin typeface="Gill Sans"/>
                <a:ea typeface="Gill Sans"/>
                <a:cs typeface="Gill Sans"/>
                <a:sym typeface="Gill Sans"/>
              </a:rPr>
              <a:t>: FPGAs, ARM, GPUs, SmartSSDs, SmartNIC, …</a:t>
            </a:r>
            <a:endParaRPr/>
          </a:p>
        </p:txBody>
      </p:sp>
      <p:sp>
        <p:nvSpPr>
          <p:cNvPr id="2168" name="Google Shape;2168;p53"/>
          <p:cNvSpPr txBox="1"/>
          <p:nvPr/>
        </p:nvSpPr>
        <p:spPr>
          <a:xfrm>
            <a:off x="1355935" y="4152840"/>
            <a:ext cx="703333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Gill Sans"/>
                <a:ea typeface="Gill Sans"/>
                <a:cs typeface="Gill Sans"/>
                <a:sym typeface="Gill Sans"/>
              </a:rPr>
              <a:t>How to re-architect software and hardware for improved synergy?</a:t>
            </a:r>
            <a:endParaRPr/>
          </a:p>
        </p:txBody>
      </p:sp>
      <p:sp>
        <p:nvSpPr>
          <p:cNvPr id="2169" name="Google Shape;2169;p53"/>
          <p:cNvSpPr/>
          <p:nvPr/>
        </p:nvSpPr>
        <p:spPr>
          <a:xfrm>
            <a:off x="4419600" y="2343150"/>
            <a:ext cx="762000" cy="1600200"/>
          </a:xfrm>
          <a:prstGeom prst="downArrow">
            <a:avLst>
              <a:gd fmla="val 50000" name="adj1"/>
              <a:gd fmla="val 50000" name="adj2"/>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000000"/>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9"/>
          <p:cNvSpPr/>
          <p:nvPr/>
        </p:nvSpPr>
        <p:spPr>
          <a:xfrm>
            <a:off x="-844500" y="3967462"/>
            <a:ext cx="711593" cy="7155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050">
                <a:solidFill>
                  <a:srgbClr val="0096FF"/>
                </a:solidFill>
                <a:latin typeface="Arial Narrow"/>
                <a:ea typeface="Arial Narrow"/>
                <a:cs typeface="Arial Narrow"/>
                <a:sym typeface="Arial Narrow"/>
              </a:rPr>
              <a:t>☺</a:t>
            </a:r>
            <a:endParaRPr sz="3000">
              <a:solidFill>
                <a:srgbClr val="0096FF"/>
              </a:solidFill>
              <a:latin typeface="Arial Narrow"/>
              <a:ea typeface="Arial Narrow"/>
              <a:cs typeface="Arial Narrow"/>
              <a:sym typeface="Arial Narrow"/>
            </a:endParaRPr>
          </a:p>
        </p:txBody>
      </p:sp>
      <p:sp>
        <p:nvSpPr>
          <p:cNvPr id="163" name="Google Shape;163;p9"/>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latin typeface="Gill Sans"/>
                <a:ea typeface="Gill Sans"/>
                <a:cs typeface="Gill Sans"/>
                <a:sym typeface="Gill Sans"/>
              </a:rPr>
              <a:t>Storage Software/Hardware Trends</a:t>
            </a:r>
            <a:endParaRPr/>
          </a:p>
        </p:txBody>
      </p:sp>
      <p:sp>
        <p:nvSpPr>
          <p:cNvPr id="164" name="Google Shape;164;p9"/>
          <p:cNvSpPr txBox="1"/>
          <p:nvPr>
            <p:ph idx="12" type="sldNum"/>
          </p:nvPr>
        </p:nvSpPr>
        <p:spPr>
          <a:xfrm>
            <a:off x="8340725" y="4870450"/>
            <a:ext cx="803275" cy="273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cxnSp>
        <p:nvCxnSpPr>
          <p:cNvPr id="165" name="Google Shape;165;p9"/>
          <p:cNvCxnSpPr/>
          <p:nvPr/>
        </p:nvCxnSpPr>
        <p:spPr>
          <a:xfrm>
            <a:off x="609600" y="2812200"/>
            <a:ext cx="8288736" cy="0"/>
          </a:xfrm>
          <a:prstGeom prst="straightConnector1">
            <a:avLst/>
          </a:prstGeom>
          <a:noFill/>
          <a:ln cap="flat" cmpd="sng" w="50800">
            <a:solidFill>
              <a:srgbClr val="7F7F7F"/>
            </a:solidFill>
            <a:prstDash val="dash"/>
            <a:round/>
            <a:headEnd len="sm" w="sm" type="none"/>
            <a:tailEnd len="sm" w="sm" type="none"/>
          </a:ln>
        </p:spPr>
      </p:cxnSp>
      <p:sp>
        <p:nvSpPr>
          <p:cNvPr id="166" name="Google Shape;166;p9"/>
          <p:cNvSpPr/>
          <p:nvPr/>
        </p:nvSpPr>
        <p:spPr>
          <a:xfrm>
            <a:off x="609600" y="1962150"/>
            <a:ext cx="1752600" cy="60960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Gill Sans"/>
                <a:ea typeface="Gill Sans"/>
                <a:cs typeface="Gill Sans"/>
                <a:sym typeface="Gill Sans"/>
              </a:rPr>
              <a:t>Software</a:t>
            </a:r>
            <a:endParaRPr/>
          </a:p>
        </p:txBody>
      </p:sp>
      <p:sp>
        <p:nvSpPr>
          <p:cNvPr id="167" name="Google Shape;167;p9"/>
          <p:cNvSpPr/>
          <p:nvPr/>
        </p:nvSpPr>
        <p:spPr>
          <a:xfrm>
            <a:off x="609600" y="3007013"/>
            <a:ext cx="1752600" cy="60960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Gill Sans"/>
                <a:ea typeface="Gill Sans"/>
                <a:cs typeface="Gill Sans"/>
                <a:sym typeface="Gill Sans"/>
              </a:rPr>
              <a:t>Hardware</a:t>
            </a:r>
            <a:endParaRPr/>
          </a:p>
        </p:txBody>
      </p:sp>
      <p:sp>
        <p:nvSpPr>
          <p:cNvPr id="168" name="Google Shape;168;p9"/>
          <p:cNvSpPr/>
          <p:nvPr/>
        </p:nvSpPr>
        <p:spPr>
          <a:xfrm>
            <a:off x="3429000" y="3052651"/>
            <a:ext cx="1225031" cy="438841"/>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SSD</a:t>
            </a:r>
            <a:endParaRPr sz="2000">
              <a:solidFill>
                <a:schemeClr val="lt1"/>
              </a:solidFill>
              <a:latin typeface="Gill Sans"/>
              <a:ea typeface="Gill Sans"/>
              <a:cs typeface="Gill Sans"/>
              <a:sym typeface="Gill Sans"/>
            </a:endParaRPr>
          </a:p>
        </p:txBody>
      </p:sp>
      <p:pic>
        <p:nvPicPr>
          <p:cNvPr id="169" name="Google Shape;169;p9"/>
          <p:cNvPicPr preferRelativeResize="0"/>
          <p:nvPr/>
        </p:nvPicPr>
        <p:blipFill rotWithShape="1">
          <a:blip r:embed="rId3">
            <a:alphaModFix/>
          </a:blip>
          <a:srcRect b="0" l="0" r="0" t="0"/>
          <a:stretch/>
        </p:blipFill>
        <p:spPr>
          <a:xfrm>
            <a:off x="-842302" y="4591289"/>
            <a:ext cx="532497" cy="532497"/>
          </a:xfrm>
          <a:prstGeom prst="rect">
            <a:avLst/>
          </a:prstGeom>
          <a:noFill/>
          <a:ln>
            <a:noFill/>
          </a:ln>
        </p:spPr>
      </p:pic>
      <p:grpSp>
        <p:nvGrpSpPr>
          <p:cNvPr id="170" name="Google Shape;170;p9"/>
          <p:cNvGrpSpPr/>
          <p:nvPr/>
        </p:nvGrpSpPr>
        <p:grpSpPr>
          <a:xfrm>
            <a:off x="2488073" y="789058"/>
            <a:ext cx="2617438" cy="4310876"/>
            <a:chOff x="2994945" y="789058"/>
            <a:chExt cx="2617438" cy="4310876"/>
          </a:xfrm>
        </p:grpSpPr>
        <p:sp>
          <p:nvSpPr>
            <p:cNvPr id="171" name="Google Shape;171;p9"/>
            <p:cNvSpPr txBox="1"/>
            <p:nvPr/>
          </p:nvSpPr>
          <p:spPr>
            <a:xfrm>
              <a:off x="2994945" y="789058"/>
              <a:ext cx="2617438" cy="664599"/>
            </a:xfrm>
            <a:prstGeom prst="rect">
              <a:avLst/>
            </a:prstGeom>
            <a:solidFill>
              <a:srgbClr val="E4E0DE"/>
            </a:solidFill>
            <a:ln>
              <a:noFill/>
            </a:ln>
          </p:spPr>
          <p:txBody>
            <a:bodyPr anchorCtr="0" anchor="t" bIns="0" lIns="91425" spcFirstLastPara="1" rIns="91425" wrap="square" tIns="0">
              <a:noAutofit/>
            </a:bodyPr>
            <a:lstStyle/>
            <a:p>
              <a:pPr indent="0" lvl="0" marL="0" marR="0" rtl="0" algn="ctr">
                <a:spcBef>
                  <a:spcPts val="0"/>
                </a:spcBef>
                <a:spcAft>
                  <a:spcPts val="0"/>
                </a:spcAft>
                <a:buNone/>
              </a:pPr>
              <a:r>
                <a:rPr b="1" lang="en-US" sz="2000">
                  <a:solidFill>
                    <a:srgbClr val="FF0000"/>
                  </a:solidFill>
                  <a:latin typeface="Gill Sans"/>
                  <a:ea typeface="Gill Sans"/>
                  <a:cs typeface="Gill Sans"/>
                  <a:sym typeface="Gill Sans"/>
                </a:rPr>
                <a:t>Performance Predictability</a:t>
              </a:r>
              <a:endParaRPr/>
            </a:p>
          </p:txBody>
        </p:sp>
        <p:sp>
          <p:nvSpPr>
            <p:cNvPr id="172" name="Google Shape;172;p9"/>
            <p:cNvSpPr txBox="1"/>
            <p:nvPr/>
          </p:nvSpPr>
          <p:spPr>
            <a:xfrm>
              <a:off x="2996738" y="1428750"/>
              <a:ext cx="2615534" cy="3671184"/>
            </a:xfrm>
            <a:prstGeom prst="rect">
              <a:avLst/>
            </a:prstGeom>
            <a:solidFill>
              <a:srgbClr val="FF0000">
                <a:alpha val="26666"/>
              </a:srgbClr>
            </a:solidFill>
            <a:ln cap="flat" cmpd="sng" w="28575">
              <a:solidFill>
                <a:srgbClr val="FF0000"/>
              </a:solidFill>
              <a:prstDash val="solid"/>
              <a:round/>
              <a:headEnd len="sm" w="sm" type="none"/>
              <a:tailEnd len="sm" w="sm" type="none"/>
            </a:ln>
          </p:spPr>
          <p:txBody>
            <a:bodyPr anchorCtr="0" anchor="t" bIns="0" lIns="91425" spcFirstLastPara="1" rIns="91425" wrap="square" tIns="0">
              <a:noAutofit/>
            </a:bodyPr>
            <a:lstStyle/>
            <a:p>
              <a:pPr indent="0" lvl="0" marL="0" marR="0" rtl="0" algn="ctr">
                <a:spcBef>
                  <a:spcPts val="0"/>
                </a:spcBef>
                <a:spcAft>
                  <a:spcPts val="0"/>
                </a:spcAft>
                <a:buNone/>
              </a:pPr>
              <a:r>
                <a:t/>
              </a:r>
              <a:endParaRPr sz="2400">
                <a:solidFill>
                  <a:srgbClr val="FF0000"/>
                </a:solidFill>
                <a:latin typeface="Gill Sans"/>
                <a:ea typeface="Gill Sans"/>
                <a:cs typeface="Gill Sans"/>
                <a:sym typeface="Gill Sans"/>
              </a:endParaRPr>
            </a:p>
          </p:txBody>
        </p:sp>
      </p:grpSp>
      <p:grpSp>
        <p:nvGrpSpPr>
          <p:cNvPr id="173" name="Google Shape;173;p9"/>
          <p:cNvGrpSpPr/>
          <p:nvPr/>
        </p:nvGrpSpPr>
        <p:grpSpPr>
          <a:xfrm>
            <a:off x="2530729" y="1540637"/>
            <a:ext cx="2512279" cy="544220"/>
            <a:chOff x="2530729" y="1540637"/>
            <a:chExt cx="2512279" cy="544220"/>
          </a:xfrm>
        </p:grpSpPr>
        <p:sp>
          <p:nvSpPr>
            <p:cNvPr id="174" name="Google Shape;174;p9"/>
            <p:cNvSpPr/>
            <p:nvPr/>
          </p:nvSpPr>
          <p:spPr>
            <a:xfrm>
              <a:off x="3145894" y="1554289"/>
              <a:ext cx="1897114" cy="530568"/>
            </a:xfrm>
            <a:prstGeom prst="wedgeRoundRectCallout">
              <a:avLst>
                <a:gd fmla="val 45694" name="adj1"/>
                <a:gd fmla="val -25892" name="adj2"/>
                <a:gd fmla="val 16667" name="adj3"/>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More </a:t>
              </a:r>
              <a:r>
                <a:rPr i="1" lang="en-US" sz="2000">
                  <a:solidFill>
                    <a:schemeClr val="lt1"/>
                  </a:solidFill>
                  <a:latin typeface="Gill Sans"/>
                  <a:ea typeface="Gill Sans"/>
                  <a:cs typeface="Gill Sans"/>
                  <a:sym typeface="Gill Sans"/>
                </a:rPr>
                <a:t>feature-rich</a:t>
              </a:r>
              <a:endParaRPr i="1" sz="1800">
                <a:solidFill>
                  <a:schemeClr val="lt1"/>
                </a:solidFill>
                <a:latin typeface="Gill Sans"/>
                <a:ea typeface="Gill Sans"/>
                <a:cs typeface="Gill Sans"/>
                <a:sym typeface="Gill Sans"/>
              </a:endParaRPr>
            </a:p>
          </p:txBody>
        </p:sp>
        <p:grpSp>
          <p:nvGrpSpPr>
            <p:cNvPr id="175" name="Google Shape;175;p9"/>
            <p:cNvGrpSpPr/>
            <p:nvPr/>
          </p:nvGrpSpPr>
          <p:grpSpPr>
            <a:xfrm>
              <a:off x="2530729" y="1540637"/>
              <a:ext cx="532497" cy="529600"/>
              <a:chOff x="400152" y="2532186"/>
              <a:chExt cx="1842048" cy="1793630"/>
            </a:xfrm>
          </p:grpSpPr>
          <p:sp>
            <p:nvSpPr>
              <p:cNvPr id="176" name="Google Shape;176;p9"/>
              <p:cNvSpPr/>
              <p:nvPr/>
            </p:nvSpPr>
            <p:spPr>
              <a:xfrm>
                <a:off x="400152" y="2532186"/>
                <a:ext cx="1842048" cy="1793630"/>
              </a:xfrm>
              <a:prstGeom prst="ellipse">
                <a:avLst/>
              </a:prstGeom>
              <a:solidFill>
                <a:srgbClr val="0096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77" name="Google Shape;177;p9"/>
              <p:cNvSpPr/>
              <p:nvPr/>
            </p:nvSpPr>
            <p:spPr>
              <a:xfrm>
                <a:off x="944583" y="2893377"/>
                <a:ext cx="235178" cy="40764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78" name="Google Shape;178;p9"/>
              <p:cNvSpPr/>
              <p:nvPr/>
            </p:nvSpPr>
            <p:spPr>
              <a:xfrm>
                <a:off x="1465729" y="2893377"/>
                <a:ext cx="235178" cy="40764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79" name="Google Shape;179;p9"/>
              <p:cNvSpPr/>
              <p:nvPr/>
            </p:nvSpPr>
            <p:spPr>
              <a:xfrm>
                <a:off x="821748" y="3743444"/>
                <a:ext cx="1040630" cy="345431"/>
              </a:xfrm>
              <a:custGeom>
                <a:rect b="b" l="l" r="r" t="t"/>
                <a:pathLst>
                  <a:path extrusionOk="0" h="272834" w="800325">
                    <a:moveTo>
                      <a:pt x="0" y="20097"/>
                    </a:moveTo>
                    <a:cubicBezTo>
                      <a:pt x="152893" y="390211"/>
                      <a:pt x="707722" y="328248"/>
                      <a:pt x="800325" y="0"/>
                    </a:cubicBezTo>
                    <a:cubicBezTo>
                      <a:pt x="592166" y="122256"/>
                      <a:pt x="414152" y="249534"/>
                      <a:pt x="0" y="200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grpSp>
        <p:nvGrpSpPr>
          <p:cNvPr id="180" name="Google Shape;180;p9"/>
          <p:cNvGrpSpPr/>
          <p:nvPr/>
        </p:nvGrpSpPr>
        <p:grpSpPr>
          <a:xfrm>
            <a:off x="2533504" y="2155618"/>
            <a:ext cx="2484221" cy="539500"/>
            <a:chOff x="2533504" y="2155618"/>
            <a:chExt cx="2484221" cy="539500"/>
          </a:xfrm>
        </p:grpSpPr>
        <p:sp>
          <p:nvSpPr>
            <p:cNvPr id="181" name="Google Shape;181;p9"/>
            <p:cNvSpPr/>
            <p:nvPr/>
          </p:nvSpPr>
          <p:spPr>
            <a:xfrm>
              <a:off x="3145894" y="2155618"/>
              <a:ext cx="1871831" cy="529450"/>
            </a:xfrm>
            <a:prstGeom prst="wedgeRoundRectCallout">
              <a:avLst>
                <a:gd fmla="val 43990" name="adj1"/>
                <a:gd fmla="val 6290" name="adj2"/>
                <a:gd fmla="val 16667" name="adj3"/>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More </a:t>
              </a:r>
              <a:r>
                <a:rPr i="1" lang="en-US" sz="2000">
                  <a:solidFill>
                    <a:schemeClr val="lt1"/>
                  </a:solidFill>
                  <a:latin typeface="Gill Sans"/>
                  <a:ea typeface="Gill Sans"/>
                  <a:cs typeface="Gill Sans"/>
                  <a:sym typeface="Gill Sans"/>
                </a:rPr>
                <a:t>complex</a:t>
              </a:r>
              <a:endParaRPr i="1" sz="1800">
                <a:solidFill>
                  <a:schemeClr val="lt1"/>
                </a:solidFill>
                <a:latin typeface="Gill Sans"/>
                <a:ea typeface="Gill Sans"/>
                <a:cs typeface="Gill Sans"/>
                <a:sym typeface="Gill Sans"/>
              </a:endParaRPr>
            </a:p>
          </p:txBody>
        </p:sp>
        <p:grpSp>
          <p:nvGrpSpPr>
            <p:cNvPr id="182" name="Google Shape;182;p9"/>
            <p:cNvGrpSpPr/>
            <p:nvPr/>
          </p:nvGrpSpPr>
          <p:grpSpPr>
            <a:xfrm>
              <a:off x="2533504" y="2162621"/>
              <a:ext cx="532497" cy="532497"/>
              <a:chOff x="7788632" y="3888639"/>
              <a:chExt cx="865158" cy="842417"/>
            </a:xfrm>
          </p:grpSpPr>
          <p:sp>
            <p:nvSpPr>
              <p:cNvPr id="183" name="Google Shape;183;p9"/>
              <p:cNvSpPr/>
              <p:nvPr/>
            </p:nvSpPr>
            <p:spPr>
              <a:xfrm>
                <a:off x="7788632" y="3888639"/>
                <a:ext cx="865158" cy="842417"/>
              </a:xfrm>
              <a:prstGeom prst="ellipse">
                <a:avLst/>
              </a:prstGeom>
              <a:solidFill>
                <a:srgbClr val="FF0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84" name="Google Shape;184;p9"/>
              <p:cNvSpPr/>
              <p:nvPr/>
            </p:nvSpPr>
            <p:spPr>
              <a:xfrm>
                <a:off x="8037552" y="4028404"/>
                <a:ext cx="110456" cy="19145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85" name="Google Shape;185;p9"/>
              <p:cNvSpPr/>
              <p:nvPr/>
            </p:nvSpPr>
            <p:spPr>
              <a:xfrm>
                <a:off x="8282320" y="4028404"/>
                <a:ext cx="110456" cy="19145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86" name="Google Shape;186;p9"/>
              <p:cNvSpPr/>
              <p:nvPr/>
            </p:nvSpPr>
            <p:spPr>
              <a:xfrm>
                <a:off x="8028530" y="4405087"/>
                <a:ext cx="395680" cy="181254"/>
              </a:xfrm>
              <a:custGeom>
                <a:rect b="b" l="l" r="r" t="t"/>
                <a:pathLst>
                  <a:path extrusionOk="0" h="304808" w="647918">
                    <a:moveTo>
                      <a:pt x="0" y="304808"/>
                    </a:moveTo>
                    <a:cubicBezTo>
                      <a:pt x="74145" y="-23073"/>
                      <a:pt x="542866" y="-169469"/>
                      <a:pt x="647918" y="295391"/>
                    </a:cubicBezTo>
                    <a:cubicBezTo>
                      <a:pt x="426144" y="-37536"/>
                      <a:pt x="212008" y="24626"/>
                      <a:pt x="0" y="30480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grpSp>
        <p:nvGrpSpPr>
          <p:cNvPr id="187" name="Google Shape;187;p9"/>
          <p:cNvGrpSpPr/>
          <p:nvPr/>
        </p:nvGrpSpPr>
        <p:grpSpPr>
          <a:xfrm>
            <a:off x="2533505" y="3592124"/>
            <a:ext cx="2495695" cy="565227"/>
            <a:chOff x="2533505" y="3592124"/>
            <a:chExt cx="2495695" cy="565227"/>
          </a:xfrm>
        </p:grpSpPr>
        <p:sp>
          <p:nvSpPr>
            <p:cNvPr id="188" name="Google Shape;188;p9"/>
            <p:cNvSpPr/>
            <p:nvPr/>
          </p:nvSpPr>
          <p:spPr>
            <a:xfrm>
              <a:off x="3145894" y="3592124"/>
              <a:ext cx="1883306" cy="565227"/>
            </a:xfrm>
            <a:prstGeom prst="wedgeRoundRectCallout">
              <a:avLst>
                <a:gd fmla="val 47959" name="adj1"/>
                <a:gd fmla="val -23740" name="adj2"/>
                <a:gd fmla="val 16667" name="adj3"/>
              </a:avLst>
            </a:prstGeom>
            <a:solidFill>
              <a:srgbClr val="0096FF"/>
            </a:solidFill>
            <a:ln cap="flat" cmpd="sng" w="10775">
              <a:solidFill>
                <a:srgbClr val="009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2000">
                  <a:solidFill>
                    <a:schemeClr val="lt1"/>
                  </a:solidFill>
                  <a:latin typeface="Gill Sans"/>
                  <a:ea typeface="Gill Sans"/>
                  <a:cs typeface="Gill Sans"/>
                  <a:sym typeface="Gill Sans"/>
                </a:rPr>
                <a:t>Faster: </a:t>
              </a:r>
              <a:r>
                <a:rPr lang="en-US" sz="1800">
                  <a:solidFill>
                    <a:schemeClr val="lt1"/>
                  </a:solidFill>
                  <a:latin typeface="Helvetica Neue"/>
                  <a:ea typeface="Helvetica Neue"/>
                  <a:cs typeface="Helvetica Neue"/>
                  <a:sym typeface="Helvetica Neue"/>
                </a:rPr>
                <a:t>1</a:t>
              </a:r>
              <a:r>
                <a:rPr lang="en-US" sz="1800">
                  <a:solidFill>
                    <a:schemeClr val="lt1"/>
                  </a:solidFill>
                  <a:latin typeface="Gill Sans"/>
                  <a:ea typeface="Gill Sans"/>
                  <a:cs typeface="Gill Sans"/>
                  <a:sym typeface="Gill Sans"/>
                </a:rPr>
                <a:t>million IOPS at ~</a:t>
              </a:r>
              <a:r>
                <a:rPr lang="en-US" sz="1800">
                  <a:solidFill>
                    <a:schemeClr val="lt1"/>
                  </a:solidFill>
                  <a:latin typeface="Helvetica Neue"/>
                  <a:ea typeface="Helvetica Neue"/>
                  <a:cs typeface="Helvetica Neue"/>
                  <a:sym typeface="Helvetica Neue"/>
                </a:rPr>
                <a:t>1</a:t>
              </a:r>
              <a:r>
                <a:rPr lang="en-US" sz="1800">
                  <a:solidFill>
                    <a:schemeClr val="lt1"/>
                  </a:solidFill>
                  <a:latin typeface="Gill Sans"/>
                  <a:ea typeface="Gill Sans"/>
                  <a:cs typeface="Gill Sans"/>
                  <a:sym typeface="Gill Sans"/>
                </a:rPr>
                <a:t>00us</a:t>
              </a:r>
              <a:endParaRPr/>
            </a:p>
          </p:txBody>
        </p:sp>
        <p:grpSp>
          <p:nvGrpSpPr>
            <p:cNvPr id="189" name="Google Shape;189;p9"/>
            <p:cNvGrpSpPr/>
            <p:nvPr/>
          </p:nvGrpSpPr>
          <p:grpSpPr>
            <a:xfrm>
              <a:off x="2533505" y="3609937"/>
              <a:ext cx="532497" cy="529600"/>
              <a:chOff x="400152" y="2532186"/>
              <a:chExt cx="1842048" cy="1793630"/>
            </a:xfrm>
          </p:grpSpPr>
          <p:sp>
            <p:nvSpPr>
              <p:cNvPr id="190" name="Google Shape;190;p9"/>
              <p:cNvSpPr/>
              <p:nvPr/>
            </p:nvSpPr>
            <p:spPr>
              <a:xfrm>
                <a:off x="400152" y="2532186"/>
                <a:ext cx="1842048" cy="1793630"/>
              </a:xfrm>
              <a:prstGeom prst="ellipse">
                <a:avLst/>
              </a:prstGeom>
              <a:solidFill>
                <a:srgbClr val="0096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91" name="Google Shape;191;p9"/>
              <p:cNvSpPr/>
              <p:nvPr/>
            </p:nvSpPr>
            <p:spPr>
              <a:xfrm>
                <a:off x="944583" y="2893377"/>
                <a:ext cx="235178" cy="40764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92" name="Google Shape;192;p9"/>
              <p:cNvSpPr/>
              <p:nvPr/>
            </p:nvSpPr>
            <p:spPr>
              <a:xfrm>
                <a:off x="1465729" y="2893377"/>
                <a:ext cx="235178" cy="40764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93" name="Google Shape;193;p9"/>
              <p:cNvSpPr/>
              <p:nvPr/>
            </p:nvSpPr>
            <p:spPr>
              <a:xfrm>
                <a:off x="821748" y="3743444"/>
                <a:ext cx="1040630" cy="345431"/>
              </a:xfrm>
              <a:custGeom>
                <a:rect b="b" l="l" r="r" t="t"/>
                <a:pathLst>
                  <a:path extrusionOk="0" h="272834" w="800325">
                    <a:moveTo>
                      <a:pt x="0" y="20097"/>
                    </a:moveTo>
                    <a:cubicBezTo>
                      <a:pt x="152893" y="390211"/>
                      <a:pt x="707722" y="328248"/>
                      <a:pt x="800325" y="0"/>
                    </a:cubicBezTo>
                    <a:cubicBezTo>
                      <a:pt x="592166" y="122256"/>
                      <a:pt x="414152" y="249534"/>
                      <a:pt x="0" y="200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grpSp>
        <p:nvGrpSpPr>
          <p:cNvPr id="194" name="Google Shape;194;p9"/>
          <p:cNvGrpSpPr/>
          <p:nvPr/>
        </p:nvGrpSpPr>
        <p:grpSpPr>
          <a:xfrm>
            <a:off x="2539542" y="4282150"/>
            <a:ext cx="2489658" cy="618278"/>
            <a:chOff x="2539542" y="4282150"/>
            <a:chExt cx="2489658" cy="618278"/>
          </a:xfrm>
        </p:grpSpPr>
        <p:sp>
          <p:nvSpPr>
            <p:cNvPr id="195" name="Google Shape;195;p9"/>
            <p:cNvSpPr/>
            <p:nvPr/>
          </p:nvSpPr>
          <p:spPr>
            <a:xfrm>
              <a:off x="3145894" y="4282150"/>
              <a:ext cx="1883306" cy="618278"/>
            </a:xfrm>
            <a:prstGeom prst="wedgeRoundRectCallout">
              <a:avLst>
                <a:gd fmla="val 46510" name="adj1"/>
                <a:gd fmla="val -24631" name="adj2"/>
                <a:gd fmla="val 16667" name="adj3"/>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2000">
                  <a:solidFill>
                    <a:schemeClr val="lt1"/>
                  </a:solidFill>
                  <a:latin typeface="Gill Sans"/>
                  <a:ea typeface="Gill Sans"/>
                  <a:cs typeface="Gill Sans"/>
                  <a:sym typeface="Gill Sans"/>
                </a:rPr>
                <a:t>Unpredictable: </a:t>
              </a:r>
              <a:r>
                <a:rPr lang="en-US" sz="2000">
                  <a:solidFill>
                    <a:schemeClr val="lt1"/>
                  </a:solidFill>
                  <a:latin typeface="Gill Sans"/>
                  <a:ea typeface="Gill Sans"/>
                  <a:cs typeface="Gill Sans"/>
                  <a:sym typeface="Gill Sans"/>
                </a:rPr>
                <a:t>flash intricacy </a:t>
              </a:r>
              <a:endParaRPr/>
            </a:p>
          </p:txBody>
        </p:sp>
        <p:grpSp>
          <p:nvGrpSpPr>
            <p:cNvPr id="196" name="Google Shape;196;p9"/>
            <p:cNvGrpSpPr/>
            <p:nvPr/>
          </p:nvGrpSpPr>
          <p:grpSpPr>
            <a:xfrm>
              <a:off x="2539542" y="4337953"/>
              <a:ext cx="532497" cy="532497"/>
              <a:chOff x="7788632" y="3888639"/>
              <a:chExt cx="865158" cy="842417"/>
            </a:xfrm>
          </p:grpSpPr>
          <p:sp>
            <p:nvSpPr>
              <p:cNvPr id="197" name="Google Shape;197;p9"/>
              <p:cNvSpPr/>
              <p:nvPr/>
            </p:nvSpPr>
            <p:spPr>
              <a:xfrm>
                <a:off x="7788632" y="3888639"/>
                <a:ext cx="865158" cy="842417"/>
              </a:xfrm>
              <a:prstGeom prst="ellipse">
                <a:avLst/>
              </a:prstGeom>
              <a:solidFill>
                <a:srgbClr val="FF0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98" name="Google Shape;198;p9"/>
              <p:cNvSpPr/>
              <p:nvPr/>
            </p:nvSpPr>
            <p:spPr>
              <a:xfrm>
                <a:off x="8037552" y="4028404"/>
                <a:ext cx="110456" cy="19145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199" name="Google Shape;199;p9"/>
              <p:cNvSpPr/>
              <p:nvPr/>
            </p:nvSpPr>
            <p:spPr>
              <a:xfrm>
                <a:off x="8282320" y="4028404"/>
                <a:ext cx="110456" cy="19145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00" name="Google Shape;200;p9"/>
              <p:cNvSpPr/>
              <p:nvPr/>
            </p:nvSpPr>
            <p:spPr>
              <a:xfrm>
                <a:off x="8028530" y="4405087"/>
                <a:ext cx="395680" cy="181254"/>
              </a:xfrm>
              <a:custGeom>
                <a:rect b="b" l="l" r="r" t="t"/>
                <a:pathLst>
                  <a:path extrusionOk="0" h="304808" w="647918">
                    <a:moveTo>
                      <a:pt x="0" y="304808"/>
                    </a:moveTo>
                    <a:cubicBezTo>
                      <a:pt x="74145" y="-23073"/>
                      <a:pt x="542866" y="-169469"/>
                      <a:pt x="647918" y="295391"/>
                    </a:cubicBezTo>
                    <a:cubicBezTo>
                      <a:pt x="426144" y="-37536"/>
                      <a:pt x="212008" y="24626"/>
                      <a:pt x="0" y="30480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54"/>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LeapIO Challenges &amp; Solutions</a:t>
            </a:r>
            <a:endParaRPr/>
          </a:p>
        </p:txBody>
      </p:sp>
      <p:sp>
        <p:nvSpPr>
          <p:cNvPr id="2176" name="Google Shape;2176;p54"/>
          <p:cNvSpPr txBox="1"/>
          <p:nvPr>
            <p:ph idx="1" type="body"/>
          </p:nvPr>
        </p:nvSpPr>
        <p:spPr>
          <a:xfrm>
            <a:off x="327413" y="807543"/>
            <a:ext cx="8562346" cy="4164508"/>
          </a:xfrm>
          <a:prstGeom prst="rect">
            <a:avLst/>
          </a:prstGeom>
          <a:noFill/>
          <a:ln>
            <a:noFill/>
          </a:ln>
        </p:spPr>
        <p:txBody>
          <a:bodyPr anchorCtr="0" anchor="t" bIns="45700" lIns="91425" spcFirstLastPara="1" rIns="91425" wrap="square" tIns="45700">
            <a:normAutofit/>
          </a:bodyPr>
          <a:lstStyle/>
          <a:p>
            <a:pPr indent="-157162" lvl="0" marL="257175" rtl="0" algn="l">
              <a:lnSpc>
                <a:spcPct val="100000"/>
              </a:lnSpc>
              <a:spcBef>
                <a:spcPts val="0"/>
              </a:spcBef>
              <a:spcAft>
                <a:spcPts val="0"/>
              </a:spcAft>
              <a:buSzPts val="1575"/>
              <a:buNone/>
            </a:pPr>
            <a:r>
              <a:t/>
            </a:r>
            <a:endParaRPr/>
          </a:p>
        </p:txBody>
      </p:sp>
      <p:pic>
        <p:nvPicPr>
          <p:cNvPr id="2177" name="Google Shape;2177;p54"/>
          <p:cNvPicPr preferRelativeResize="0"/>
          <p:nvPr/>
        </p:nvPicPr>
        <p:blipFill rotWithShape="1">
          <a:blip r:embed="rId3">
            <a:alphaModFix/>
          </a:blip>
          <a:srcRect b="0" l="0" r="0" t="0"/>
          <a:stretch/>
        </p:blipFill>
        <p:spPr>
          <a:xfrm>
            <a:off x="3433336" y="742950"/>
            <a:ext cx="1967787" cy="920188"/>
          </a:xfrm>
          <a:prstGeom prst="rect">
            <a:avLst/>
          </a:prstGeom>
          <a:noFill/>
          <a:ln>
            <a:noFill/>
          </a:ln>
        </p:spPr>
      </p:pic>
      <p:grpSp>
        <p:nvGrpSpPr>
          <p:cNvPr id="2178" name="Google Shape;2178;p54"/>
          <p:cNvGrpSpPr/>
          <p:nvPr/>
        </p:nvGrpSpPr>
        <p:grpSpPr>
          <a:xfrm>
            <a:off x="355883" y="880967"/>
            <a:ext cx="1978793" cy="534662"/>
            <a:chOff x="621354" y="1460039"/>
            <a:chExt cx="1978793" cy="534662"/>
          </a:xfrm>
        </p:grpSpPr>
        <p:sp>
          <p:nvSpPr>
            <p:cNvPr id="2179" name="Google Shape;2179;p54"/>
            <p:cNvSpPr txBox="1"/>
            <p:nvPr/>
          </p:nvSpPr>
          <p:spPr>
            <a:xfrm>
              <a:off x="1141030" y="1460039"/>
              <a:ext cx="145911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Gill Sans"/>
                  <a:ea typeface="Gill Sans"/>
                  <a:cs typeface="Gill Sans"/>
                  <a:sym typeface="Gill Sans"/>
                </a:rPr>
                <a:t>Portability</a:t>
              </a:r>
              <a:endParaRPr sz="2800">
                <a:solidFill>
                  <a:schemeClr val="dk1"/>
                </a:solidFill>
                <a:latin typeface="Gill Sans"/>
                <a:ea typeface="Gill Sans"/>
                <a:cs typeface="Gill Sans"/>
                <a:sym typeface="Gill Sans"/>
              </a:endParaRPr>
            </a:p>
          </p:txBody>
        </p:sp>
        <p:pic>
          <p:nvPicPr>
            <p:cNvPr id="2180" name="Google Shape;2180;p54"/>
            <p:cNvPicPr preferRelativeResize="0"/>
            <p:nvPr/>
          </p:nvPicPr>
          <p:blipFill rotWithShape="1">
            <a:blip r:embed="rId4">
              <a:alphaModFix/>
            </a:blip>
            <a:srcRect b="0" l="0" r="0" t="0"/>
            <a:stretch/>
          </p:blipFill>
          <p:spPr>
            <a:xfrm>
              <a:off x="621354" y="1497620"/>
              <a:ext cx="519676" cy="497081"/>
            </a:xfrm>
            <a:prstGeom prst="rect">
              <a:avLst/>
            </a:prstGeom>
            <a:noFill/>
            <a:ln>
              <a:noFill/>
            </a:ln>
          </p:spPr>
        </p:pic>
      </p:grpSp>
      <p:grpSp>
        <p:nvGrpSpPr>
          <p:cNvPr id="2181" name="Google Shape;2181;p54"/>
          <p:cNvGrpSpPr/>
          <p:nvPr/>
        </p:nvGrpSpPr>
        <p:grpSpPr>
          <a:xfrm>
            <a:off x="355883" y="1896824"/>
            <a:ext cx="2456681" cy="527890"/>
            <a:chOff x="621354" y="2684505"/>
            <a:chExt cx="2456681" cy="527890"/>
          </a:xfrm>
        </p:grpSpPr>
        <p:sp>
          <p:nvSpPr>
            <p:cNvPr id="2182" name="Google Shape;2182;p54"/>
            <p:cNvSpPr txBox="1"/>
            <p:nvPr/>
          </p:nvSpPr>
          <p:spPr>
            <a:xfrm>
              <a:off x="1101212" y="2684505"/>
              <a:ext cx="19768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Gill Sans"/>
                  <a:ea typeface="Gill Sans"/>
                  <a:cs typeface="Gill Sans"/>
                  <a:sym typeface="Gill Sans"/>
                </a:rPr>
                <a:t>Composability</a:t>
              </a:r>
              <a:endParaRPr/>
            </a:p>
          </p:txBody>
        </p:sp>
        <p:pic>
          <p:nvPicPr>
            <p:cNvPr id="2183" name="Google Shape;2183;p54"/>
            <p:cNvPicPr preferRelativeResize="0"/>
            <p:nvPr/>
          </p:nvPicPr>
          <p:blipFill rotWithShape="1">
            <a:blip r:embed="rId5">
              <a:alphaModFix/>
            </a:blip>
            <a:srcRect b="0" l="0" r="0" t="0"/>
            <a:stretch/>
          </p:blipFill>
          <p:spPr>
            <a:xfrm>
              <a:off x="621354" y="2718619"/>
              <a:ext cx="493776" cy="493776"/>
            </a:xfrm>
            <a:prstGeom prst="rect">
              <a:avLst/>
            </a:prstGeom>
            <a:noFill/>
            <a:ln>
              <a:noFill/>
            </a:ln>
          </p:spPr>
        </p:pic>
      </p:grpSp>
      <p:grpSp>
        <p:nvGrpSpPr>
          <p:cNvPr id="2184" name="Google Shape;2184;p54"/>
          <p:cNvGrpSpPr/>
          <p:nvPr/>
        </p:nvGrpSpPr>
        <p:grpSpPr>
          <a:xfrm>
            <a:off x="355883" y="3097868"/>
            <a:ext cx="2253613" cy="507876"/>
            <a:chOff x="621354" y="3922213"/>
            <a:chExt cx="2253613" cy="507876"/>
          </a:xfrm>
        </p:grpSpPr>
        <p:sp>
          <p:nvSpPr>
            <p:cNvPr id="2185" name="Google Shape;2185;p54"/>
            <p:cNvSpPr txBox="1"/>
            <p:nvPr/>
          </p:nvSpPr>
          <p:spPr>
            <a:xfrm>
              <a:off x="1101212" y="3922213"/>
              <a:ext cx="177375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Gill Sans"/>
                  <a:ea typeface="Gill Sans"/>
                  <a:cs typeface="Gill Sans"/>
                  <a:sym typeface="Gill Sans"/>
                </a:rPr>
                <a:t>Performance</a:t>
              </a:r>
              <a:endParaRPr/>
            </a:p>
          </p:txBody>
        </p:sp>
        <p:pic>
          <p:nvPicPr>
            <p:cNvPr id="2186" name="Google Shape;2186;p54"/>
            <p:cNvPicPr preferRelativeResize="0"/>
            <p:nvPr/>
          </p:nvPicPr>
          <p:blipFill rotWithShape="1">
            <a:blip r:embed="rId6">
              <a:alphaModFix/>
            </a:blip>
            <a:srcRect b="0" l="0" r="0" t="0"/>
            <a:stretch/>
          </p:blipFill>
          <p:spPr>
            <a:xfrm>
              <a:off x="621354" y="3936313"/>
              <a:ext cx="493776" cy="493776"/>
            </a:xfrm>
            <a:prstGeom prst="rect">
              <a:avLst/>
            </a:prstGeom>
            <a:noFill/>
            <a:ln>
              <a:noFill/>
            </a:ln>
          </p:spPr>
        </p:pic>
      </p:grpSp>
      <p:grpSp>
        <p:nvGrpSpPr>
          <p:cNvPr id="2187" name="Google Shape;2187;p54"/>
          <p:cNvGrpSpPr/>
          <p:nvPr/>
        </p:nvGrpSpPr>
        <p:grpSpPr>
          <a:xfrm>
            <a:off x="355883" y="4102283"/>
            <a:ext cx="2169235" cy="539276"/>
            <a:chOff x="607436" y="5391711"/>
            <a:chExt cx="2169235" cy="539276"/>
          </a:xfrm>
        </p:grpSpPr>
        <p:sp>
          <p:nvSpPr>
            <p:cNvPr id="2188" name="Google Shape;2188;p54"/>
            <p:cNvSpPr txBox="1"/>
            <p:nvPr/>
          </p:nvSpPr>
          <p:spPr>
            <a:xfrm>
              <a:off x="1101212" y="5391711"/>
              <a:ext cx="167545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Gill Sans"/>
                  <a:ea typeface="Gill Sans"/>
                  <a:cs typeface="Gill Sans"/>
                  <a:sym typeface="Gill Sans"/>
                </a:rPr>
                <a:t>Extensibility</a:t>
              </a:r>
              <a:endParaRPr/>
            </a:p>
          </p:txBody>
        </p:sp>
        <p:pic>
          <p:nvPicPr>
            <p:cNvPr id="2189" name="Google Shape;2189;p54"/>
            <p:cNvPicPr preferRelativeResize="0"/>
            <p:nvPr/>
          </p:nvPicPr>
          <p:blipFill rotWithShape="1">
            <a:blip r:embed="rId7">
              <a:alphaModFix/>
            </a:blip>
            <a:srcRect b="0" l="0" r="0" t="0"/>
            <a:stretch/>
          </p:blipFill>
          <p:spPr>
            <a:xfrm>
              <a:off x="607436" y="5437211"/>
              <a:ext cx="493776" cy="493776"/>
            </a:xfrm>
            <a:prstGeom prst="rect">
              <a:avLst/>
            </a:prstGeom>
            <a:noFill/>
            <a:ln>
              <a:noFill/>
            </a:ln>
          </p:spPr>
        </p:pic>
      </p:grpSp>
      <p:pic>
        <p:nvPicPr>
          <p:cNvPr id="2190" name="Google Shape;2190;p54"/>
          <p:cNvPicPr preferRelativeResize="0"/>
          <p:nvPr/>
        </p:nvPicPr>
        <p:blipFill rotWithShape="1">
          <a:blip r:embed="rId8">
            <a:alphaModFix/>
          </a:blip>
          <a:srcRect b="0" l="0" r="0" t="0"/>
          <a:stretch/>
        </p:blipFill>
        <p:spPr>
          <a:xfrm>
            <a:off x="3440216" y="1809750"/>
            <a:ext cx="2205364" cy="838997"/>
          </a:xfrm>
          <a:prstGeom prst="rect">
            <a:avLst/>
          </a:prstGeom>
          <a:noFill/>
          <a:ln>
            <a:noFill/>
          </a:ln>
        </p:spPr>
      </p:pic>
      <p:pic>
        <p:nvPicPr>
          <p:cNvPr id="2191" name="Google Shape;2191;p54"/>
          <p:cNvPicPr preferRelativeResize="0"/>
          <p:nvPr/>
        </p:nvPicPr>
        <p:blipFill rotWithShape="1">
          <a:blip r:embed="rId9">
            <a:alphaModFix/>
          </a:blip>
          <a:srcRect b="0" l="0" r="0" t="0"/>
          <a:stretch/>
        </p:blipFill>
        <p:spPr>
          <a:xfrm>
            <a:off x="3292733" y="2800350"/>
            <a:ext cx="2205364" cy="1045506"/>
          </a:xfrm>
          <a:prstGeom prst="rect">
            <a:avLst/>
          </a:prstGeom>
          <a:noFill/>
          <a:ln>
            <a:noFill/>
          </a:ln>
        </p:spPr>
      </p:pic>
      <p:pic>
        <p:nvPicPr>
          <p:cNvPr id="2192" name="Google Shape;2192;p54"/>
          <p:cNvPicPr preferRelativeResize="0"/>
          <p:nvPr/>
        </p:nvPicPr>
        <p:blipFill rotWithShape="1">
          <a:blip r:embed="rId10">
            <a:alphaModFix/>
          </a:blip>
          <a:srcRect b="0" l="0" r="0" t="0"/>
          <a:stretch/>
        </p:blipFill>
        <p:spPr>
          <a:xfrm>
            <a:off x="3440216" y="3943350"/>
            <a:ext cx="2006774" cy="1028265"/>
          </a:xfrm>
          <a:prstGeom prst="rect">
            <a:avLst/>
          </a:prstGeom>
          <a:noFill/>
          <a:ln>
            <a:noFill/>
          </a:ln>
        </p:spPr>
      </p:pic>
      <p:sp>
        <p:nvSpPr>
          <p:cNvPr id="2193" name="Google Shape;2193;p54"/>
          <p:cNvSpPr txBox="1"/>
          <p:nvPr/>
        </p:nvSpPr>
        <p:spPr>
          <a:xfrm>
            <a:off x="5733269" y="824236"/>
            <a:ext cx="31564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0096FF"/>
                </a:solidFill>
                <a:latin typeface="Gill Sans"/>
                <a:ea typeface="Gill Sans"/>
                <a:cs typeface="Gill Sans"/>
                <a:sym typeface="Gill Sans"/>
              </a:rPr>
              <a:t>SoC &amp; </a:t>
            </a:r>
            <a:r>
              <a:rPr i="1" lang="en-US" sz="2800">
                <a:solidFill>
                  <a:srgbClr val="0096FF"/>
                </a:solidFill>
                <a:latin typeface="Gill Sans"/>
                <a:ea typeface="Gill Sans"/>
                <a:cs typeface="Gill Sans"/>
                <a:sym typeface="Gill Sans"/>
              </a:rPr>
              <a:t>“SoC-in-VM”</a:t>
            </a:r>
            <a:endParaRPr/>
          </a:p>
        </p:txBody>
      </p:sp>
      <p:sp>
        <p:nvSpPr>
          <p:cNvPr id="2194" name="Google Shape;2194;p54"/>
          <p:cNvSpPr txBox="1"/>
          <p:nvPr/>
        </p:nvSpPr>
        <p:spPr>
          <a:xfrm>
            <a:off x="5711454" y="4056784"/>
            <a:ext cx="359647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0096FF"/>
                </a:solidFill>
                <a:latin typeface="Gill Sans"/>
                <a:ea typeface="Gill Sans"/>
                <a:cs typeface="Gill Sans"/>
                <a:sym typeface="Gill Sans"/>
              </a:rPr>
              <a:t>User-space runtime</a:t>
            </a:r>
            <a:endParaRPr/>
          </a:p>
        </p:txBody>
      </p:sp>
      <p:sp>
        <p:nvSpPr>
          <p:cNvPr id="2195" name="Google Shape;2195;p54"/>
          <p:cNvSpPr txBox="1"/>
          <p:nvPr/>
        </p:nvSpPr>
        <p:spPr>
          <a:xfrm>
            <a:off x="5711454" y="1928568"/>
            <a:ext cx="338043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0096FF"/>
                </a:solidFill>
                <a:latin typeface="Gill Sans"/>
                <a:ea typeface="Gill Sans"/>
                <a:cs typeface="Gill Sans"/>
                <a:sym typeface="Gill Sans"/>
              </a:rPr>
              <a:t>Re-purposing NVMe</a:t>
            </a:r>
            <a:endParaRPr sz="2800">
              <a:solidFill>
                <a:srgbClr val="0096FF"/>
              </a:solidFill>
              <a:latin typeface="Gill Sans"/>
              <a:ea typeface="Gill Sans"/>
              <a:cs typeface="Gill Sans"/>
              <a:sym typeface="Gill Sans"/>
            </a:endParaRPr>
          </a:p>
        </p:txBody>
      </p:sp>
      <p:sp>
        <p:nvSpPr>
          <p:cNvPr id="2196" name="Google Shape;2196;p54"/>
          <p:cNvSpPr txBox="1"/>
          <p:nvPr/>
        </p:nvSpPr>
        <p:spPr>
          <a:xfrm>
            <a:off x="5678517" y="3028345"/>
            <a:ext cx="338043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0096FF"/>
                </a:solidFill>
                <a:latin typeface="Gill Sans"/>
                <a:ea typeface="Gill Sans"/>
                <a:cs typeface="Gill Sans"/>
                <a:sym typeface="Gill Sans"/>
              </a:rPr>
              <a:t>Unified addr-space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55"/>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IODA Throughput</a:t>
            </a:r>
            <a:endParaRPr/>
          </a:p>
        </p:txBody>
      </p:sp>
      <p:sp>
        <p:nvSpPr>
          <p:cNvPr id="2203" name="Google Shape;2203;p55"/>
          <p:cNvSpPr txBox="1"/>
          <p:nvPr/>
        </p:nvSpPr>
        <p:spPr>
          <a:xfrm>
            <a:off x="4579368" y="3285788"/>
            <a:ext cx="3972819"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rgbClr val="0096FF"/>
                </a:solidFill>
                <a:latin typeface="Gill Sans"/>
                <a:ea typeface="Gill Sans"/>
                <a:cs typeface="Gill Sans"/>
                <a:sym typeface="Gill Sans"/>
              </a:rPr>
              <a:t>IODA doesn’t sacrifice the </a:t>
            </a:r>
            <a:endParaRPr/>
          </a:p>
          <a:p>
            <a:pPr indent="0" lvl="0" marL="0" marR="0" rtl="0" algn="l">
              <a:spcBef>
                <a:spcPts val="0"/>
              </a:spcBef>
              <a:spcAft>
                <a:spcPts val="0"/>
              </a:spcAft>
              <a:buNone/>
            </a:pPr>
            <a:r>
              <a:rPr i="1" lang="en-US" sz="2800">
                <a:solidFill>
                  <a:srgbClr val="0096FF"/>
                </a:solidFill>
                <a:latin typeface="Gill Sans"/>
                <a:ea typeface="Gill Sans"/>
                <a:cs typeface="Gill Sans"/>
                <a:sym typeface="Gill Sans"/>
              </a:rPr>
              <a:t>array’s aggregate bandwidth</a:t>
            </a:r>
            <a:endParaRPr/>
          </a:p>
        </p:txBody>
      </p:sp>
      <p:pic>
        <p:nvPicPr>
          <p:cNvPr id="2204" name="Google Shape;2204;p55"/>
          <p:cNvPicPr preferRelativeResize="0"/>
          <p:nvPr/>
        </p:nvPicPr>
        <p:blipFill rotWithShape="1">
          <a:blip r:embed="rId3">
            <a:alphaModFix/>
          </a:blip>
          <a:srcRect b="0" l="0" r="0" t="0"/>
          <a:stretch/>
        </p:blipFill>
        <p:spPr>
          <a:xfrm>
            <a:off x="0" y="520834"/>
            <a:ext cx="4717033" cy="2882632"/>
          </a:xfrm>
          <a:prstGeom prst="rect">
            <a:avLst/>
          </a:prstGeom>
          <a:noFill/>
          <a:ln>
            <a:noFill/>
          </a:ln>
        </p:spPr>
      </p:pic>
      <p:pic>
        <p:nvPicPr>
          <p:cNvPr id="2205" name="Google Shape;2205;p55"/>
          <p:cNvPicPr preferRelativeResize="0"/>
          <p:nvPr/>
        </p:nvPicPr>
        <p:blipFill rotWithShape="1">
          <a:blip r:embed="rId4">
            <a:alphaModFix/>
          </a:blip>
          <a:srcRect b="0" l="0" r="0" t="0"/>
          <a:stretch/>
        </p:blipFill>
        <p:spPr>
          <a:xfrm>
            <a:off x="0" y="521208"/>
            <a:ext cx="4717033" cy="2882632"/>
          </a:xfrm>
          <a:prstGeom prst="rect">
            <a:avLst/>
          </a:prstGeom>
          <a:noFill/>
          <a:ln>
            <a:noFill/>
          </a:ln>
        </p:spPr>
      </p:pic>
      <p:sp>
        <p:nvSpPr>
          <p:cNvPr id="2206" name="Google Shape;2206;p55"/>
          <p:cNvSpPr txBox="1"/>
          <p:nvPr/>
        </p:nvSpPr>
        <p:spPr>
          <a:xfrm>
            <a:off x="1752600" y="665497"/>
            <a:ext cx="19838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Read Throughput</a:t>
            </a:r>
            <a:endParaRPr/>
          </a:p>
        </p:txBody>
      </p:sp>
      <p:grpSp>
        <p:nvGrpSpPr>
          <p:cNvPr id="2207" name="Google Shape;2207;p55"/>
          <p:cNvGrpSpPr/>
          <p:nvPr/>
        </p:nvGrpSpPr>
        <p:grpSpPr>
          <a:xfrm>
            <a:off x="1821712" y="1241583"/>
            <a:ext cx="1226288" cy="461665"/>
            <a:chOff x="1821712" y="1241583"/>
            <a:chExt cx="1226288" cy="461665"/>
          </a:xfrm>
        </p:grpSpPr>
        <p:cxnSp>
          <p:nvCxnSpPr>
            <p:cNvPr id="2208" name="Google Shape;2208;p55"/>
            <p:cNvCxnSpPr/>
            <p:nvPr/>
          </p:nvCxnSpPr>
          <p:spPr>
            <a:xfrm>
              <a:off x="2539833" y="1524092"/>
              <a:ext cx="508167" cy="179156"/>
            </a:xfrm>
            <a:prstGeom prst="straightConnector1">
              <a:avLst/>
            </a:prstGeom>
            <a:noFill/>
            <a:ln cap="flat" cmpd="sng" w="38100">
              <a:solidFill>
                <a:srgbClr val="FF0000"/>
              </a:solidFill>
              <a:prstDash val="solid"/>
              <a:round/>
              <a:headEnd len="sm" w="sm" type="none"/>
              <a:tailEnd len="med" w="med" type="triangle"/>
            </a:ln>
          </p:spPr>
        </p:cxnSp>
        <p:sp>
          <p:nvSpPr>
            <p:cNvPr id="2209" name="Google Shape;2209;p55"/>
            <p:cNvSpPr txBox="1"/>
            <p:nvPr/>
          </p:nvSpPr>
          <p:spPr>
            <a:xfrm>
              <a:off x="1821712" y="1241583"/>
              <a:ext cx="75533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0000"/>
                  </a:solidFill>
                  <a:latin typeface="Gill Sans"/>
                  <a:ea typeface="Gill Sans"/>
                  <a:cs typeface="Gill Sans"/>
                  <a:sym typeface="Gill Sans"/>
                </a:rPr>
                <a:t>Base</a:t>
              </a:r>
              <a:endParaRPr/>
            </a:p>
          </p:txBody>
        </p:sp>
      </p:grpSp>
      <p:grpSp>
        <p:nvGrpSpPr>
          <p:cNvPr id="2210" name="Google Shape;2210;p55"/>
          <p:cNvGrpSpPr/>
          <p:nvPr/>
        </p:nvGrpSpPr>
        <p:grpSpPr>
          <a:xfrm>
            <a:off x="4175802" y="1156787"/>
            <a:ext cx="1218859" cy="461665"/>
            <a:chOff x="1598755" y="1508477"/>
            <a:chExt cx="1218859" cy="461665"/>
          </a:xfrm>
        </p:grpSpPr>
        <p:cxnSp>
          <p:nvCxnSpPr>
            <p:cNvPr id="2211" name="Google Shape;2211;p55"/>
            <p:cNvCxnSpPr/>
            <p:nvPr/>
          </p:nvCxnSpPr>
          <p:spPr>
            <a:xfrm flipH="1">
              <a:off x="1598755" y="1732348"/>
              <a:ext cx="403566" cy="1"/>
            </a:xfrm>
            <a:prstGeom prst="straightConnector1">
              <a:avLst/>
            </a:prstGeom>
            <a:noFill/>
            <a:ln cap="flat" cmpd="sng" w="38100">
              <a:solidFill>
                <a:srgbClr val="0096FF"/>
              </a:solidFill>
              <a:prstDash val="solid"/>
              <a:round/>
              <a:headEnd len="sm" w="sm" type="none"/>
              <a:tailEnd len="med" w="med" type="triangle"/>
            </a:ln>
          </p:spPr>
        </p:cxnSp>
        <p:sp>
          <p:nvSpPr>
            <p:cNvPr id="2212" name="Google Shape;2212;p55"/>
            <p:cNvSpPr txBox="1"/>
            <p:nvPr/>
          </p:nvSpPr>
          <p:spPr>
            <a:xfrm>
              <a:off x="1994953" y="1508477"/>
              <a:ext cx="82266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rgbClr val="0096FF"/>
                  </a:solidFill>
                  <a:latin typeface="Gill Sans"/>
                  <a:ea typeface="Gill Sans"/>
                  <a:cs typeface="Gill Sans"/>
                  <a:sym typeface="Gill Sans"/>
                </a:rPr>
                <a:t>IODA</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56"/>
          <p:cNvSpPr/>
          <p:nvPr/>
        </p:nvSpPr>
        <p:spPr>
          <a:xfrm>
            <a:off x="2069995" y="971550"/>
            <a:ext cx="1587605" cy="1860845"/>
          </a:xfrm>
          <a:prstGeom prst="rect">
            <a:avLst/>
          </a:prstGeom>
          <a:solidFill>
            <a:srgbClr val="7F7F7F">
              <a:alpha val="1176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2219" name="Google Shape;2219;p56"/>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t/>
            </a:r>
            <a:endParaRPr/>
          </a:p>
        </p:txBody>
      </p:sp>
      <p:sp>
        <p:nvSpPr>
          <p:cNvPr id="2220" name="Google Shape;2220;p56"/>
          <p:cNvSpPr txBox="1"/>
          <p:nvPr>
            <p:ph idx="1" type="body"/>
          </p:nvPr>
        </p:nvSpPr>
        <p:spPr>
          <a:xfrm>
            <a:off x="327413" y="807543"/>
            <a:ext cx="8562346" cy="4164508"/>
          </a:xfrm>
          <a:prstGeom prst="rect">
            <a:avLst/>
          </a:prstGeom>
          <a:noFill/>
          <a:ln>
            <a:noFill/>
          </a:ln>
        </p:spPr>
        <p:txBody>
          <a:bodyPr anchorCtr="0" anchor="t" bIns="45700" lIns="91425" spcFirstLastPara="1" rIns="91425" wrap="square" tIns="45700">
            <a:normAutofit/>
          </a:bodyPr>
          <a:lstStyle/>
          <a:p>
            <a:pPr indent="-157162" lvl="0" marL="257175" rtl="0" algn="l">
              <a:lnSpc>
                <a:spcPct val="100000"/>
              </a:lnSpc>
              <a:spcBef>
                <a:spcPts val="0"/>
              </a:spcBef>
              <a:spcAft>
                <a:spcPts val="0"/>
              </a:spcAft>
              <a:buSzPts val="1575"/>
              <a:buNone/>
            </a:pPr>
            <a:r>
              <a:t/>
            </a:r>
            <a:endParaRPr/>
          </a:p>
        </p:txBody>
      </p:sp>
      <p:pic>
        <p:nvPicPr>
          <p:cNvPr id="2221" name="Google Shape;2221;p56"/>
          <p:cNvPicPr preferRelativeResize="0"/>
          <p:nvPr/>
        </p:nvPicPr>
        <p:blipFill rotWithShape="1">
          <a:blip r:embed="rId3">
            <a:alphaModFix/>
          </a:blip>
          <a:srcRect b="0" l="0" r="0" t="0"/>
          <a:stretch/>
        </p:blipFill>
        <p:spPr>
          <a:xfrm>
            <a:off x="903716" y="1624194"/>
            <a:ext cx="468402" cy="588071"/>
          </a:xfrm>
          <a:prstGeom prst="rect">
            <a:avLst/>
          </a:prstGeom>
          <a:noFill/>
          <a:ln>
            <a:noFill/>
          </a:ln>
        </p:spPr>
      </p:pic>
      <p:sp>
        <p:nvSpPr>
          <p:cNvPr id="2222" name="Google Shape;2222;p56"/>
          <p:cNvSpPr/>
          <p:nvPr/>
        </p:nvSpPr>
        <p:spPr>
          <a:xfrm>
            <a:off x="611774" y="1918229"/>
            <a:ext cx="760344" cy="596581"/>
          </a:xfrm>
          <a:prstGeom prst="rect">
            <a:avLst/>
          </a:prstGeom>
          <a:noFill/>
          <a:ln cap="flat" cmpd="sng" w="38100">
            <a:solidFill>
              <a:srgbClr val="5B6E7E">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a:p>
            <a:pPr indent="0" lvl="0" marL="0" marR="0" rtl="0" algn="ctr">
              <a:spcBef>
                <a:spcPts val="0"/>
              </a:spcBef>
              <a:spcAft>
                <a:spcPts val="0"/>
              </a:spcAft>
              <a:buNone/>
            </a:pPr>
            <a:r>
              <a:rPr lang="en-US" sz="2100">
                <a:solidFill>
                  <a:schemeClr val="dk1"/>
                </a:solidFill>
                <a:latin typeface="Gill Sans"/>
                <a:ea typeface="Gill Sans"/>
                <a:cs typeface="Gill Sans"/>
                <a:sym typeface="Gill Sans"/>
              </a:rPr>
              <a:t>User</a:t>
            </a:r>
            <a:endParaRPr/>
          </a:p>
        </p:txBody>
      </p:sp>
      <p:sp>
        <p:nvSpPr>
          <p:cNvPr id="2223" name="Google Shape;2223;p56"/>
          <p:cNvSpPr/>
          <p:nvPr/>
        </p:nvSpPr>
        <p:spPr>
          <a:xfrm>
            <a:off x="2079022" y="947067"/>
            <a:ext cx="1587605" cy="1860845"/>
          </a:xfrm>
          <a:prstGeom prst="rect">
            <a:avLst/>
          </a:prstGeom>
          <a:noFill/>
          <a:ln cap="flat" cmpd="sng" w="38100">
            <a:solidFill>
              <a:srgbClr val="5B6E7E">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2224" name="Google Shape;2224;p56"/>
          <p:cNvSpPr/>
          <p:nvPr/>
        </p:nvSpPr>
        <p:spPr>
          <a:xfrm>
            <a:off x="611774" y="2519066"/>
            <a:ext cx="760344" cy="289780"/>
          </a:xfrm>
          <a:prstGeom prst="rect">
            <a:avLst/>
          </a:prstGeom>
          <a:noFill/>
          <a:ln cap="flat" cmpd="sng" w="38100">
            <a:solidFill>
              <a:srgbClr val="5B6E7E">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100">
                <a:solidFill>
                  <a:schemeClr val="dk1"/>
                </a:solidFill>
                <a:latin typeface="Gill Sans"/>
                <a:ea typeface="Gill Sans"/>
                <a:cs typeface="Gill Sans"/>
                <a:sym typeface="Gill Sans"/>
              </a:rPr>
              <a:t>VM</a:t>
            </a:r>
            <a:endParaRPr/>
          </a:p>
        </p:txBody>
      </p:sp>
      <p:sp>
        <p:nvSpPr>
          <p:cNvPr id="2225" name="Google Shape;2225;p56"/>
          <p:cNvSpPr/>
          <p:nvPr/>
        </p:nvSpPr>
        <p:spPr>
          <a:xfrm>
            <a:off x="609600" y="2814794"/>
            <a:ext cx="760344" cy="378350"/>
          </a:xfrm>
          <a:prstGeom prst="rect">
            <a:avLst/>
          </a:prstGeom>
          <a:noFill/>
          <a:ln cap="flat" cmpd="sng" w="38100">
            <a:solidFill>
              <a:srgbClr val="5B6E7E">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100">
                <a:solidFill>
                  <a:schemeClr val="dk1"/>
                </a:solidFill>
                <a:latin typeface="Gill Sans"/>
                <a:ea typeface="Gill Sans"/>
                <a:cs typeface="Gill Sans"/>
                <a:sym typeface="Gill Sans"/>
              </a:rPr>
              <a:t>OS</a:t>
            </a:r>
            <a:endParaRPr/>
          </a:p>
        </p:txBody>
      </p:sp>
      <p:grpSp>
        <p:nvGrpSpPr>
          <p:cNvPr id="2226" name="Google Shape;2226;p56"/>
          <p:cNvGrpSpPr/>
          <p:nvPr/>
        </p:nvGrpSpPr>
        <p:grpSpPr>
          <a:xfrm>
            <a:off x="756818" y="3364376"/>
            <a:ext cx="480388" cy="476245"/>
            <a:chOff x="1430391" y="4500435"/>
            <a:chExt cx="640516" cy="634993"/>
          </a:xfrm>
        </p:grpSpPr>
        <p:pic>
          <p:nvPicPr>
            <p:cNvPr descr="Related image" id="2227" name="Google Shape;2227;p56"/>
            <p:cNvPicPr preferRelativeResize="0"/>
            <p:nvPr/>
          </p:nvPicPr>
          <p:blipFill rotWithShape="1">
            <a:blip r:embed="rId4">
              <a:alphaModFix/>
            </a:blip>
            <a:srcRect b="0" l="0" r="0" t="0"/>
            <a:stretch/>
          </p:blipFill>
          <p:spPr>
            <a:xfrm>
              <a:off x="1430391" y="4500435"/>
              <a:ext cx="627010" cy="634993"/>
            </a:xfrm>
            <a:prstGeom prst="rect">
              <a:avLst/>
            </a:prstGeom>
            <a:noFill/>
            <a:ln>
              <a:noFill/>
            </a:ln>
          </p:spPr>
        </p:pic>
        <p:sp>
          <p:nvSpPr>
            <p:cNvPr id="2228" name="Google Shape;2228;p56"/>
            <p:cNvSpPr txBox="1"/>
            <p:nvPr/>
          </p:nvSpPr>
          <p:spPr>
            <a:xfrm>
              <a:off x="1478438" y="4627535"/>
              <a:ext cx="592469" cy="4001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chemeClr val="dk1"/>
                  </a:solidFill>
                  <a:latin typeface="Gill Sans"/>
                  <a:ea typeface="Gill Sans"/>
                  <a:cs typeface="Gill Sans"/>
                  <a:sym typeface="Gill Sans"/>
                </a:rPr>
                <a:t>x86</a:t>
              </a:r>
              <a:endParaRPr/>
            </a:p>
          </p:txBody>
        </p:sp>
      </p:grpSp>
      <p:cxnSp>
        <p:nvCxnSpPr>
          <p:cNvPr id="2229" name="Google Shape;2229;p56"/>
          <p:cNvCxnSpPr/>
          <p:nvPr/>
        </p:nvCxnSpPr>
        <p:spPr>
          <a:xfrm>
            <a:off x="1583312" y="1736261"/>
            <a:ext cx="490724" cy="0"/>
          </a:xfrm>
          <a:prstGeom prst="straightConnector1">
            <a:avLst/>
          </a:prstGeom>
          <a:noFill/>
          <a:ln cap="flat" cmpd="sng" w="31750">
            <a:solidFill>
              <a:srgbClr val="7F7F7F"/>
            </a:solidFill>
            <a:prstDash val="solid"/>
            <a:round/>
            <a:headEnd len="sm" w="sm" type="none"/>
            <a:tailEnd len="sm" w="sm" type="none"/>
          </a:ln>
        </p:spPr>
      </p:cxnSp>
      <p:grpSp>
        <p:nvGrpSpPr>
          <p:cNvPr id="2230" name="Google Shape;2230;p56"/>
          <p:cNvGrpSpPr/>
          <p:nvPr/>
        </p:nvGrpSpPr>
        <p:grpSpPr>
          <a:xfrm>
            <a:off x="1321245" y="921962"/>
            <a:ext cx="521297" cy="3630988"/>
            <a:chOff x="1393222" y="914400"/>
            <a:chExt cx="695062" cy="4841316"/>
          </a:xfrm>
        </p:grpSpPr>
        <p:cxnSp>
          <p:nvCxnSpPr>
            <p:cNvPr id="2231" name="Google Shape;2231;p56"/>
            <p:cNvCxnSpPr/>
            <p:nvPr/>
          </p:nvCxnSpPr>
          <p:spPr>
            <a:xfrm flipH="1">
              <a:off x="1721099" y="914400"/>
              <a:ext cx="25800" cy="4469416"/>
            </a:xfrm>
            <a:prstGeom prst="straightConnector1">
              <a:avLst/>
            </a:prstGeom>
            <a:noFill/>
            <a:ln cap="flat" cmpd="sng" w="73025">
              <a:solidFill>
                <a:srgbClr val="7F7F7F"/>
              </a:solidFill>
              <a:prstDash val="solid"/>
              <a:round/>
              <a:headEnd len="sm" w="sm" type="none"/>
              <a:tailEnd len="sm" w="sm" type="none"/>
            </a:ln>
          </p:spPr>
        </p:cxnSp>
        <p:sp>
          <p:nvSpPr>
            <p:cNvPr id="2232" name="Google Shape;2232;p56"/>
            <p:cNvSpPr txBox="1"/>
            <p:nvPr/>
          </p:nvSpPr>
          <p:spPr>
            <a:xfrm>
              <a:off x="1393222" y="5355607"/>
              <a:ext cx="695062" cy="4001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chemeClr val="dk1"/>
                  </a:solidFill>
                  <a:latin typeface="Gill Sans"/>
                  <a:ea typeface="Gill Sans"/>
                  <a:cs typeface="Gill Sans"/>
                  <a:sym typeface="Gill Sans"/>
                </a:rPr>
                <a:t>PCIe</a:t>
              </a:r>
              <a:endParaRPr/>
            </a:p>
          </p:txBody>
        </p:sp>
      </p:grpSp>
      <p:sp>
        <p:nvSpPr>
          <p:cNvPr id="2233" name="Google Shape;2233;p56"/>
          <p:cNvSpPr/>
          <p:nvPr/>
        </p:nvSpPr>
        <p:spPr>
          <a:xfrm>
            <a:off x="1182485" y="2473979"/>
            <a:ext cx="337841" cy="337841"/>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2234" name="Google Shape;2234;p56"/>
          <p:cNvSpPr/>
          <p:nvPr/>
        </p:nvSpPr>
        <p:spPr>
          <a:xfrm>
            <a:off x="2162278" y="1377753"/>
            <a:ext cx="337841" cy="337841"/>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cxnSp>
        <p:nvCxnSpPr>
          <p:cNvPr id="2235" name="Google Shape;2235;p56"/>
          <p:cNvCxnSpPr>
            <a:stCxn id="2233" idx="7"/>
            <a:endCxn id="2234" idx="3"/>
          </p:cNvCxnSpPr>
          <p:nvPr/>
        </p:nvCxnSpPr>
        <p:spPr>
          <a:xfrm flipH="1" rot="10800000">
            <a:off x="1470850" y="1666055"/>
            <a:ext cx="741000" cy="857400"/>
          </a:xfrm>
          <a:prstGeom prst="straightConnector1">
            <a:avLst/>
          </a:prstGeom>
          <a:noFill/>
          <a:ln cap="flat" cmpd="sng" w="38100">
            <a:solidFill>
              <a:schemeClr val="dk1"/>
            </a:solidFill>
            <a:prstDash val="solid"/>
            <a:round/>
            <a:headEnd len="sm" w="sm" type="none"/>
            <a:tailEnd len="med" w="med" type="triangle"/>
          </a:ln>
        </p:spPr>
      </p:cxnSp>
      <p:sp>
        <p:nvSpPr>
          <p:cNvPr id="2236" name="Google Shape;2236;p56"/>
          <p:cNvSpPr txBox="1"/>
          <p:nvPr/>
        </p:nvSpPr>
        <p:spPr>
          <a:xfrm>
            <a:off x="3792849" y="819150"/>
            <a:ext cx="108395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Storage</a:t>
            </a:r>
            <a:endParaRPr/>
          </a:p>
          <a:p>
            <a:pPr indent="0" lvl="0" marL="0" marR="0" rtl="0" algn="l">
              <a:spcBef>
                <a:spcPts val="0"/>
              </a:spcBef>
              <a:spcAft>
                <a:spcPts val="0"/>
              </a:spcAft>
              <a:buNone/>
            </a:pPr>
            <a:r>
              <a:rPr lang="en-US" sz="1800">
                <a:solidFill>
                  <a:schemeClr val="dk1"/>
                </a:solidFill>
                <a:latin typeface="Gill Sans"/>
                <a:ea typeface="Gill Sans"/>
                <a:cs typeface="Gill Sans"/>
                <a:sym typeface="Gill Sans"/>
              </a:rPr>
              <a:t>Functions</a:t>
            </a:r>
            <a:endParaRPr/>
          </a:p>
        </p:txBody>
      </p:sp>
      <p:sp>
        <p:nvSpPr>
          <p:cNvPr id="2237" name="Google Shape;2237;p56"/>
          <p:cNvSpPr txBox="1"/>
          <p:nvPr/>
        </p:nvSpPr>
        <p:spPr>
          <a:xfrm>
            <a:off x="2777986" y="1308857"/>
            <a:ext cx="772969"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000">
                <a:solidFill>
                  <a:schemeClr val="dk1"/>
                </a:solidFill>
                <a:latin typeface="Times New Roman"/>
                <a:ea typeface="Times New Roman"/>
                <a:cs typeface="Times New Roman"/>
                <a:sym typeface="Times New Roman"/>
              </a:rPr>
              <a:t>F( )</a:t>
            </a:r>
            <a:endParaRPr/>
          </a:p>
        </p:txBody>
      </p:sp>
      <p:cxnSp>
        <p:nvCxnSpPr>
          <p:cNvPr id="2238" name="Google Shape;2238;p56"/>
          <p:cNvCxnSpPr/>
          <p:nvPr/>
        </p:nvCxnSpPr>
        <p:spPr>
          <a:xfrm flipH="1" rot="10800000">
            <a:off x="2511535" y="1546676"/>
            <a:ext cx="285409" cy="1"/>
          </a:xfrm>
          <a:prstGeom prst="straightConnector1">
            <a:avLst/>
          </a:prstGeom>
          <a:noFill/>
          <a:ln cap="flat" cmpd="sng" w="38100">
            <a:solidFill>
              <a:schemeClr val="dk1"/>
            </a:solidFill>
            <a:prstDash val="solid"/>
            <a:round/>
            <a:headEnd len="sm" w="sm" type="none"/>
            <a:tailEnd len="med" w="med" type="triangle"/>
          </a:ln>
        </p:spPr>
      </p:cxnSp>
      <p:cxnSp>
        <p:nvCxnSpPr>
          <p:cNvPr id="2239" name="Google Shape;2239;p56"/>
          <p:cNvCxnSpPr>
            <a:stCxn id="2240" idx="4"/>
            <a:endCxn id="2241" idx="0"/>
          </p:cNvCxnSpPr>
          <p:nvPr/>
        </p:nvCxnSpPr>
        <p:spPr>
          <a:xfrm>
            <a:off x="2656929" y="2665345"/>
            <a:ext cx="0" cy="552300"/>
          </a:xfrm>
          <a:prstGeom prst="straightConnector1">
            <a:avLst/>
          </a:prstGeom>
          <a:noFill/>
          <a:ln cap="flat" cmpd="sng" w="38100">
            <a:solidFill>
              <a:schemeClr val="dk1"/>
            </a:solidFill>
            <a:prstDash val="solid"/>
            <a:round/>
            <a:headEnd len="sm" w="sm" type="none"/>
            <a:tailEnd len="med" w="med" type="triangle"/>
          </a:ln>
        </p:spPr>
      </p:cxnSp>
      <p:sp>
        <p:nvSpPr>
          <p:cNvPr id="2241" name="Google Shape;2241;p56"/>
          <p:cNvSpPr/>
          <p:nvPr/>
        </p:nvSpPr>
        <p:spPr>
          <a:xfrm>
            <a:off x="2488008" y="3217691"/>
            <a:ext cx="337841" cy="337841"/>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2240" name="Google Shape;2240;p56"/>
          <p:cNvSpPr/>
          <p:nvPr/>
        </p:nvSpPr>
        <p:spPr>
          <a:xfrm>
            <a:off x="2488008" y="2327504"/>
            <a:ext cx="337841" cy="337841"/>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cxnSp>
        <p:nvCxnSpPr>
          <p:cNvPr id="2242" name="Google Shape;2242;p56"/>
          <p:cNvCxnSpPr/>
          <p:nvPr/>
        </p:nvCxnSpPr>
        <p:spPr>
          <a:xfrm flipH="1">
            <a:off x="2716537" y="1814258"/>
            <a:ext cx="316944" cy="521380"/>
          </a:xfrm>
          <a:prstGeom prst="straightConnector1">
            <a:avLst/>
          </a:prstGeom>
          <a:noFill/>
          <a:ln cap="flat" cmpd="sng" w="38100">
            <a:solidFill>
              <a:schemeClr val="dk1"/>
            </a:solidFill>
            <a:prstDash val="solid"/>
            <a:round/>
            <a:headEnd len="sm" w="sm" type="none"/>
            <a:tailEnd len="med" w="med" type="triangle"/>
          </a:ln>
        </p:spPr>
      </p:cxnSp>
      <p:cxnSp>
        <p:nvCxnSpPr>
          <p:cNvPr id="2243" name="Google Shape;2243;p56"/>
          <p:cNvCxnSpPr/>
          <p:nvPr/>
        </p:nvCxnSpPr>
        <p:spPr>
          <a:xfrm flipH="1">
            <a:off x="3481384" y="1145033"/>
            <a:ext cx="345049" cy="402690"/>
          </a:xfrm>
          <a:prstGeom prst="straightConnector1">
            <a:avLst/>
          </a:prstGeom>
          <a:noFill/>
          <a:ln cap="flat" cmpd="sng" w="38100">
            <a:solidFill>
              <a:schemeClr val="dk1"/>
            </a:solidFill>
            <a:prstDash val="solid"/>
            <a:round/>
            <a:headEnd len="sm" w="sm" type="none"/>
            <a:tailEnd len="sm" w="sm" type="none"/>
          </a:ln>
        </p:spPr>
      </p:cxnSp>
      <p:grpSp>
        <p:nvGrpSpPr>
          <p:cNvPr id="2244" name="Google Shape;2244;p56"/>
          <p:cNvGrpSpPr/>
          <p:nvPr/>
        </p:nvGrpSpPr>
        <p:grpSpPr>
          <a:xfrm>
            <a:off x="3164544" y="1885899"/>
            <a:ext cx="2198425" cy="1752651"/>
            <a:chOff x="3164545" y="2800299"/>
            <a:chExt cx="2198425" cy="1752651"/>
          </a:xfrm>
        </p:grpSpPr>
        <p:cxnSp>
          <p:nvCxnSpPr>
            <p:cNvPr id="2245" name="Google Shape;2245;p56"/>
            <p:cNvCxnSpPr/>
            <p:nvPr/>
          </p:nvCxnSpPr>
          <p:spPr>
            <a:xfrm>
              <a:off x="3408323" y="4291825"/>
              <a:ext cx="1782905" cy="0"/>
            </a:xfrm>
            <a:prstGeom prst="straightConnector1">
              <a:avLst/>
            </a:prstGeom>
            <a:noFill/>
            <a:ln cap="flat" cmpd="sng" w="38100">
              <a:solidFill>
                <a:schemeClr val="dk1"/>
              </a:solidFill>
              <a:prstDash val="solid"/>
              <a:round/>
              <a:headEnd len="sm" w="sm" type="none"/>
              <a:tailEnd len="sm" w="sm" type="none"/>
            </a:ln>
          </p:spPr>
        </p:cxnSp>
        <p:sp>
          <p:nvSpPr>
            <p:cNvPr id="2246" name="Google Shape;2246;p56"/>
            <p:cNvSpPr/>
            <p:nvPr/>
          </p:nvSpPr>
          <p:spPr>
            <a:xfrm>
              <a:off x="3447574" y="3863738"/>
              <a:ext cx="1701600" cy="689212"/>
            </a:xfrm>
            <a:prstGeom prst="cloud">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Narrow"/>
                <a:ea typeface="Arial Narrow"/>
                <a:cs typeface="Arial Narrow"/>
                <a:sym typeface="Arial Narrow"/>
              </a:endParaRPr>
            </a:p>
          </p:txBody>
        </p:sp>
        <p:cxnSp>
          <p:nvCxnSpPr>
            <p:cNvPr id="2247" name="Google Shape;2247;p56"/>
            <p:cNvCxnSpPr>
              <a:stCxn id="2248" idx="4"/>
            </p:cNvCxnSpPr>
            <p:nvPr/>
          </p:nvCxnSpPr>
          <p:spPr>
            <a:xfrm>
              <a:off x="3416545" y="3602840"/>
              <a:ext cx="0" cy="699000"/>
            </a:xfrm>
            <a:prstGeom prst="straightConnector1">
              <a:avLst/>
            </a:prstGeom>
            <a:noFill/>
            <a:ln cap="flat" cmpd="sng" w="38100">
              <a:solidFill>
                <a:schemeClr val="dk1"/>
              </a:solidFill>
              <a:prstDash val="solid"/>
              <a:round/>
              <a:headEnd len="sm" w="sm" type="none"/>
              <a:tailEnd len="sm" w="sm" type="none"/>
            </a:ln>
          </p:spPr>
        </p:cxnSp>
        <p:sp>
          <p:nvSpPr>
            <p:cNvPr id="2248" name="Google Shape;2248;p56"/>
            <p:cNvSpPr/>
            <p:nvPr/>
          </p:nvSpPr>
          <p:spPr>
            <a:xfrm>
              <a:off x="3247624" y="3264999"/>
              <a:ext cx="337841" cy="337841"/>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cxnSp>
          <p:nvCxnSpPr>
            <p:cNvPr id="2249" name="Google Shape;2249;p56"/>
            <p:cNvCxnSpPr>
              <a:endCxn id="2248" idx="0"/>
            </p:cNvCxnSpPr>
            <p:nvPr/>
          </p:nvCxnSpPr>
          <p:spPr>
            <a:xfrm>
              <a:off x="3164545" y="2800299"/>
              <a:ext cx="252000" cy="464700"/>
            </a:xfrm>
            <a:prstGeom prst="straightConnector1">
              <a:avLst/>
            </a:prstGeom>
            <a:noFill/>
            <a:ln cap="flat" cmpd="sng" w="38100">
              <a:solidFill>
                <a:schemeClr val="dk1"/>
              </a:solidFill>
              <a:prstDash val="solid"/>
              <a:round/>
              <a:headEnd len="sm" w="sm" type="none"/>
              <a:tailEnd len="med" w="med" type="triangle"/>
            </a:ln>
          </p:spPr>
        </p:cxnSp>
        <p:cxnSp>
          <p:nvCxnSpPr>
            <p:cNvPr id="2250" name="Google Shape;2250;p56"/>
            <p:cNvCxnSpPr>
              <a:stCxn id="2251" idx="4"/>
            </p:cNvCxnSpPr>
            <p:nvPr/>
          </p:nvCxnSpPr>
          <p:spPr>
            <a:xfrm flipH="1">
              <a:off x="5191350" y="3587743"/>
              <a:ext cx="2700" cy="725100"/>
            </a:xfrm>
            <a:prstGeom prst="straightConnector1">
              <a:avLst/>
            </a:prstGeom>
            <a:noFill/>
            <a:ln cap="flat" cmpd="sng" w="38100">
              <a:solidFill>
                <a:schemeClr val="dk1"/>
              </a:solidFill>
              <a:prstDash val="solid"/>
              <a:round/>
              <a:headEnd len="sm" w="sm" type="none"/>
              <a:tailEnd len="sm" w="sm" type="none"/>
            </a:ln>
          </p:spPr>
        </p:cxnSp>
        <p:sp>
          <p:nvSpPr>
            <p:cNvPr id="2251" name="Google Shape;2251;p56"/>
            <p:cNvSpPr/>
            <p:nvPr/>
          </p:nvSpPr>
          <p:spPr>
            <a:xfrm>
              <a:off x="5025129" y="3249902"/>
              <a:ext cx="337841" cy="337841"/>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2252" name="Google Shape;2252;p56"/>
            <p:cNvSpPr txBox="1"/>
            <p:nvPr/>
          </p:nvSpPr>
          <p:spPr>
            <a:xfrm>
              <a:off x="3468932" y="4006291"/>
              <a:ext cx="171127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RDMA / TCP / REST</a:t>
              </a:r>
              <a:endParaRPr/>
            </a:p>
          </p:txBody>
        </p:sp>
      </p:grpSp>
      <p:cxnSp>
        <p:nvCxnSpPr>
          <p:cNvPr id="2253" name="Google Shape;2253;p56"/>
          <p:cNvCxnSpPr/>
          <p:nvPr/>
        </p:nvCxnSpPr>
        <p:spPr>
          <a:xfrm>
            <a:off x="1143592" y="3608012"/>
            <a:ext cx="439720" cy="0"/>
          </a:xfrm>
          <a:prstGeom prst="straightConnector1">
            <a:avLst/>
          </a:prstGeom>
          <a:noFill/>
          <a:ln cap="flat" cmpd="sng" w="31750">
            <a:solidFill>
              <a:srgbClr val="7F7F7F"/>
            </a:solidFill>
            <a:prstDash val="solid"/>
            <a:round/>
            <a:headEnd len="sm" w="sm" type="none"/>
            <a:tailEnd len="sm" w="sm" type="none"/>
          </a:ln>
        </p:spPr>
      </p:cxnSp>
      <p:grpSp>
        <p:nvGrpSpPr>
          <p:cNvPr id="2254" name="Google Shape;2254;p56"/>
          <p:cNvGrpSpPr/>
          <p:nvPr/>
        </p:nvGrpSpPr>
        <p:grpSpPr>
          <a:xfrm>
            <a:off x="4944749" y="921962"/>
            <a:ext cx="2222545" cy="3630988"/>
            <a:chOff x="4944749" y="921962"/>
            <a:chExt cx="2222545" cy="3630988"/>
          </a:xfrm>
        </p:grpSpPr>
        <p:grpSp>
          <p:nvGrpSpPr>
            <p:cNvPr id="2255" name="Google Shape;2255;p56"/>
            <p:cNvGrpSpPr/>
            <p:nvPr/>
          </p:nvGrpSpPr>
          <p:grpSpPr>
            <a:xfrm>
              <a:off x="6645997" y="921962"/>
              <a:ext cx="521297" cy="3630988"/>
              <a:chOff x="1393222" y="914400"/>
              <a:chExt cx="695062" cy="4841316"/>
            </a:xfrm>
          </p:grpSpPr>
          <p:cxnSp>
            <p:nvCxnSpPr>
              <p:cNvPr id="2256" name="Google Shape;2256;p56"/>
              <p:cNvCxnSpPr/>
              <p:nvPr/>
            </p:nvCxnSpPr>
            <p:spPr>
              <a:xfrm flipH="1">
                <a:off x="1721099" y="914400"/>
                <a:ext cx="25800" cy="4469416"/>
              </a:xfrm>
              <a:prstGeom prst="straightConnector1">
                <a:avLst/>
              </a:prstGeom>
              <a:noFill/>
              <a:ln cap="flat" cmpd="sng" w="73025">
                <a:solidFill>
                  <a:srgbClr val="7F7F7F"/>
                </a:solidFill>
                <a:prstDash val="solid"/>
                <a:round/>
                <a:headEnd len="sm" w="sm" type="none"/>
                <a:tailEnd len="sm" w="sm" type="none"/>
              </a:ln>
            </p:spPr>
          </p:cxnSp>
          <p:sp>
            <p:nvSpPr>
              <p:cNvPr id="2257" name="Google Shape;2257;p56"/>
              <p:cNvSpPr txBox="1"/>
              <p:nvPr/>
            </p:nvSpPr>
            <p:spPr>
              <a:xfrm>
                <a:off x="1393222" y="5355607"/>
                <a:ext cx="695062" cy="4001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chemeClr val="dk1"/>
                    </a:solidFill>
                    <a:latin typeface="Gill Sans"/>
                    <a:ea typeface="Gill Sans"/>
                    <a:cs typeface="Gill Sans"/>
                    <a:sym typeface="Gill Sans"/>
                  </a:rPr>
                  <a:t>PCIe</a:t>
                </a:r>
                <a:endParaRPr/>
              </a:p>
            </p:txBody>
          </p:sp>
        </p:grpSp>
        <p:sp>
          <p:nvSpPr>
            <p:cNvPr id="2258" name="Google Shape;2258;p56"/>
            <p:cNvSpPr/>
            <p:nvPr/>
          </p:nvSpPr>
          <p:spPr>
            <a:xfrm>
              <a:off x="4944749" y="947067"/>
              <a:ext cx="1587605" cy="1860845"/>
            </a:xfrm>
            <a:prstGeom prst="rect">
              <a:avLst/>
            </a:prstGeom>
            <a:noFill/>
            <a:ln cap="flat" cmpd="sng" w="38100">
              <a:solidFill>
                <a:srgbClr val="5B6E7E">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cxnSp>
          <p:nvCxnSpPr>
            <p:cNvPr id="2259" name="Google Shape;2259;p56"/>
            <p:cNvCxnSpPr/>
            <p:nvPr/>
          </p:nvCxnSpPr>
          <p:spPr>
            <a:xfrm>
              <a:off x="6532354" y="1699313"/>
              <a:ext cx="378900" cy="0"/>
            </a:xfrm>
            <a:prstGeom prst="straightConnector1">
              <a:avLst/>
            </a:prstGeom>
            <a:noFill/>
            <a:ln cap="flat" cmpd="sng" w="31750">
              <a:solidFill>
                <a:srgbClr val="7F7F7F"/>
              </a:solidFill>
              <a:prstDash val="solid"/>
              <a:round/>
              <a:headEnd len="sm" w="sm" type="none"/>
              <a:tailEnd len="sm" w="sm" type="none"/>
            </a:ln>
          </p:spPr>
        </p:cxnSp>
        <p:grpSp>
          <p:nvGrpSpPr>
            <p:cNvPr id="2260" name="Google Shape;2260;p56"/>
            <p:cNvGrpSpPr/>
            <p:nvPr/>
          </p:nvGrpSpPr>
          <p:grpSpPr>
            <a:xfrm>
              <a:off x="5976543" y="926083"/>
              <a:ext cx="500459" cy="451746"/>
              <a:chOff x="5767309" y="1109744"/>
              <a:chExt cx="703464" cy="634993"/>
            </a:xfrm>
          </p:grpSpPr>
          <p:pic>
            <p:nvPicPr>
              <p:cNvPr descr="Related image" id="2261" name="Google Shape;2261;p56"/>
              <p:cNvPicPr preferRelativeResize="0"/>
              <p:nvPr/>
            </p:nvPicPr>
            <p:blipFill rotWithShape="1">
              <a:blip r:embed="rId4">
                <a:alphaModFix/>
              </a:blip>
              <a:srcRect b="0" l="0" r="0" t="0"/>
              <a:stretch/>
            </p:blipFill>
            <p:spPr>
              <a:xfrm>
                <a:off x="5817289" y="1109744"/>
                <a:ext cx="627010" cy="634993"/>
              </a:xfrm>
              <a:prstGeom prst="rect">
                <a:avLst/>
              </a:prstGeom>
              <a:noFill/>
              <a:ln>
                <a:noFill/>
              </a:ln>
            </p:spPr>
          </p:pic>
          <p:sp>
            <p:nvSpPr>
              <p:cNvPr id="2262" name="Google Shape;2262;p56"/>
              <p:cNvSpPr txBox="1"/>
              <p:nvPr/>
            </p:nvSpPr>
            <p:spPr>
              <a:xfrm>
                <a:off x="5767309" y="1242574"/>
                <a:ext cx="703464" cy="3893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Gill Sans"/>
                    <a:ea typeface="Gill Sans"/>
                    <a:cs typeface="Gill Sans"/>
                    <a:sym typeface="Gill Sans"/>
                  </a:rPr>
                  <a:t>ARM</a:t>
                </a:r>
                <a:endParaRPr/>
              </a:p>
            </p:txBody>
          </p:sp>
        </p:grpSp>
      </p:grpSp>
      <p:cxnSp>
        <p:nvCxnSpPr>
          <p:cNvPr id="2263" name="Google Shape;2263;p56"/>
          <p:cNvCxnSpPr/>
          <p:nvPr/>
        </p:nvCxnSpPr>
        <p:spPr>
          <a:xfrm>
            <a:off x="1552214" y="3801911"/>
            <a:ext cx="820144" cy="0"/>
          </a:xfrm>
          <a:prstGeom prst="straightConnector1">
            <a:avLst/>
          </a:prstGeom>
          <a:noFill/>
          <a:ln cap="flat" cmpd="sng" w="31750">
            <a:solidFill>
              <a:srgbClr val="7F7F7F"/>
            </a:solidFill>
            <a:prstDash val="solid"/>
            <a:round/>
            <a:headEnd len="sm" w="sm" type="none"/>
            <a:tailEnd len="sm" w="sm" type="none"/>
          </a:ln>
        </p:spPr>
      </p:cxnSp>
      <p:cxnSp>
        <p:nvCxnSpPr>
          <p:cNvPr id="2264" name="Google Shape;2264;p56"/>
          <p:cNvCxnSpPr>
            <a:stCxn id="2265" idx="2"/>
          </p:cNvCxnSpPr>
          <p:nvPr/>
        </p:nvCxnSpPr>
        <p:spPr>
          <a:xfrm flipH="1">
            <a:off x="5253658" y="1851798"/>
            <a:ext cx="282000" cy="468600"/>
          </a:xfrm>
          <a:prstGeom prst="straightConnector1">
            <a:avLst/>
          </a:prstGeom>
          <a:noFill/>
          <a:ln cap="flat" cmpd="sng" w="38100">
            <a:solidFill>
              <a:schemeClr val="dk1"/>
            </a:solidFill>
            <a:prstDash val="solid"/>
            <a:round/>
            <a:headEnd len="med" w="med" type="triangle"/>
            <a:tailEnd len="sm" w="sm" type="none"/>
          </a:ln>
        </p:spPr>
      </p:cxnSp>
      <p:grpSp>
        <p:nvGrpSpPr>
          <p:cNvPr id="2266" name="Google Shape;2266;p56"/>
          <p:cNvGrpSpPr/>
          <p:nvPr/>
        </p:nvGrpSpPr>
        <p:grpSpPr>
          <a:xfrm>
            <a:off x="4761873" y="1132599"/>
            <a:ext cx="1160269" cy="719199"/>
            <a:chOff x="4761873" y="1132599"/>
            <a:chExt cx="1160269" cy="719199"/>
          </a:xfrm>
        </p:grpSpPr>
        <p:sp>
          <p:nvSpPr>
            <p:cNvPr id="2265" name="Google Shape;2265;p56"/>
            <p:cNvSpPr txBox="1"/>
            <p:nvPr/>
          </p:nvSpPr>
          <p:spPr>
            <a:xfrm>
              <a:off x="5149173" y="1297800"/>
              <a:ext cx="772969"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000">
                  <a:solidFill>
                    <a:schemeClr val="dk1"/>
                  </a:solidFill>
                  <a:latin typeface="Times New Roman"/>
                  <a:ea typeface="Times New Roman"/>
                  <a:cs typeface="Times New Roman"/>
                  <a:sym typeface="Times New Roman"/>
                </a:rPr>
                <a:t>F( )</a:t>
              </a:r>
              <a:endParaRPr/>
            </a:p>
          </p:txBody>
        </p:sp>
        <p:cxnSp>
          <p:nvCxnSpPr>
            <p:cNvPr id="2267" name="Google Shape;2267;p56"/>
            <p:cNvCxnSpPr>
              <a:endCxn id="2265" idx="1"/>
            </p:cNvCxnSpPr>
            <p:nvPr/>
          </p:nvCxnSpPr>
          <p:spPr>
            <a:xfrm>
              <a:off x="4761873" y="1132599"/>
              <a:ext cx="387300" cy="442200"/>
            </a:xfrm>
            <a:prstGeom prst="straightConnector1">
              <a:avLst/>
            </a:prstGeom>
            <a:noFill/>
            <a:ln cap="flat" cmpd="sng" w="38100">
              <a:solidFill>
                <a:schemeClr val="dk1"/>
              </a:solidFill>
              <a:prstDash val="solid"/>
              <a:round/>
              <a:headEnd len="sm" w="sm" type="none"/>
              <a:tailEnd len="sm" w="sm" type="none"/>
            </a:ln>
          </p:spPr>
        </p:cxnSp>
      </p:grpSp>
      <p:sp>
        <p:nvSpPr>
          <p:cNvPr id="2268" name="Google Shape;2268;p56"/>
          <p:cNvSpPr txBox="1"/>
          <p:nvPr/>
        </p:nvSpPr>
        <p:spPr>
          <a:xfrm>
            <a:off x="1935226" y="4481694"/>
            <a:ext cx="846707"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100">
                <a:solidFill>
                  <a:schemeClr val="dk1"/>
                </a:solidFill>
                <a:latin typeface="Gill Sans"/>
                <a:ea typeface="Gill Sans"/>
                <a:cs typeface="Gill Sans"/>
                <a:sym typeface="Gill Sans"/>
              </a:rPr>
              <a:t>Client</a:t>
            </a:r>
            <a:endParaRPr/>
          </a:p>
        </p:txBody>
      </p:sp>
      <p:sp>
        <p:nvSpPr>
          <p:cNvPr id="2269" name="Google Shape;2269;p56"/>
          <p:cNvSpPr txBox="1"/>
          <p:nvPr/>
        </p:nvSpPr>
        <p:spPr>
          <a:xfrm>
            <a:off x="5561776" y="4481694"/>
            <a:ext cx="900631"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100">
                <a:solidFill>
                  <a:schemeClr val="dk1"/>
                </a:solidFill>
                <a:latin typeface="Gill Sans"/>
                <a:ea typeface="Gill Sans"/>
                <a:cs typeface="Gill Sans"/>
                <a:sym typeface="Gill Sans"/>
              </a:rPr>
              <a:t>Server</a:t>
            </a:r>
            <a:endParaRPr sz="1800">
              <a:solidFill>
                <a:schemeClr val="dk1"/>
              </a:solidFill>
              <a:latin typeface="Gill Sans"/>
              <a:ea typeface="Gill Sans"/>
              <a:cs typeface="Gill Sans"/>
              <a:sym typeface="Gill Sans"/>
            </a:endParaRPr>
          </a:p>
        </p:txBody>
      </p:sp>
      <p:grpSp>
        <p:nvGrpSpPr>
          <p:cNvPr id="2270" name="Google Shape;2270;p56"/>
          <p:cNvGrpSpPr/>
          <p:nvPr/>
        </p:nvGrpSpPr>
        <p:grpSpPr>
          <a:xfrm>
            <a:off x="389860" y="4706281"/>
            <a:ext cx="1250338" cy="470932"/>
            <a:chOff x="4466095" y="6309645"/>
            <a:chExt cx="2111771" cy="795385"/>
          </a:xfrm>
        </p:grpSpPr>
        <p:sp>
          <p:nvSpPr>
            <p:cNvPr id="2271" name="Google Shape;2271;p56"/>
            <p:cNvSpPr/>
            <p:nvPr/>
          </p:nvSpPr>
          <p:spPr>
            <a:xfrm>
              <a:off x="4466095" y="6346769"/>
              <a:ext cx="450454" cy="450455"/>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2272" name="Google Shape;2272;p56"/>
            <p:cNvSpPr txBox="1"/>
            <p:nvPr/>
          </p:nvSpPr>
          <p:spPr>
            <a:xfrm>
              <a:off x="4847773" y="6309645"/>
              <a:ext cx="571804" cy="6237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a:t>
              </a:r>
              <a:endParaRPr/>
            </a:p>
          </p:txBody>
        </p:sp>
        <p:grpSp>
          <p:nvGrpSpPr>
            <p:cNvPr id="2273" name="Google Shape;2273;p56"/>
            <p:cNvGrpSpPr/>
            <p:nvPr/>
          </p:nvGrpSpPr>
          <p:grpSpPr>
            <a:xfrm>
              <a:off x="5295683" y="6309645"/>
              <a:ext cx="1282183" cy="795385"/>
              <a:chOff x="7158182" y="6111566"/>
              <a:chExt cx="1282183" cy="795385"/>
            </a:xfrm>
          </p:grpSpPr>
          <p:grpSp>
            <p:nvGrpSpPr>
              <p:cNvPr id="2274" name="Google Shape;2274;p56"/>
              <p:cNvGrpSpPr/>
              <p:nvPr/>
            </p:nvGrpSpPr>
            <p:grpSpPr>
              <a:xfrm>
                <a:off x="7263310" y="6112013"/>
                <a:ext cx="365100" cy="364992"/>
                <a:chOff x="4337904" y="5889580"/>
                <a:chExt cx="365100" cy="364992"/>
              </a:xfrm>
            </p:grpSpPr>
            <p:cxnSp>
              <p:nvCxnSpPr>
                <p:cNvPr id="2275" name="Google Shape;2275;p56"/>
                <p:cNvCxnSpPr>
                  <a:stCxn id="2276" idx="2"/>
                  <a:endCxn id="2276" idx="6"/>
                </p:cNvCxnSpPr>
                <p:nvPr/>
              </p:nvCxnSpPr>
              <p:spPr>
                <a:xfrm>
                  <a:off x="4337904" y="6072074"/>
                  <a:ext cx="365100" cy="0"/>
                </a:xfrm>
                <a:prstGeom prst="straightConnector1">
                  <a:avLst/>
                </a:prstGeom>
                <a:noFill/>
                <a:ln cap="flat" cmpd="sng" w="19050">
                  <a:solidFill>
                    <a:schemeClr val="dk1"/>
                  </a:solidFill>
                  <a:prstDash val="solid"/>
                  <a:round/>
                  <a:headEnd len="sm" w="sm" type="none"/>
                  <a:tailEnd len="sm" w="sm" type="none"/>
                </a:ln>
              </p:spPr>
            </p:cxnSp>
            <p:grpSp>
              <p:nvGrpSpPr>
                <p:cNvPr id="2277" name="Google Shape;2277;p56"/>
                <p:cNvGrpSpPr/>
                <p:nvPr/>
              </p:nvGrpSpPr>
              <p:grpSpPr>
                <a:xfrm>
                  <a:off x="4337904" y="5889580"/>
                  <a:ext cx="364987" cy="364992"/>
                  <a:chOff x="5029200" y="609600"/>
                  <a:chExt cx="2225068" cy="2225100"/>
                </a:xfrm>
              </p:grpSpPr>
              <p:sp>
                <p:nvSpPr>
                  <p:cNvPr id="2276" name="Google Shape;2276;p56"/>
                  <p:cNvSpPr/>
                  <p:nvPr/>
                </p:nvSpPr>
                <p:spPr>
                  <a:xfrm>
                    <a:off x="5029200" y="609600"/>
                    <a:ext cx="2225068" cy="2225068"/>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cxnSp>
                <p:nvCxnSpPr>
                  <p:cNvPr id="2278" name="Google Shape;2278;p56"/>
                  <p:cNvCxnSpPr>
                    <a:stCxn id="2276" idx="0"/>
                    <a:endCxn id="2276" idx="4"/>
                  </p:cNvCxnSpPr>
                  <p:nvPr/>
                </p:nvCxnSpPr>
                <p:spPr>
                  <a:xfrm>
                    <a:off x="6141734" y="609600"/>
                    <a:ext cx="0" cy="2225100"/>
                  </a:xfrm>
                  <a:prstGeom prst="straightConnector1">
                    <a:avLst/>
                  </a:prstGeom>
                  <a:noFill/>
                  <a:ln cap="flat" cmpd="sng" w="19050">
                    <a:solidFill>
                      <a:schemeClr val="dk1"/>
                    </a:solidFill>
                    <a:prstDash val="solid"/>
                    <a:round/>
                    <a:headEnd len="sm" w="sm" type="none"/>
                    <a:tailEnd len="sm" w="sm" type="none"/>
                  </a:ln>
                </p:spPr>
              </p:cxnSp>
              <p:cxnSp>
                <p:nvCxnSpPr>
                  <p:cNvPr id="2279" name="Google Shape;2279;p56"/>
                  <p:cNvCxnSpPr>
                    <a:stCxn id="2276" idx="1"/>
                    <a:endCxn id="2276" idx="5"/>
                  </p:cNvCxnSpPr>
                  <p:nvPr/>
                </p:nvCxnSpPr>
                <p:spPr>
                  <a:xfrm>
                    <a:off x="5355054" y="935454"/>
                    <a:ext cx="1573500" cy="1573500"/>
                  </a:xfrm>
                  <a:prstGeom prst="straightConnector1">
                    <a:avLst/>
                  </a:prstGeom>
                  <a:noFill/>
                  <a:ln cap="flat" cmpd="sng" w="19050">
                    <a:solidFill>
                      <a:schemeClr val="dk1"/>
                    </a:solidFill>
                    <a:prstDash val="solid"/>
                    <a:round/>
                    <a:headEnd len="sm" w="sm" type="none"/>
                    <a:tailEnd len="sm" w="sm" type="none"/>
                  </a:ln>
                </p:spPr>
              </p:cxnSp>
              <p:cxnSp>
                <p:nvCxnSpPr>
                  <p:cNvPr id="2280" name="Google Shape;2280;p56"/>
                  <p:cNvCxnSpPr>
                    <a:stCxn id="2276" idx="7"/>
                    <a:endCxn id="2276" idx="3"/>
                  </p:cNvCxnSpPr>
                  <p:nvPr/>
                </p:nvCxnSpPr>
                <p:spPr>
                  <a:xfrm flipH="1">
                    <a:off x="5354914" y="935454"/>
                    <a:ext cx="1573500" cy="1573500"/>
                  </a:xfrm>
                  <a:prstGeom prst="straightConnector1">
                    <a:avLst/>
                  </a:prstGeom>
                  <a:noFill/>
                  <a:ln cap="flat" cmpd="sng" w="19050">
                    <a:solidFill>
                      <a:schemeClr val="dk1"/>
                    </a:solidFill>
                    <a:prstDash val="solid"/>
                    <a:round/>
                    <a:headEnd len="sm" w="sm" type="none"/>
                    <a:tailEnd len="sm" w="sm" type="none"/>
                  </a:ln>
                </p:spPr>
              </p:cxnSp>
              <p:cxnSp>
                <p:nvCxnSpPr>
                  <p:cNvPr id="2281" name="Google Shape;2281;p56"/>
                  <p:cNvCxnSpPr>
                    <a:stCxn id="2282" idx="2"/>
                    <a:endCxn id="2282" idx="6"/>
                  </p:cNvCxnSpPr>
                  <p:nvPr/>
                </p:nvCxnSpPr>
                <p:spPr>
                  <a:xfrm>
                    <a:off x="5479444" y="1719415"/>
                    <a:ext cx="1319700" cy="0"/>
                  </a:xfrm>
                  <a:prstGeom prst="straightConnector1">
                    <a:avLst/>
                  </a:prstGeom>
                  <a:noFill/>
                  <a:ln cap="flat" cmpd="sng" w="9525">
                    <a:solidFill>
                      <a:schemeClr val="accent1"/>
                    </a:solidFill>
                    <a:prstDash val="solid"/>
                    <a:round/>
                    <a:headEnd len="sm" w="sm" type="none"/>
                    <a:tailEnd len="sm" w="sm" type="none"/>
                  </a:ln>
                </p:spPr>
              </p:cxnSp>
              <p:cxnSp>
                <p:nvCxnSpPr>
                  <p:cNvPr id="2283" name="Google Shape;2283;p56"/>
                  <p:cNvCxnSpPr>
                    <a:stCxn id="2282" idx="0"/>
                    <a:endCxn id="2282" idx="4"/>
                  </p:cNvCxnSpPr>
                  <p:nvPr/>
                </p:nvCxnSpPr>
                <p:spPr>
                  <a:xfrm>
                    <a:off x="6139287" y="1059572"/>
                    <a:ext cx="0" cy="1319700"/>
                  </a:xfrm>
                  <a:prstGeom prst="straightConnector1">
                    <a:avLst/>
                  </a:prstGeom>
                  <a:noFill/>
                  <a:ln cap="flat" cmpd="sng" w="9525">
                    <a:solidFill>
                      <a:schemeClr val="accent1"/>
                    </a:solidFill>
                    <a:prstDash val="solid"/>
                    <a:round/>
                    <a:headEnd len="sm" w="sm" type="none"/>
                    <a:tailEnd len="sm" w="sm" type="none"/>
                  </a:ln>
                </p:spPr>
              </p:cxnSp>
              <p:cxnSp>
                <p:nvCxnSpPr>
                  <p:cNvPr id="2284" name="Google Shape;2284;p56"/>
                  <p:cNvCxnSpPr>
                    <a:stCxn id="2282" idx="1"/>
                    <a:endCxn id="2282" idx="5"/>
                  </p:cNvCxnSpPr>
                  <p:nvPr/>
                </p:nvCxnSpPr>
                <p:spPr>
                  <a:xfrm>
                    <a:off x="5672707" y="1252835"/>
                    <a:ext cx="933300" cy="933300"/>
                  </a:xfrm>
                  <a:prstGeom prst="straightConnector1">
                    <a:avLst/>
                  </a:prstGeom>
                  <a:noFill/>
                  <a:ln cap="flat" cmpd="sng" w="9525">
                    <a:solidFill>
                      <a:schemeClr val="accent1"/>
                    </a:solidFill>
                    <a:prstDash val="solid"/>
                    <a:round/>
                    <a:headEnd len="sm" w="sm" type="none"/>
                    <a:tailEnd len="sm" w="sm" type="none"/>
                  </a:ln>
                </p:spPr>
              </p:cxnSp>
              <p:cxnSp>
                <p:nvCxnSpPr>
                  <p:cNvPr id="2285" name="Google Shape;2285;p56"/>
                  <p:cNvCxnSpPr>
                    <a:stCxn id="2282" idx="3"/>
                    <a:endCxn id="2282" idx="7"/>
                  </p:cNvCxnSpPr>
                  <p:nvPr/>
                </p:nvCxnSpPr>
                <p:spPr>
                  <a:xfrm flipH="1" rot="10800000">
                    <a:off x="5672707" y="1252694"/>
                    <a:ext cx="933300" cy="933300"/>
                  </a:xfrm>
                  <a:prstGeom prst="straightConnector1">
                    <a:avLst/>
                  </a:prstGeom>
                  <a:noFill/>
                  <a:ln cap="flat" cmpd="sng" w="9525">
                    <a:solidFill>
                      <a:schemeClr val="accent1"/>
                    </a:solidFill>
                    <a:prstDash val="solid"/>
                    <a:round/>
                    <a:headEnd len="sm" w="sm" type="none"/>
                    <a:tailEnd len="sm" w="sm" type="none"/>
                  </a:ln>
                </p:spPr>
              </p:cxnSp>
              <p:sp>
                <p:nvSpPr>
                  <p:cNvPr id="2282" name="Google Shape;2282;p56"/>
                  <p:cNvSpPr/>
                  <p:nvPr/>
                </p:nvSpPr>
                <p:spPr>
                  <a:xfrm>
                    <a:off x="5479444" y="1059572"/>
                    <a:ext cx="1319685" cy="131968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dk1"/>
                      </a:solidFill>
                      <a:latin typeface="Arial"/>
                      <a:ea typeface="Arial"/>
                      <a:cs typeface="Arial"/>
                      <a:sym typeface="Arial"/>
                    </a:endParaRPr>
                  </a:p>
                </p:txBody>
              </p:sp>
            </p:grpSp>
          </p:grpSp>
          <p:sp>
            <p:nvSpPr>
              <p:cNvPr id="2286" name="Google Shape;2286;p56"/>
              <p:cNvSpPr txBox="1"/>
              <p:nvPr/>
            </p:nvSpPr>
            <p:spPr>
              <a:xfrm>
                <a:off x="7158182" y="6400125"/>
                <a:ext cx="685516" cy="5068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chemeClr val="dk1"/>
                    </a:solidFill>
                    <a:latin typeface="Gill Sans"/>
                    <a:ea typeface="Gill Sans"/>
                    <a:cs typeface="Gill Sans"/>
                    <a:sym typeface="Gill Sans"/>
                  </a:rPr>
                  <a:t>SQ</a:t>
                </a:r>
                <a:endParaRPr/>
              </a:p>
            </p:txBody>
          </p:sp>
          <p:sp>
            <p:nvSpPr>
              <p:cNvPr id="2287" name="Google Shape;2287;p56"/>
              <p:cNvSpPr txBox="1"/>
              <p:nvPr/>
            </p:nvSpPr>
            <p:spPr>
              <a:xfrm>
                <a:off x="7681747" y="6400125"/>
                <a:ext cx="758618" cy="5068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chemeClr val="dk1"/>
                    </a:solidFill>
                    <a:latin typeface="Gill Sans"/>
                    <a:ea typeface="Gill Sans"/>
                    <a:cs typeface="Gill Sans"/>
                    <a:sym typeface="Gill Sans"/>
                  </a:rPr>
                  <a:t>CQ</a:t>
                </a:r>
                <a:endParaRPr/>
              </a:p>
            </p:txBody>
          </p:sp>
          <p:grpSp>
            <p:nvGrpSpPr>
              <p:cNvPr id="2288" name="Google Shape;2288;p56"/>
              <p:cNvGrpSpPr/>
              <p:nvPr/>
            </p:nvGrpSpPr>
            <p:grpSpPr>
              <a:xfrm>
                <a:off x="7810791" y="6111566"/>
                <a:ext cx="365100" cy="364992"/>
                <a:chOff x="4337904" y="5889580"/>
                <a:chExt cx="365100" cy="364992"/>
              </a:xfrm>
            </p:grpSpPr>
            <p:cxnSp>
              <p:nvCxnSpPr>
                <p:cNvPr id="2289" name="Google Shape;2289;p56"/>
                <p:cNvCxnSpPr>
                  <a:stCxn id="2290" idx="2"/>
                  <a:endCxn id="2290" idx="6"/>
                </p:cNvCxnSpPr>
                <p:nvPr/>
              </p:nvCxnSpPr>
              <p:spPr>
                <a:xfrm>
                  <a:off x="4337904" y="6072074"/>
                  <a:ext cx="365100" cy="0"/>
                </a:xfrm>
                <a:prstGeom prst="straightConnector1">
                  <a:avLst/>
                </a:prstGeom>
                <a:noFill/>
                <a:ln cap="flat" cmpd="sng" w="19050">
                  <a:solidFill>
                    <a:schemeClr val="dk1"/>
                  </a:solidFill>
                  <a:prstDash val="solid"/>
                  <a:round/>
                  <a:headEnd len="sm" w="sm" type="none"/>
                  <a:tailEnd len="sm" w="sm" type="none"/>
                </a:ln>
              </p:spPr>
            </p:cxnSp>
            <p:grpSp>
              <p:nvGrpSpPr>
                <p:cNvPr id="2291" name="Google Shape;2291;p56"/>
                <p:cNvGrpSpPr/>
                <p:nvPr/>
              </p:nvGrpSpPr>
              <p:grpSpPr>
                <a:xfrm>
                  <a:off x="4337904" y="5889580"/>
                  <a:ext cx="364987" cy="364992"/>
                  <a:chOff x="5029200" y="609600"/>
                  <a:chExt cx="2225068" cy="2225100"/>
                </a:xfrm>
              </p:grpSpPr>
              <p:sp>
                <p:nvSpPr>
                  <p:cNvPr id="2290" name="Google Shape;2290;p56"/>
                  <p:cNvSpPr/>
                  <p:nvPr/>
                </p:nvSpPr>
                <p:spPr>
                  <a:xfrm>
                    <a:off x="5029200" y="609600"/>
                    <a:ext cx="2225068" cy="2225068"/>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cxnSp>
                <p:nvCxnSpPr>
                  <p:cNvPr id="2292" name="Google Shape;2292;p56"/>
                  <p:cNvCxnSpPr>
                    <a:stCxn id="2290" idx="0"/>
                    <a:endCxn id="2290" idx="4"/>
                  </p:cNvCxnSpPr>
                  <p:nvPr/>
                </p:nvCxnSpPr>
                <p:spPr>
                  <a:xfrm>
                    <a:off x="6141734" y="609600"/>
                    <a:ext cx="0" cy="2225100"/>
                  </a:xfrm>
                  <a:prstGeom prst="straightConnector1">
                    <a:avLst/>
                  </a:prstGeom>
                  <a:noFill/>
                  <a:ln cap="flat" cmpd="sng" w="19050">
                    <a:solidFill>
                      <a:schemeClr val="dk1"/>
                    </a:solidFill>
                    <a:prstDash val="solid"/>
                    <a:round/>
                    <a:headEnd len="sm" w="sm" type="none"/>
                    <a:tailEnd len="sm" w="sm" type="none"/>
                  </a:ln>
                </p:spPr>
              </p:cxnSp>
              <p:cxnSp>
                <p:nvCxnSpPr>
                  <p:cNvPr id="2293" name="Google Shape;2293;p56"/>
                  <p:cNvCxnSpPr>
                    <a:stCxn id="2290" idx="1"/>
                    <a:endCxn id="2290" idx="5"/>
                  </p:cNvCxnSpPr>
                  <p:nvPr/>
                </p:nvCxnSpPr>
                <p:spPr>
                  <a:xfrm>
                    <a:off x="5355054" y="935454"/>
                    <a:ext cx="1573500" cy="1573500"/>
                  </a:xfrm>
                  <a:prstGeom prst="straightConnector1">
                    <a:avLst/>
                  </a:prstGeom>
                  <a:noFill/>
                  <a:ln cap="flat" cmpd="sng" w="19050">
                    <a:solidFill>
                      <a:schemeClr val="dk1"/>
                    </a:solidFill>
                    <a:prstDash val="solid"/>
                    <a:round/>
                    <a:headEnd len="sm" w="sm" type="none"/>
                    <a:tailEnd len="sm" w="sm" type="none"/>
                  </a:ln>
                </p:spPr>
              </p:cxnSp>
              <p:cxnSp>
                <p:nvCxnSpPr>
                  <p:cNvPr id="2294" name="Google Shape;2294;p56"/>
                  <p:cNvCxnSpPr>
                    <a:stCxn id="2290" idx="7"/>
                    <a:endCxn id="2290" idx="3"/>
                  </p:cNvCxnSpPr>
                  <p:nvPr/>
                </p:nvCxnSpPr>
                <p:spPr>
                  <a:xfrm flipH="1">
                    <a:off x="5354914" y="935454"/>
                    <a:ext cx="1573500" cy="1573500"/>
                  </a:xfrm>
                  <a:prstGeom prst="straightConnector1">
                    <a:avLst/>
                  </a:prstGeom>
                  <a:noFill/>
                  <a:ln cap="flat" cmpd="sng" w="19050">
                    <a:solidFill>
                      <a:schemeClr val="dk1"/>
                    </a:solidFill>
                    <a:prstDash val="solid"/>
                    <a:round/>
                    <a:headEnd len="sm" w="sm" type="none"/>
                    <a:tailEnd len="sm" w="sm" type="none"/>
                  </a:ln>
                </p:spPr>
              </p:cxnSp>
              <p:cxnSp>
                <p:nvCxnSpPr>
                  <p:cNvPr id="2295" name="Google Shape;2295;p56"/>
                  <p:cNvCxnSpPr>
                    <a:stCxn id="2296" idx="2"/>
                    <a:endCxn id="2296" idx="6"/>
                  </p:cNvCxnSpPr>
                  <p:nvPr/>
                </p:nvCxnSpPr>
                <p:spPr>
                  <a:xfrm>
                    <a:off x="5479444" y="1719415"/>
                    <a:ext cx="1319700" cy="0"/>
                  </a:xfrm>
                  <a:prstGeom prst="straightConnector1">
                    <a:avLst/>
                  </a:prstGeom>
                  <a:noFill/>
                  <a:ln cap="flat" cmpd="sng" w="9525">
                    <a:solidFill>
                      <a:schemeClr val="accent1"/>
                    </a:solidFill>
                    <a:prstDash val="solid"/>
                    <a:round/>
                    <a:headEnd len="sm" w="sm" type="none"/>
                    <a:tailEnd len="sm" w="sm" type="none"/>
                  </a:ln>
                </p:spPr>
              </p:cxnSp>
              <p:cxnSp>
                <p:nvCxnSpPr>
                  <p:cNvPr id="2297" name="Google Shape;2297;p56"/>
                  <p:cNvCxnSpPr>
                    <a:stCxn id="2296" idx="0"/>
                    <a:endCxn id="2296" idx="4"/>
                  </p:cNvCxnSpPr>
                  <p:nvPr/>
                </p:nvCxnSpPr>
                <p:spPr>
                  <a:xfrm>
                    <a:off x="6139287" y="1059572"/>
                    <a:ext cx="0" cy="1319700"/>
                  </a:xfrm>
                  <a:prstGeom prst="straightConnector1">
                    <a:avLst/>
                  </a:prstGeom>
                  <a:noFill/>
                  <a:ln cap="flat" cmpd="sng" w="9525">
                    <a:solidFill>
                      <a:schemeClr val="accent1"/>
                    </a:solidFill>
                    <a:prstDash val="solid"/>
                    <a:round/>
                    <a:headEnd len="sm" w="sm" type="none"/>
                    <a:tailEnd len="sm" w="sm" type="none"/>
                  </a:ln>
                </p:spPr>
              </p:cxnSp>
              <p:cxnSp>
                <p:nvCxnSpPr>
                  <p:cNvPr id="2298" name="Google Shape;2298;p56"/>
                  <p:cNvCxnSpPr>
                    <a:stCxn id="2296" idx="1"/>
                    <a:endCxn id="2296" idx="5"/>
                  </p:cNvCxnSpPr>
                  <p:nvPr/>
                </p:nvCxnSpPr>
                <p:spPr>
                  <a:xfrm>
                    <a:off x="5672707" y="1252835"/>
                    <a:ext cx="933300" cy="933300"/>
                  </a:xfrm>
                  <a:prstGeom prst="straightConnector1">
                    <a:avLst/>
                  </a:prstGeom>
                  <a:noFill/>
                  <a:ln cap="flat" cmpd="sng" w="9525">
                    <a:solidFill>
                      <a:schemeClr val="accent1"/>
                    </a:solidFill>
                    <a:prstDash val="solid"/>
                    <a:round/>
                    <a:headEnd len="sm" w="sm" type="none"/>
                    <a:tailEnd len="sm" w="sm" type="none"/>
                  </a:ln>
                </p:spPr>
              </p:cxnSp>
              <p:cxnSp>
                <p:nvCxnSpPr>
                  <p:cNvPr id="2299" name="Google Shape;2299;p56"/>
                  <p:cNvCxnSpPr>
                    <a:stCxn id="2296" idx="3"/>
                    <a:endCxn id="2296" idx="7"/>
                  </p:cNvCxnSpPr>
                  <p:nvPr/>
                </p:nvCxnSpPr>
                <p:spPr>
                  <a:xfrm flipH="1" rot="10800000">
                    <a:off x="5672707" y="1252694"/>
                    <a:ext cx="933300" cy="933300"/>
                  </a:xfrm>
                  <a:prstGeom prst="straightConnector1">
                    <a:avLst/>
                  </a:prstGeom>
                  <a:noFill/>
                  <a:ln cap="flat" cmpd="sng" w="9525">
                    <a:solidFill>
                      <a:schemeClr val="accent1"/>
                    </a:solidFill>
                    <a:prstDash val="solid"/>
                    <a:round/>
                    <a:headEnd len="sm" w="sm" type="none"/>
                    <a:tailEnd len="sm" w="sm" type="none"/>
                  </a:ln>
                </p:spPr>
              </p:cxnSp>
              <p:sp>
                <p:nvSpPr>
                  <p:cNvPr id="2296" name="Google Shape;2296;p56"/>
                  <p:cNvSpPr/>
                  <p:nvPr/>
                </p:nvSpPr>
                <p:spPr>
                  <a:xfrm>
                    <a:off x="5479444" y="1059572"/>
                    <a:ext cx="1319685" cy="131968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dk1"/>
                      </a:solidFill>
                      <a:latin typeface="Arial"/>
                      <a:ea typeface="Arial"/>
                      <a:cs typeface="Arial"/>
                      <a:sym typeface="Arial"/>
                    </a:endParaRPr>
                  </a:p>
                </p:txBody>
              </p:sp>
            </p:grpSp>
          </p:grpSp>
        </p:grpSp>
      </p:grpSp>
      <p:sp>
        <p:nvSpPr>
          <p:cNvPr id="2300" name="Google Shape;2300;p56"/>
          <p:cNvSpPr/>
          <p:nvPr/>
        </p:nvSpPr>
        <p:spPr>
          <a:xfrm>
            <a:off x="4932911" y="971550"/>
            <a:ext cx="1587605" cy="1860845"/>
          </a:xfrm>
          <a:prstGeom prst="rect">
            <a:avLst/>
          </a:prstGeom>
          <a:solidFill>
            <a:srgbClr val="7F7F7F">
              <a:alpha val="1176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2301" name="Google Shape;2301;p56"/>
          <p:cNvSpPr/>
          <p:nvPr/>
        </p:nvSpPr>
        <p:spPr>
          <a:xfrm>
            <a:off x="2323677" y="3638550"/>
            <a:ext cx="661123" cy="350191"/>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SSD</a:t>
            </a:r>
            <a:endParaRPr/>
          </a:p>
        </p:txBody>
      </p:sp>
      <p:grpSp>
        <p:nvGrpSpPr>
          <p:cNvPr id="2302" name="Google Shape;2302;p56"/>
          <p:cNvGrpSpPr/>
          <p:nvPr/>
        </p:nvGrpSpPr>
        <p:grpSpPr>
          <a:xfrm>
            <a:off x="5591580" y="1814107"/>
            <a:ext cx="1276649" cy="2162899"/>
            <a:chOff x="5591580" y="1814107"/>
            <a:chExt cx="1276649" cy="2162899"/>
          </a:xfrm>
        </p:grpSpPr>
        <p:grpSp>
          <p:nvGrpSpPr>
            <p:cNvPr id="2303" name="Google Shape;2303;p56"/>
            <p:cNvGrpSpPr/>
            <p:nvPr/>
          </p:nvGrpSpPr>
          <p:grpSpPr>
            <a:xfrm>
              <a:off x="5642586" y="1814107"/>
              <a:ext cx="1225643" cy="1987804"/>
              <a:chOff x="5642587" y="1814107"/>
              <a:chExt cx="1225643" cy="1987804"/>
            </a:xfrm>
          </p:grpSpPr>
          <p:sp>
            <p:nvSpPr>
              <p:cNvPr id="2304" name="Google Shape;2304;p56"/>
              <p:cNvSpPr/>
              <p:nvPr/>
            </p:nvSpPr>
            <p:spPr>
              <a:xfrm>
                <a:off x="5769166" y="2312407"/>
                <a:ext cx="337841" cy="337841"/>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cxnSp>
            <p:nvCxnSpPr>
              <p:cNvPr id="2305" name="Google Shape;2305;p56"/>
              <p:cNvCxnSpPr>
                <a:endCxn id="2304" idx="0"/>
              </p:cNvCxnSpPr>
              <p:nvPr/>
            </p:nvCxnSpPr>
            <p:spPr>
              <a:xfrm>
                <a:off x="5642587" y="1814107"/>
                <a:ext cx="295500" cy="498300"/>
              </a:xfrm>
              <a:prstGeom prst="straightConnector1">
                <a:avLst/>
              </a:prstGeom>
              <a:noFill/>
              <a:ln cap="flat" cmpd="sng" w="38100">
                <a:solidFill>
                  <a:schemeClr val="dk1"/>
                </a:solidFill>
                <a:prstDash val="solid"/>
                <a:round/>
                <a:headEnd len="sm" w="sm" type="none"/>
                <a:tailEnd len="med" w="med" type="triangle"/>
              </a:ln>
            </p:spPr>
          </p:cxnSp>
          <p:cxnSp>
            <p:nvCxnSpPr>
              <p:cNvPr id="2306" name="Google Shape;2306;p56"/>
              <p:cNvCxnSpPr/>
              <p:nvPr/>
            </p:nvCxnSpPr>
            <p:spPr>
              <a:xfrm>
                <a:off x="5938086" y="2649829"/>
                <a:ext cx="0" cy="552347"/>
              </a:xfrm>
              <a:prstGeom prst="straightConnector1">
                <a:avLst/>
              </a:prstGeom>
              <a:noFill/>
              <a:ln cap="flat" cmpd="sng" w="38100">
                <a:solidFill>
                  <a:schemeClr val="dk1"/>
                </a:solidFill>
                <a:prstDash val="solid"/>
                <a:round/>
                <a:headEnd len="sm" w="sm" type="none"/>
                <a:tailEnd len="med" w="med" type="triangle"/>
              </a:ln>
            </p:spPr>
          </p:cxnSp>
          <p:sp>
            <p:nvSpPr>
              <p:cNvPr id="2307" name="Google Shape;2307;p56"/>
              <p:cNvSpPr/>
              <p:nvPr/>
            </p:nvSpPr>
            <p:spPr>
              <a:xfrm>
                <a:off x="5763420" y="3217691"/>
                <a:ext cx="337841" cy="337841"/>
              </a:xfrm>
              <a:prstGeom prst="ellipse">
                <a:avLst/>
              </a:prstGeom>
              <a:solidFill>
                <a:schemeClr val="dk1"/>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cxnSp>
            <p:nvCxnSpPr>
              <p:cNvPr id="2308" name="Google Shape;2308;p56"/>
              <p:cNvCxnSpPr/>
              <p:nvPr/>
            </p:nvCxnSpPr>
            <p:spPr>
              <a:xfrm>
                <a:off x="6192741" y="3801911"/>
                <a:ext cx="675488" cy="0"/>
              </a:xfrm>
              <a:prstGeom prst="straightConnector1">
                <a:avLst/>
              </a:prstGeom>
              <a:noFill/>
              <a:ln cap="flat" cmpd="sng" w="31750">
                <a:solidFill>
                  <a:srgbClr val="7F7F7F"/>
                </a:solidFill>
                <a:prstDash val="solid"/>
                <a:round/>
                <a:headEnd len="sm" w="sm" type="none"/>
                <a:tailEnd len="sm" w="sm" type="none"/>
              </a:ln>
            </p:spPr>
          </p:cxnSp>
        </p:grpSp>
        <p:sp>
          <p:nvSpPr>
            <p:cNvPr id="2309" name="Google Shape;2309;p56"/>
            <p:cNvSpPr/>
            <p:nvPr/>
          </p:nvSpPr>
          <p:spPr>
            <a:xfrm>
              <a:off x="5591580" y="3626815"/>
              <a:ext cx="661123" cy="350191"/>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SSD</a:t>
              </a:r>
              <a:endParaRPr/>
            </a:p>
          </p:txBody>
        </p:sp>
      </p:grpSp>
      <p:pic>
        <p:nvPicPr>
          <p:cNvPr descr="Related image" id="2310" name="Google Shape;2310;p56"/>
          <p:cNvPicPr preferRelativeResize="0"/>
          <p:nvPr/>
        </p:nvPicPr>
        <p:blipFill rotWithShape="1">
          <a:blip r:embed="rId4">
            <a:alphaModFix/>
          </a:blip>
          <a:srcRect b="0" l="0" r="0" t="0"/>
          <a:stretch/>
        </p:blipFill>
        <p:spPr>
          <a:xfrm>
            <a:off x="3115884" y="902567"/>
            <a:ext cx="446067" cy="451746"/>
          </a:xfrm>
          <a:prstGeom prst="rect">
            <a:avLst/>
          </a:prstGeom>
          <a:noFill/>
          <a:ln>
            <a:noFill/>
          </a:ln>
        </p:spPr>
      </p:pic>
      <p:sp>
        <p:nvSpPr>
          <p:cNvPr id="2311" name="Google Shape;2311;p56"/>
          <p:cNvSpPr txBox="1"/>
          <p:nvPr/>
        </p:nvSpPr>
        <p:spPr>
          <a:xfrm>
            <a:off x="3080943" y="997065"/>
            <a:ext cx="50045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Gill Sans"/>
                <a:ea typeface="Gill Sans"/>
                <a:cs typeface="Gill Sans"/>
                <a:sym typeface="Gill Sans"/>
              </a:rPr>
              <a:t>ARM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57"/>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t/>
            </a:r>
            <a:endParaRPr/>
          </a:p>
        </p:txBody>
      </p:sp>
      <p:grpSp>
        <p:nvGrpSpPr>
          <p:cNvPr id="2317" name="Google Shape;2317;p57"/>
          <p:cNvGrpSpPr/>
          <p:nvPr/>
        </p:nvGrpSpPr>
        <p:grpSpPr>
          <a:xfrm>
            <a:off x="1792224" y="2495550"/>
            <a:ext cx="3922776" cy="2362200"/>
            <a:chOff x="1792224" y="2495550"/>
            <a:chExt cx="3922776" cy="2362200"/>
          </a:xfrm>
        </p:grpSpPr>
        <p:cxnSp>
          <p:nvCxnSpPr>
            <p:cNvPr id="2318" name="Google Shape;2318;p57"/>
            <p:cNvCxnSpPr/>
            <p:nvPr/>
          </p:nvCxnSpPr>
          <p:spPr>
            <a:xfrm>
              <a:off x="2627474" y="2498537"/>
              <a:ext cx="0" cy="2039916"/>
            </a:xfrm>
            <a:prstGeom prst="straightConnector1">
              <a:avLst/>
            </a:prstGeom>
            <a:noFill/>
            <a:ln cap="flat" cmpd="sng" w="25400">
              <a:solidFill>
                <a:schemeClr val="dk1"/>
              </a:solidFill>
              <a:prstDash val="dot"/>
              <a:round/>
              <a:headEnd len="sm" w="sm" type="none"/>
              <a:tailEnd len="sm" w="sm" type="none"/>
            </a:ln>
          </p:spPr>
        </p:cxnSp>
        <p:cxnSp>
          <p:nvCxnSpPr>
            <p:cNvPr id="2319" name="Google Shape;2319;p57"/>
            <p:cNvCxnSpPr/>
            <p:nvPr/>
          </p:nvCxnSpPr>
          <p:spPr>
            <a:xfrm>
              <a:off x="3364992" y="2495550"/>
              <a:ext cx="0" cy="1972321"/>
            </a:xfrm>
            <a:prstGeom prst="straightConnector1">
              <a:avLst/>
            </a:prstGeom>
            <a:noFill/>
            <a:ln cap="flat" cmpd="sng" w="25400">
              <a:solidFill>
                <a:schemeClr val="dk1"/>
              </a:solidFill>
              <a:prstDash val="dot"/>
              <a:round/>
              <a:headEnd len="sm" w="sm" type="none"/>
              <a:tailEnd len="sm" w="sm" type="none"/>
            </a:ln>
          </p:spPr>
        </p:cxnSp>
        <p:cxnSp>
          <p:nvCxnSpPr>
            <p:cNvPr id="2320" name="Google Shape;2320;p57"/>
            <p:cNvCxnSpPr/>
            <p:nvPr/>
          </p:nvCxnSpPr>
          <p:spPr>
            <a:xfrm>
              <a:off x="4093451" y="2495550"/>
              <a:ext cx="0" cy="1972321"/>
            </a:xfrm>
            <a:prstGeom prst="straightConnector1">
              <a:avLst/>
            </a:prstGeom>
            <a:noFill/>
            <a:ln cap="flat" cmpd="sng" w="25400">
              <a:solidFill>
                <a:schemeClr val="dk1"/>
              </a:solidFill>
              <a:prstDash val="dot"/>
              <a:round/>
              <a:headEnd len="sm" w="sm" type="none"/>
              <a:tailEnd len="sm" w="sm" type="none"/>
            </a:ln>
          </p:spPr>
        </p:cxnSp>
        <p:cxnSp>
          <p:nvCxnSpPr>
            <p:cNvPr id="2321" name="Google Shape;2321;p57"/>
            <p:cNvCxnSpPr/>
            <p:nvPr/>
          </p:nvCxnSpPr>
          <p:spPr>
            <a:xfrm>
              <a:off x="4837176" y="2495550"/>
              <a:ext cx="0" cy="1972321"/>
            </a:xfrm>
            <a:prstGeom prst="straightConnector1">
              <a:avLst/>
            </a:prstGeom>
            <a:noFill/>
            <a:ln cap="flat" cmpd="sng" w="25400">
              <a:solidFill>
                <a:schemeClr val="dk1"/>
              </a:solidFill>
              <a:prstDash val="dot"/>
              <a:round/>
              <a:headEnd len="sm" w="sm" type="none"/>
              <a:tailEnd len="sm" w="sm" type="none"/>
            </a:ln>
          </p:spPr>
        </p:cxnSp>
        <p:sp>
          <p:nvSpPr>
            <p:cNvPr id="2322" name="Google Shape;2322;p57"/>
            <p:cNvSpPr txBox="1"/>
            <p:nvPr/>
          </p:nvSpPr>
          <p:spPr>
            <a:xfrm>
              <a:off x="1792224" y="4453128"/>
              <a:ext cx="48834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7F7F7F"/>
                  </a:solidFill>
                  <a:latin typeface="Gill Sans"/>
                  <a:ea typeface="Gill Sans"/>
                  <a:cs typeface="Gill Sans"/>
                  <a:sym typeface="Gill Sans"/>
                </a:rPr>
                <a:t>t</a:t>
              </a:r>
              <a:endParaRPr/>
            </a:p>
          </p:txBody>
        </p:sp>
        <p:sp>
          <p:nvSpPr>
            <p:cNvPr id="2323" name="Google Shape;2323;p57"/>
            <p:cNvSpPr txBox="1"/>
            <p:nvPr/>
          </p:nvSpPr>
          <p:spPr>
            <a:xfrm>
              <a:off x="2249416" y="4457638"/>
              <a:ext cx="811041" cy="4001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7F7F7F"/>
                  </a:solidFill>
                  <a:latin typeface="Gill Sans"/>
                  <a:ea typeface="Gill Sans"/>
                  <a:cs typeface="Gill Sans"/>
                  <a:sym typeface="Gill Sans"/>
                </a:rPr>
                <a:t>t</a:t>
              </a:r>
              <a:r>
                <a:rPr i="1" lang="en-US" sz="1600">
                  <a:solidFill>
                    <a:srgbClr val="7F7F7F"/>
                  </a:solidFill>
                  <a:latin typeface="Gill Sans"/>
                  <a:ea typeface="Gill Sans"/>
                  <a:cs typeface="Gill Sans"/>
                  <a:sym typeface="Gill Sans"/>
                </a:rPr>
                <a:t>+TW</a:t>
              </a:r>
              <a:endParaRPr i="1" sz="2000">
                <a:solidFill>
                  <a:srgbClr val="7F7F7F"/>
                </a:solidFill>
                <a:latin typeface="Gill Sans"/>
                <a:ea typeface="Gill Sans"/>
                <a:cs typeface="Gill Sans"/>
                <a:sym typeface="Gill Sans"/>
              </a:endParaRPr>
            </a:p>
          </p:txBody>
        </p:sp>
        <p:sp>
          <p:nvSpPr>
            <p:cNvPr id="2324" name="Google Shape;2324;p57"/>
            <p:cNvSpPr txBox="1"/>
            <p:nvPr/>
          </p:nvSpPr>
          <p:spPr>
            <a:xfrm>
              <a:off x="2935216" y="4457638"/>
              <a:ext cx="116737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7F7F7F"/>
                  </a:solidFill>
                  <a:latin typeface="Gill Sans"/>
                  <a:ea typeface="Gill Sans"/>
                  <a:cs typeface="Gill Sans"/>
                  <a:sym typeface="Gill Sans"/>
                </a:rPr>
                <a:t>t</a:t>
              </a:r>
              <a:r>
                <a:rPr i="1" lang="en-US" sz="1600">
                  <a:solidFill>
                    <a:srgbClr val="7F7F7F"/>
                  </a:solidFill>
                  <a:latin typeface="Gill Sans"/>
                  <a:ea typeface="Gill Sans"/>
                  <a:cs typeface="Gill Sans"/>
                  <a:sym typeface="Gill Sans"/>
                </a:rPr>
                <a:t>+2xTW</a:t>
              </a:r>
              <a:endParaRPr i="1" sz="2000">
                <a:solidFill>
                  <a:srgbClr val="7F7F7F"/>
                </a:solidFill>
                <a:latin typeface="Gill Sans"/>
                <a:ea typeface="Gill Sans"/>
                <a:cs typeface="Gill Sans"/>
                <a:sym typeface="Gill Sans"/>
              </a:endParaRPr>
            </a:p>
          </p:txBody>
        </p:sp>
        <p:sp>
          <p:nvSpPr>
            <p:cNvPr id="2325" name="Google Shape;2325;p57"/>
            <p:cNvSpPr txBox="1"/>
            <p:nvPr/>
          </p:nvSpPr>
          <p:spPr>
            <a:xfrm>
              <a:off x="3773416" y="4448677"/>
              <a:ext cx="112645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7F7F7F"/>
                  </a:solidFill>
                  <a:latin typeface="Gill Sans"/>
                  <a:ea typeface="Gill Sans"/>
                  <a:cs typeface="Gill Sans"/>
                  <a:sym typeface="Gill Sans"/>
                </a:rPr>
                <a:t>t</a:t>
              </a:r>
              <a:r>
                <a:rPr i="1" lang="en-US" sz="1600">
                  <a:solidFill>
                    <a:srgbClr val="7F7F7F"/>
                  </a:solidFill>
                  <a:latin typeface="Gill Sans"/>
                  <a:ea typeface="Gill Sans"/>
                  <a:cs typeface="Gill Sans"/>
                  <a:sym typeface="Gill Sans"/>
                </a:rPr>
                <a:t>+3xTW</a:t>
              </a:r>
              <a:endParaRPr i="1" sz="2000">
                <a:solidFill>
                  <a:srgbClr val="7F7F7F"/>
                </a:solidFill>
                <a:latin typeface="Gill Sans"/>
                <a:ea typeface="Gill Sans"/>
                <a:cs typeface="Gill Sans"/>
                <a:sym typeface="Gill Sans"/>
              </a:endParaRPr>
            </a:p>
          </p:txBody>
        </p:sp>
        <p:sp>
          <p:nvSpPr>
            <p:cNvPr id="2326" name="Google Shape;2326;p57"/>
            <p:cNvSpPr txBox="1"/>
            <p:nvPr/>
          </p:nvSpPr>
          <p:spPr>
            <a:xfrm>
              <a:off x="4588543" y="4447189"/>
              <a:ext cx="112645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7F7F7F"/>
                  </a:solidFill>
                  <a:latin typeface="Gill Sans"/>
                  <a:ea typeface="Gill Sans"/>
                  <a:cs typeface="Gill Sans"/>
                  <a:sym typeface="Gill Sans"/>
                </a:rPr>
                <a:t>t</a:t>
              </a:r>
              <a:r>
                <a:rPr i="1" lang="en-US" sz="1600">
                  <a:solidFill>
                    <a:srgbClr val="7F7F7F"/>
                  </a:solidFill>
                  <a:latin typeface="Gill Sans"/>
                  <a:ea typeface="Gill Sans"/>
                  <a:cs typeface="Gill Sans"/>
                  <a:sym typeface="Gill Sans"/>
                </a:rPr>
                <a:t>+4xTW</a:t>
              </a:r>
              <a:endParaRPr i="1" sz="2000">
                <a:solidFill>
                  <a:srgbClr val="7F7F7F"/>
                </a:solidFill>
                <a:latin typeface="Gill Sans"/>
                <a:ea typeface="Gill Sans"/>
                <a:cs typeface="Gill Sans"/>
                <a:sym typeface="Gill Sans"/>
              </a:endParaRPr>
            </a:p>
          </p:txBody>
        </p:sp>
      </p:grpSp>
      <p:grpSp>
        <p:nvGrpSpPr>
          <p:cNvPr id="2327" name="Google Shape;2327;p57"/>
          <p:cNvGrpSpPr/>
          <p:nvPr/>
        </p:nvGrpSpPr>
        <p:grpSpPr>
          <a:xfrm>
            <a:off x="828724" y="2479993"/>
            <a:ext cx="4849692" cy="2058460"/>
            <a:chOff x="828724" y="2479993"/>
            <a:chExt cx="4849692" cy="2058460"/>
          </a:xfrm>
        </p:grpSpPr>
        <p:sp>
          <p:nvSpPr>
            <p:cNvPr id="2328" name="Google Shape;2328;p57"/>
            <p:cNvSpPr/>
            <p:nvPr/>
          </p:nvSpPr>
          <p:spPr>
            <a:xfrm>
              <a:off x="830652" y="4138343"/>
              <a:ext cx="998148" cy="400110"/>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SSD#0</a:t>
              </a:r>
              <a:endParaRPr/>
            </a:p>
          </p:txBody>
        </p:sp>
        <p:grpSp>
          <p:nvGrpSpPr>
            <p:cNvPr id="2329" name="Google Shape;2329;p57"/>
            <p:cNvGrpSpPr/>
            <p:nvPr/>
          </p:nvGrpSpPr>
          <p:grpSpPr>
            <a:xfrm>
              <a:off x="1907848" y="2479993"/>
              <a:ext cx="3770568" cy="2058460"/>
              <a:chOff x="4730566" y="1321033"/>
              <a:chExt cx="5027423" cy="2744607"/>
            </a:xfrm>
          </p:grpSpPr>
          <p:cxnSp>
            <p:nvCxnSpPr>
              <p:cNvPr id="2330" name="Google Shape;2330;p57"/>
              <p:cNvCxnSpPr/>
              <p:nvPr/>
            </p:nvCxnSpPr>
            <p:spPr>
              <a:xfrm rot="10800000">
                <a:off x="4734886" y="4025537"/>
                <a:ext cx="5023103" cy="0"/>
              </a:xfrm>
              <a:prstGeom prst="straightConnector1">
                <a:avLst/>
              </a:prstGeom>
              <a:noFill/>
              <a:ln cap="flat" cmpd="sng" w="63500">
                <a:solidFill>
                  <a:schemeClr val="dk1"/>
                </a:solidFill>
                <a:prstDash val="solid"/>
                <a:round/>
                <a:headEnd len="med" w="med" type="triangle"/>
                <a:tailEnd len="sm" w="sm" type="none"/>
              </a:ln>
            </p:spPr>
          </p:cxnSp>
          <p:cxnSp>
            <p:nvCxnSpPr>
              <p:cNvPr id="2331" name="Google Shape;2331;p57"/>
              <p:cNvCxnSpPr/>
              <p:nvPr/>
            </p:nvCxnSpPr>
            <p:spPr>
              <a:xfrm>
                <a:off x="4730566" y="1321033"/>
                <a:ext cx="0" cy="2744607"/>
              </a:xfrm>
              <a:prstGeom prst="straightConnector1">
                <a:avLst/>
              </a:prstGeom>
              <a:noFill/>
              <a:ln cap="flat" cmpd="sng" w="63500">
                <a:solidFill>
                  <a:schemeClr val="dk1"/>
                </a:solidFill>
                <a:prstDash val="solid"/>
                <a:round/>
                <a:headEnd len="med" w="med" type="triangle"/>
                <a:tailEnd len="sm" w="sm" type="none"/>
              </a:ln>
            </p:spPr>
          </p:cxnSp>
        </p:grpSp>
        <p:sp>
          <p:nvSpPr>
            <p:cNvPr id="2332" name="Google Shape;2332;p57"/>
            <p:cNvSpPr/>
            <p:nvPr/>
          </p:nvSpPr>
          <p:spPr>
            <a:xfrm>
              <a:off x="830652" y="3647137"/>
              <a:ext cx="998148" cy="400110"/>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SSD#</a:t>
              </a:r>
              <a:r>
                <a:rPr i="1" lang="en-US" sz="2000">
                  <a:solidFill>
                    <a:schemeClr val="lt1"/>
                  </a:solidFill>
                  <a:latin typeface="Helvetica Neue"/>
                  <a:ea typeface="Helvetica Neue"/>
                  <a:cs typeface="Helvetica Neue"/>
                  <a:sym typeface="Helvetica Neue"/>
                </a:rPr>
                <a:t>1</a:t>
              </a:r>
              <a:endParaRPr/>
            </a:p>
          </p:txBody>
        </p:sp>
        <p:sp>
          <p:nvSpPr>
            <p:cNvPr id="2333" name="Google Shape;2333;p57"/>
            <p:cNvSpPr/>
            <p:nvPr/>
          </p:nvSpPr>
          <p:spPr>
            <a:xfrm>
              <a:off x="830652" y="3155931"/>
              <a:ext cx="998148" cy="400110"/>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SSD#2</a:t>
              </a:r>
              <a:endParaRPr/>
            </a:p>
          </p:txBody>
        </p:sp>
        <p:sp>
          <p:nvSpPr>
            <p:cNvPr id="2334" name="Google Shape;2334;p57"/>
            <p:cNvSpPr/>
            <p:nvPr/>
          </p:nvSpPr>
          <p:spPr>
            <a:xfrm>
              <a:off x="828724" y="2664725"/>
              <a:ext cx="998148" cy="400110"/>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SSD#3</a:t>
              </a:r>
              <a:endParaRPr/>
            </a:p>
          </p:txBody>
        </p:sp>
      </p:grpSp>
      <p:grpSp>
        <p:nvGrpSpPr>
          <p:cNvPr id="2335" name="Google Shape;2335;p57"/>
          <p:cNvGrpSpPr/>
          <p:nvPr/>
        </p:nvGrpSpPr>
        <p:grpSpPr>
          <a:xfrm rot="1683083">
            <a:off x="1939801" y="4038666"/>
            <a:ext cx="630515" cy="579408"/>
            <a:chOff x="3837592" y="678187"/>
            <a:chExt cx="606798" cy="557614"/>
          </a:xfrm>
        </p:grpSpPr>
        <p:sp>
          <p:nvSpPr>
            <p:cNvPr id="2336" name="Google Shape;2336;p57"/>
            <p:cNvSpPr/>
            <p:nvPr/>
          </p:nvSpPr>
          <p:spPr>
            <a:xfrm>
              <a:off x="3871124" y="711411"/>
              <a:ext cx="573266" cy="495166"/>
            </a:xfrm>
            <a:prstGeom prst="irregularSeal2">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rgbClr val="C00000"/>
                </a:solidFill>
                <a:latin typeface="Gill Sans"/>
                <a:ea typeface="Gill Sans"/>
                <a:cs typeface="Gill Sans"/>
                <a:sym typeface="Gill Sans"/>
              </a:endParaRPr>
            </a:p>
          </p:txBody>
        </p:sp>
        <p:sp>
          <p:nvSpPr>
            <p:cNvPr id="2337" name="Google Shape;2337;p57"/>
            <p:cNvSpPr txBox="1"/>
            <p:nvPr/>
          </p:nvSpPr>
          <p:spPr>
            <a:xfrm rot="-1683083">
              <a:off x="3900929" y="764464"/>
              <a:ext cx="463121" cy="3850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lt1"/>
                  </a:solidFill>
                  <a:latin typeface="Gill Sans"/>
                  <a:ea typeface="Gill Sans"/>
                  <a:cs typeface="Gill Sans"/>
                  <a:sym typeface="Gill Sans"/>
                </a:rPr>
                <a:t>GC</a:t>
              </a:r>
              <a:endParaRPr/>
            </a:p>
          </p:txBody>
        </p:sp>
      </p:grpSp>
      <p:grpSp>
        <p:nvGrpSpPr>
          <p:cNvPr id="2338" name="Google Shape;2338;p57"/>
          <p:cNvGrpSpPr/>
          <p:nvPr/>
        </p:nvGrpSpPr>
        <p:grpSpPr>
          <a:xfrm rot="1683083">
            <a:off x="2676107" y="3547461"/>
            <a:ext cx="630515" cy="579408"/>
            <a:chOff x="3837592" y="678187"/>
            <a:chExt cx="606798" cy="557614"/>
          </a:xfrm>
        </p:grpSpPr>
        <p:sp>
          <p:nvSpPr>
            <p:cNvPr id="2339" name="Google Shape;2339;p57"/>
            <p:cNvSpPr/>
            <p:nvPr/>
          </p:nvSpPr>
          <p:spPr>
            <a:xfrm>
              <a:off x="3871124" y="711411"/>
              <a:ext cx="573266" cy="495166"/>
            </a:xfrm>
            <a:prstGeom prst="irregularSeal2">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rgbClr val="C00000"/>
                </a:solidFill>
                <a:latin typeface="Gill Sans"/>
                <a:ea typeface="Gill Sans"/>
                <a:cs typeface="Gill Sans"/>
                <a:sym typeface="Gill Sans"/>
              </a:endParaRPr>
            </a:p>
          </p:txBody>
        </p:sp>
        <p:sp>
          <p:nvSpPr>
            <p:cNvPr id="2340" name="Google Shape;2340;p57"/>
            <p:cNvSpPr txBox="1"/>
            <p:nvPr/>
          </p:nvSpPr>
          <p:spPr>
            <a:xfrm rot="-1683083">
              <a:off x="3900929" y="764464"/>
              <a:ext cx="463121" cy="3850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lt1"/>
                  </a:solidFill>
                  <a:latin typeface="Gill Sans"/>
                  <a:ea typeface="Gill Sans"/>
                  <a:cs typeface="Gill Sans"/>
                  <a:sym typeface="Gill Sans"/>
                </a:rPr>
                <a:t>GC</a:t>
              </a:r>
              <a:endParaRPr/>
            </a:p>
          </p:txBody>
        </p:sp>
      </p:grpSp>
      <p:grpSp>
        <p:nvGrpSpPr>
          <p:cNvPr id="2341" name="Google Shape;2341;p57"/>
          <p:cNvGrpSpPr/>
          <p:nvPr/>
        </p:nvGrpSpPr>
        <p:grpSpPr>
          <a:xfrm rot="1683083">
            <a:off x="3406973" y="3025556"/>
            <a:ext cx="630515" cy="579408"/>
            <a:chOff x="3837592" y="678187"/>
            <a:chExt cx="606798" cy="557614"/>
          </a:xfrm>
        </p:grpSpPr>
        <p:sp>
          <p:nvSpPr>
            <p:cNvPr id="2342" name="Google Shape;2342;p57"/>
            <p:cNvSpPr/>
            <p:nvPr/>
          </p:nvSpPr>
          <p:spPr>
            <a:xfrm>
              <a:off x="3871124" y="711411"/>
              <a:ext cx="573266" cy="495166"/>
            </a:xfrm>
            <a:prstGeom prst="irregularSeal2">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rgbClr val="C00000"/>
                </a:solidFill>
                <a:latin typeface="Gill Sans"/>
                <a:ea typeface="Gill Sans"/>
                <a:cs typeface="Gill Sans"/>
                <a:sym typeface="Gill Sans"/>
              </a:endParaRPr>
            </a:p>
          </p:txBody>
        </p:sp>
        <p:sp>
          <p:nvSpPr>
            <p:cNvPr id="2343" name="Google Shape;2343;p57"/>
            <p:cNvSpPr txBox="1"/>
            <p:nvPr/>
          </p:nvSpPr>
          <p:spPr>
            <a:xfrm rot="-1683083">
              <a:off x="3900929" y="764464"/>
              <a:ext cx="463121" cy="3850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lt1"/>
                  </a:solidFill>
                  <a:latin typeface="Gill Sans"/>
                  <a:ea typeface="Gill Sans"/>
                  <a:cs typeface="Gill Sans"/>
                  <a:sym typeface="Gill Sans"/>
                </a:rPr>
                <a:t>GC</a:t>
              </a:r>
              <a:endParaRPr/>
            </a:p>
          </p:txBody>
        </p:sp>
      </p:grpSp>
      <p:grpSp>
        <p:nvGrpSpPr>
          <p:cNvPr id="2344" name="Google Shape;2344;p57"/>
          <p:cNvGrpSpPr/>
          <p:nvPr/>
        </p:nvGrpSpPr>
        <p:grpSpPr>
          <a:xfrm rot="1683083">
            <a:off x="4202933" y="2486720"/>
            <a:ext cx="630515" cy="579408"/>
            <a:chOff x="3837592" y="678187"/>
            <a:chExt cx="606798" cy="557614"/>
          </a:xfrm>
        </p:grpSpPr>
        <p:sp>
          <p:nvSpPr>
            <p:cNvPr id="2345" name="Google Shape;2345;p57"/>
            <p:cNvSpPr/>
            <p:nvPr/>
          </p:nvSpPr>
          <p:spPr>
            <a:xfrm>
              <a:off x="3871124" y="711411"/>
              <a:ext cx="573266" cy="495166"/>
            </a:xfrm>
            <a:prstGeom prst="irregularSeal2">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rgbClr val="C00000"/>
                </a:solidFill>
                <a:latin typeface="Gill Sans"/>
                <a:ea typeface="Gill Sans"/>
                <a:cs typeface="Gill Sans"/>
                <a:sym typeface="Gill Sans"/>
              </a:endParaRPr>
            </a:p>
          </p:txBody>
        </p:sp>
        <p:sp>
          <p:nvSpPr>
            <p:cNvPr id="2346" name="Google Shape;2346;p57"/>
            <p:cNvSpPr txBox="1"/>
            <p:nvPr/>
          </p:nvSpPr>
          <p:spPr>
            <a:xfrm rot="-1683083">
              <a:off x="3900929" y="764464"/>
              <a:ext cx="463121" cy="3850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lt1"/>
                  </a:solidFill>
                  <a:latin typeface="Gill Sans"/>
                  <a:ea typeface="Gill Sans"/>
                  <a:cs typeface="Gill Sans"/>
                  <a:sym typeface="Gill Sans"/>
                </a:rPr>
                <a:t>GC</a:t>
              </a:r>
              <a:endParaRPr/>
            </a:p>
          </p:txBody>
        </p:sp>
      </p:grpSp>
      <p:grpSp>
        <p:nvGrpSpPr>
          <p:cNvPr id="2347" name="Google Shape;2347;p57"/>
          <p:cNvGrpSpPr/>
          <p:nvPr/>
        </p:nvGrpSpPr>
        <p:grpSpPr>
          <a:xfrm>
            <a:off x="1919752" y="2013988"/>
            <a:ext cx="698693" cy="2494388"/>
            <a:chOff x="1919752" y="2013988"/>
            <a:chExt cx="698693" cy="2494388"/>
          </a:xfrm>
        </p:grpSpPr>
        <p:grpSp>
          <p:nvGrpSpPr>
            <p:cNvPr id="2348" name="Google Shape;2348;p57"/>
            <p:cNvGrpSpPr/>
            <p:nvPr/>
          </p:nvGrpSpPr>
          <p:grpSpPr>
            <a:xfrm>
              <a:off x="2057525" y="2013988"/>
              <a:ext cx="392686" cy="390550"/>
              <a:chOff x="-783861" y="1325390"/>
              <a:chExt cx="532497" cy="529600"/>
            </a:xfrm>
          </p:grpSpPr>
          <p:sp>
            <p:nvSpPr>
              <p:cNvPr id="2349" name="Google Shape;2349;p57"/>
              <p:cNvSpPr/>
              <p:nvPr/>
            </p:nvSpPr>
            <p:spPr>
              <a:xfrm>
                <a:off x="-783861" y="1325390"/>
                <a:ext cx="532497" cy="529600"/>
              </a:xfrm>
              <a:prstGeom prst="ellipse">
                <a:avLst/>
              </a:prstGeom>
              <a:solidFill>
                <a:srgbClr val="0096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350" name="Google Shape;2350;p57"/>
              <p:cNvSpPr/>
              <p:nvPr/>
            </p:nvSpPr>
            <p:spPr>
              <a:xfrm>
                <a:off x="-626478" y="1432038"/>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351" name="Google Shape;2351;p57"/>
              <p:cNvSpPr/>
              <p:nvPr/>
            </p:nvSpPr>
            <p:spPr>
              <a:xfrm>
                <a:off x="-475825" y="1432038"/>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352" name="Google Shape;2352;p57"/>
              <p:cNvSpPr/>
              <p:nvPr/>
            </p:nvSpPr>
            <p:spPr>
              <a:xfrm>
                <a:off x="-661987" y="1683035"/>
                <a:ext cx="300824" cy="101994"/>
              </a:xfrm>
              <a:custGeom>
                <a:rect b="b" l="l" r="r" t="t"/>
                <a:pathLst>
                  <a:path extrusionOk="0" h="272834" w="800325">
                    <a:moveTo>
                      <a:pt x="0" y="20097"/>
                    </a:moveTo>
                    <a:cubicBezTo>
                      <a:pt x="152893" y="390211"/>
                      <a:pt x="707722" y="328248"/>
                      <a:pt x="800325" y="0"/>
                    </a:cubicBezTo>
                    <a:cubicBezTo>
                      <a:pt x="592166" y="122256"/>
                      <a:pt x="414152" y="249534"/>
                      <a:pt x="0" y="200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sp>
          <p:nvSpPr>
            <p:cNvPr id="2353" name="Google Shape;2353;p57"/>
            <p:cNvSpPr/>
            <p:nvPr/>
          </p:nvSpPr>
          <p:spPr>
            <a:xfrm>
              <a:off x="1919752" y="2504326"/>
              <a:ext cx="698693" cy="2004050"/>
            </a:xfrm>
            <a:prstGeom prst="rect">
              <a:avLst/>
            </a:prstGeom>
            <a:solidFill>
              <a:srgbClr val="0096FF">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grpSp>
        <p:nvGrpSpPr>
          <p:cNvPr id="2354" name="Google Shape;2354;p57"/>
          <p:cNvGrpSpPr/>
          <p:nvPr/>
        </p:nvGrpSpPr>
        <p:grpSpPr>
          <a:xfrm>
            <a:off x="2645147" y="2007831"/>
            <a:ext cx="698693" cy="2498508"/>
            <a:chOff x="2645147" y="2007831"/>
            <a:chExt cx="698693" cy="2498508"/>
          </a:xfrm>
        </p:grpSpPr>
        <p:grpSp>
          <p:nvGrpSpPr>
            <p:cNvPr id="2355" name="Google Shape;2355;p57"/>
            <p:cNvGrpSpPr/>
            <p:nvPr/>
          </p:nvGrpSpPr>
          <p:grpSpPr>
            <a:xfrm>
              <a:off x="2787225" y="2007831"/>
              <a:ext cx="392686" cy="390550"/>
              <a:chOff x="-783861" y="1325390"/>
              <a:chExt cx="532497" cy="529600"/>
            </a:xfrm>
          </p:grpSpPr>
          <p:sp>
            <p:nvSpPr>
              <p:cNvPr id="2356" name="Google Shape;2356;p57"/>
              <p:cNvSpPr/>
              <p:nvPr/>
            </p:nvSpPr>
            <p:spPr>
              <a:xfrm>
                <a:off x="-783861" y="1325390"/>
                <a:ext cx="532497" cy="529600"/>
              </a:xfrm>
              <a:prstGeom prst="ellipse">
                <a:avLst/>
              </a:prstGeom>
              <a:solidFill>
                <a:srgbClr val="0096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357" name="Google Shape;2357;p57"/>
              <p:cNvSpPr/>
              <p:nvPr/>
            </p:nvSpPr>
            <p:spPr>
              <a:xfrm>
                <a:off x="-626478" y="1432038"/>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358" name="Google Shape;2358;p57"/>
              <p:cNvSpPr/>
              <p:nvPr/>
            </p:nvSpPr>
            <p:spPr>
              <a:xfrm>
                <a:off x="-475825" y="1432038"/>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359" name="Google Shape;2359;p57"/>
              <p:cNvSpPr/>
              <p:nvPr/>
            </p:nvSpPr>
            <p:spPr>
              <a:xfrm>
                <a:off x="-661987" y="1683035"/>
                <a:ext cx="300824" cy="101994"/>
              </a:xfrm>
              <a:custGeom>
                <a:rect b="b" l="l" r="r" t="t"/>
                <a:pathLst>
                  <a:path extrusionOk="0" h="272834" w="800325">
                    <a:moveTo>
                      <a:pt x="0" y="20097"/>
                    </a:moveTo>
                    <a:cubicBezTo>
                      <a:pt x="152893" y="390211"/>
                      <a:pt x="707722" y="328248"/>
                      <a:pt x="800325" y="0"/>
                    </a:cubicBezTo>
                    <a:cubicBezTo>
                      <a:pt x="592166" y="122256"/>
                      <a:pt x="414152" y="249534"/>
                      <a:pt x="0" y="200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sp>
          <p:nvSpPr>
            <p:cNvPr id="2360" name="Google Shape;2360;p57"/>
            <p:cNvSpPr/>
            <p:nvPr/>
          </p:nvSpPr>
          <p:spPr>
            <a:xfrm>
              <a:off x="2645147" y="2510809"/>
              <a:ext cx="698693" cy="1995530"/>
            </a:xfrm>
            <a:prstGeom prst="rect">
              <a:avLst/>
            </a:prstGeom>
            <a:solidFill>
              <a:srgbClr val="0096FF">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grpSp>
        <p:nvGrpSpPr>
          <p:cNvPr id="2361" name="Google Shape;2361;p57"/>
          <p:cNvGrpSpPr/>
          <p:nvPr/>
        </p:nvGrpSpPr>
        <p:grpSpPr>
          <a:xfrm>
            <a:off x="3366454" y="2007831"/>
            <a:ext cx="698693" cy="2478851"/>
            <a:chOff x="3366454" y="2007831"/>
            <a:chExt cx="698693" cy="2478851"/>
          </a:xfrm>
        </p:grpSpPr>
        <p:grpSp>
          <p:nvGrpSpPr>
            <p:cNvPr id="2362" name="Google Shape;2362;p57"/>
            <p:cNvGrpSpPr/>
            <p:nvPr/>
          </p:nvGrpSpPr>
          <p:grpSpPr>
            <a:xfrm>
              <a:off x="3518091" y="2007831"/>
              <a:ext cx="392686" cy="390550"/>
              <a:chOff x="-783861" y="1325390"/>
              <a:chExt cx="532497" cy="529600"/>
            </a:xfrm>
          </p:grpSpPr>
          <p:sp>
            <p:nvSpPr>
              <p:cNvPr id="2363" name="Google Shape;2363;p57"/>
              <p:cNvSpPr/>
              <p:nvPr/>
            </p:nvSpPr>
            <p:spPr>
              <a:xfrm>
                <a:off x="-783861" y="1325390"/>
                <a:ext cx="532497" cy="529600"/>
              </a:xfrm>
              <a:prstGeom prst="ellipse">
                <a:avLst/>
              </a:prstGeom>
              <a:solidFill>
                <a:srgbClr val="0096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364" name="Google Shape;2364;p57"/>
              <p:cNvSpPr/>
              <p:nvPr/>
            </p:nvSpPr>
            <p:spPr>
              <a:xfrm>
                <a:off x="-626478" y="1432038"/>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365" name="Google Shape;2365;p57"/>
              <p:cNvSpPr/>
              <p:nvPr/>
            </p:nvSpPr>
            <p:spPr>
              <a:xfrm>
                <a:off x="-475825" y="1432038"/>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366" name="Google Shape;2366;p57"/>
              <p:cNvSpPr/>
              <p:nvPr/>
            </p:nvSpPr>
            <p:spPr>
              <a:xfrm>
                <a:off x="-661987" y="1683035"/>
                <a:ext cx="300824" cy="101994"/>
              </a:xfrm>
              <a:custGeom>
                <a:rect b="b" l="l" r="r" t="t"/>
                <a:pathLst>
                  <a:path extrusionOk="0" h="272834" w="800325">
                    <a:moveTo>
                      <a:pt x="0" y="20097"/>
                    </a:moveTo>
                    <a:cubicBezTo>
                      <a:pt x="152893" y="390211"/>
                      <a:pt x="707722" y="328248"/>
                      <a:pt x="800325" y="0"/>
                    </a:cubicBezTo>
                    <a:cubicBezTo>
                      <a:pt x="592166" y="122256"/>
                      <a:pt x="414152" y="249534"/>
                      <a:pt x="0" y="200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sp>
          <p:nvSpPr>
            <p:cNvPr id="2367" name="Google Shape;2367;p57"/>
            <p:cNvSpPr/>
            <p:nvPr/>
          </p:nvSpPr>
          <p:spPr>
            <a:xfrm>
              <a:off x="3366454" y="2504590"/>
              <a:ext cx="698693" cy="1982092"/>
            </a:xfrm>
            <a:prstGeom prst="rect">
              <a:avLst/>
            </a:prstGeom>
            <a:solidFill>
              <a:srgbClr val="0096FF">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grpSp>
        <p:nvGrpSpPr>
          <p:cNvPr id="2368" name="Google Shape;2368;p57"/>
          <p:cNvGrpSpPr/>
          <p:nvPr/>
        </p:nvGrpSpPr>
        <p:grpSpPr>
          <a:xfrm>
            <a:off x="4114984" y="2014253"/>
            <a:ext cx="698693" cy="2457319"/>
            <a:chOff x="4114984" y="2014253"/>
            <a:chExt cx="698693" cy="2457319"/>
          </a:xfrm>
        </p:grpSpPr>
        <p:grpSp>
          <p:nvGrpSpPr>
            <p:cNvPr id="2369" name="Google Shape;2369;p57"/>
            <p:cNvGrpSpPr/>
            <p:nvPr/>
          </p:nvGrpSpPr>
          <p:grpSpPr>
            <a:xfrm>
              <a:off x="4248957" y="2014253"/>
              <a:ext cx="392686" cy="390550"/>
              <a:chOff x="-783861" y="1325390"/>
              <a:chExt cx="532497" cy="529600"/>
            </a:xfrm>
          </p:grpSpPr>
          <p:sp>
            <p:nvSpPr>
              <p:cNvPr id="2370" name="Google Shape;2370;p57"/>
              <p:cNvSpPr/>
              <p:nvPr/>
            </p:nvSpPr>
            <p:spPr>
              <a:xfrm>
                <a:off x="-783861" y="1325390"/>
                <a:ext cx="532497" cy="529600"/>
              </a:xfrm>
              <a:prstGeom prst="ellipse">
                <a:avLst/>
              </a:prstGeom>
              <a:solidFill>
                <a:srgbClr val="0096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371" name="Google Shape;2371;p57"/>
              <p:cNvSpPr/>
              <p:nvPr/>
            </p:nvSpPr>
            <p:spPr>
              <a:xfrm>
                <a:off x="-626478" y="1432038"/>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372" name="Google Shape;2372;p57"/>
              <p:cNvSpPr/>
              <p:nvPr/>
            </p:nvSpPr>
            <p:spPr>
              <a:xfrm>
                <a:off x="-475825" y="1432038"/>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373" name="Google Shape;2373;p57"/>
              <p:cNvSpPr/>
              <p:nvPr/>
            </p:nvSpPr>
            <p:spPr>
              <a:xfrm>
                <a:off x="-661987" y="1683035"/>
                <a:ext cx="300824" cy="101994"/>
              </a:xfrm>
              <a:custGeom>
                <a:rect b="b" l="l" r="r" t="t"/>
                <a:pathLst>
                  <a:path extrusionOk="0" h="272834" w="800325">
                    <a:moveTo>
                      <a:pt x="0" y="20097"/>
                    </a:moveTo>
                    <a:cubicBezTo>
                      <a:pt x="152893" y="390211"/>
                      <a:pt x="707722" y="328248"/>
                      <a:pt x="800325" y="0"/>
                    </a:cubicBezTo>
                    <a:cubicBezTo>
                      <a:pt x="592166" y="122256"/>
                      <a:pt x="414152" y="249534"/>
                      <a:pt x="0" y="200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sp>
          <p:nvSpPr>
            <p:cNvPr id="2374" name="Google Shape;2374;p57"/>
            <p:cNvSpPr/>
            <p:nvPr/>
          </p:nvSpPr>
          <p:spPr>
            <a:xfrm>
              <a:off x="4114984" y="2504326"/>
              <a:ext cx="698693" cy="1967246"/>
            </a:xfrm>
            <a:prstGeom prst="rect">
              <a:avLst/>
            </a:prstGeom>
            <a:solidFill>
              <a:srgbClr val="0096FF">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8"/>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234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500"/>
                                  </p:stCondLst>
                                  <p:childTnLst>
                                    <p:set>
                                      <p:cBhvr>
                                        <p:cTn dur="1" fill="hold">
                                          <p:stCondLst>
                                            <p:cond delay="0"/>
                                          </p:stCondLst>
                                        </p:cTn>
                                        <p:tgtEl>
                                          <p:spTgt spid="2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4"/>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236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500"/>
                                  </p:stCondLst>
                                  <p:childTnLst>
                                    <p:set>
                                      <p:cBhvr>
                                        <p:cTn dur="1" fill="hold">
                                          <p:stCondLst>
                                            <p:cond delay="0"/>
                                          </p:stCondLst>
                                        </p:cTn>
                                        <p:tgtEl>
                                          <p:spTgt spid="23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9" name="Shape 2379"/>
        <p:cNvGrpSpPr/>
        <p:nvPr/>
      </p:nvGrpSpPr>
      <p:grpSpPr>
        <a:xfrm>
          <a:off x="0" y="0"/>
          <a:ext cx="0" cy="0"/>
          <a:chOff x="0" y="0"/>
          <a:chExt cx="0" cy="0"/>
        </a:xfrm>
      </p:grpSpPr>
      <p:sp>
        <p:nvSpPr>
          <p:cNvPr id="2380" name="Google Shape;2380;p58"/>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Busy Remaining Time (BRT) Exposure</a:t>
            </a:r>
            <a:endParaRPr/>
          </a:p>
        </p:txBody>
      </p:sp>
      <p:pic>
        <p:nvPicPr>
          <p:cNvPr descr="Badge Follow with solid fill" id="2381" name="Google Shape;2381;p58"/>
          <p:cNvPicPr preferRelativeResize="0"/>
          <p:nvPr/>
        </p:nvPicPr>
        <p:blipFill rotWithShape="1">
          <a:blip r:embed="rId3">
            <a:alphaModFix/>
          </a:blip>
          <a:srcRect b="0" l="0" r="0" t="0"/>
          <a:stretch/>
        </p:blipFill>
        <p:spPr>
          <a:xfrm>
            <a:off x="3999871" y="1107904"/>
            <a:ext cx="376328" cy="376328"/>
          </a:xfrm>
          <a:prstGeom prst="rect">
            <a:avLst/>
          </a:prstGeom>
          <a:noFill/>
          <a:ln>
            <a:noFill/>
          </a:ln>
        </p:spPr>
      </p:pic>
      <p:sp>
        <p:nvSpPr>
          <p:cNvPr id="2382" name="Google Shape;2382;p58"/>
          <p:cNvSpPr/>
          <p:nvPr/>
        </p:nvSpPr>
        <p:spPr>
          <a:xfrm>
            <a:off x="2502741" y="963774"/>
            <a:ext cx="3175997" cy="947471"/>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383" name="Google Shape;2383;p58"/>
          <p:cNvSpPr/>
          <p:nvPr/>
        </p:nvSpPr>
        <p:spPr>
          <a:xfrm>
            <a:off x="5081302" y="4094612"/>
            <a:ext cx="777240" cy="564570"/>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SSD#3</a:t>
            </a:r>
            <a:endParaRPr/>
          </a:p>
        </p:txBody>
      </p:sp>
      <p:sp>
        <p:nvSpPr>
          <p:cNvPr id="2384" name="Google Shape;2384;p58"/>
          <p:cNvSpPr/>
          <p:nvPr/>
        </p:nvSpPr>
        <p:spPr>
          <a:xfrm>
            <a:off x="4221382" y="4092335"/>
            <a:ext cx="777240" cy="566847"/>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SSD#2</a:t>
            </a:r>
            <a:endParaRPr/>
          </a:p>
        </p:txBody>
      </p:sp>
      <p:sp>
        <p:nvSpPr>
          <p:cNvPr id="2385" name="Google Shape;2385;p58"/>
          <p:cNvSpPr/>
          <p:nvPr/>
        </p:nvSpPr>
        <p:spPr>
          <a:xfrm>
            <a:off x="3361462" y="4093473"/>
            <a:ext cx="777240" cy="566847"/>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SSD#</a:t>
            </a:r>
            <a:r>
              <a:rPr i="1" lang="en-US" sz="2000">
                <a:solidFill>
                  <a:schemeClr val="lt1"/>
                </a:solidFill>
                <a:latin typeface="Helvetica Neue"/>
                <a:ea typeface="Helvetica Neue"/>
                <a:cs typeface="Helvetica Neue"/>
                <a:sym typeface="Helvetica Neue"/>
              </a:rPr>
              <a:t>1</a:t>
            </a:r>
            <a:endParaRPr/>
          </a:p>
        </p:txBody>
      </p:sp>
      <p:sp>
        <p:nvSpPr>
          <p:cNvPr id="2386" name="Google Shape;2386;p58"/>
          <p:cNvSpPr/>
          <p:nvPr/>
        </p:nvSpPr>
        <p:spPr>
          <a:xfrm>
            <a:off x="2501542" y="4095749"/>
            <a:ext cx="777240" cy="566851"/>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SSD#0</a:t>
            </a:r>
            <a:endParaRPr/>
          </a:p>
        </p:txBody>
      </p:sp>
      <p:sp>
        <p:nvSpPr>
          <p:cNvPr id="2387" name="Google Shape;2387;p58"/>
          <p:cNvSpPr/>
          <p:nvPr/>
        </p:nvSpPr>
        <p:spPr>
          <a:xfrm>
            <a:off x="4052050" y="1352550"/>
            <a:ext cx="257515" cy="257515"/>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R</a:t>
            </a:r>
            <a:endParaRPr/>
          </a:p>
        </p:txBody>
      </p:sp>
      <p:grpSp>
        <p:nvGrpSpPr>
          <p:cNvPr id="2388" name="Google Shape;2388;p58"/>
          <p:cNvGrpSpPr/>
          <p:nvPr/>
        </p:nvGrpSpPr>
        <p:grpSpPr>
          <a:xfrm>
            <a:off x="3679088" y="1778175"/>
            <a:ext cx="1099581" cy="1098375"/>
            <a:chOff x="2312230" y="3632533"/>
            <a:chExt cx="1099581" cy="1098375"/>
          </a:xfrm>
        </p:grpSpPr>
        <p:grpSp>
          <p:nvGrpSpPr>
            <p:cNvPr id="2389" name="Google Shape;2389;p58"/>
            <p:cNvGrpSpPr/>
            <p:nvPr/>
          </p:nvGrpSpPr>
          <p:grpSpPr>
            <a:xfrm>
              <a:off x="2312230" y="3632533"/>
              <a:ext cx="892117" cy="1098375"/>
              <a:chOff x="2570365" y="3578067"/>
              <a:chExt cx="1124567" cy="1132714"/>
            </a:xfrm>
          </p:grpSpPr>
          <p:sp>
            <p:nvSpPr>
              <p:cNvPr id="2390" name="Google Shape;2390;p58"/>
              <p:cNvSpPr/>
              <p:nvPr/>
            </p:nvSpPr>
            <p:spPr>
              <a:xfrm>
                <a:off x="2842732" y="3952296"/>
                <a:ext cx="667670" cy="758485"/>
              </a:xfrm>
              <a:prstGeom prst="flowChartMagneticDisk">
                <a:avLst/>
              </a:prstGeom>
              <a:solidFill>
                <a:srgbClr val="D8D8D8"/>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391" name="Google Shape;2391;p58"/>
              <p:cNvSpPr/>
              <p:nvPr/>
            </p:nvSpPr>
            <p:spPr>
              <a:xfrm rot="6333246">
                <a:off x="2803317" y="3550129"/>
                <a:ext cx="674084" cy="963684"/>
              </a:xfrm>
              <a:prstGeom prst="arc">
                <a:avLst>
                  <a:gd fmla="val 17524043" name="adj1"/>
                  <a:gd fmla="val 1815815"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sp>
            <p:nvSpPr>
              <p:cNvPr id="2392" name="Google Shape;2392;p58"/>
              <p:cNvSpPr/>
              <p:nvPr/>
            </p:nvSpPr>
            <p:spPr>
              <a:xfrm rot="6354647">
                <a:off x="2794141" y="3729875"/>
                <a:ext cx="660198" cy="963682"/>
              </a:xfrm>
              <a:prstGeom prst="arc">
                <a:avLst>
                  <a:gd fmla="val 17349191" name="adj1"/>
                  <a:gd fmla="val 1521878"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grpSp>
        <p:grpSp>
          <p:nvGrpSpPr>
            <p:cNvPr id="2393" name="Google Shape;2393;p58"/>
            <p:cNvGrpSpPr/>
            <p:nvPr/>
          </p:nvGrpSpPr>
          <p:grpSpPr>
            <a:xfrm>
              <a:off x="2651667" y="4237104"/>
              <a:ext cx="760144" cy="369332"/>
              <a:chOff x="3203335" y="4386336"/>
              <a:chExt cx="760144" cy="369332"/>
            </a:xfrm>
          </p:grpSpPr>
          <p:sp>
            <p:nvSpPr>
              <p:cNvPr id="2394" name="Google Shape;2394;p58"/>
              <p:cNvSpPr/>
              <p:nvPr/>
            </p:nvSpPr>
            <p:spPr>
              <a:xfrm>
                <a:off x="3284265" y="4453022"/>
                <a:ext cx="597740" cy="235960"/>
              </a:xfrm>
              <a:prstGeom prst="roundRect">
                <a:avLst>
                  <a:gd fmla="val 16667" name="adj"/>
                </a:avLst>
              </a:prstGeom>
              <a:solidFill>
                <a:srgbClr val="52565D"/>
              </a:solidFill>
              <a:ln cap="flat" cmpd="sng" w="107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395" name="Google Shape;2395;p58"/>
              <p:cNvSpPr txBox="1"/>
              <p:nvPr/>
            </p:nvSpPr>
            <p:spPr>
              <a:xfrm>
                <a:off x="3203335" y="4386336"/>
                <a:ext cx="7601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RAID5</a:t>
                </a:r>
                <a:endParaRPr/>
              </a:p>
            </p:txBody>
          </p:sp>
        </p:grpSp>
      </p:grpSp>
      <p:sp>
        <p:nvSpPr>
          <p:cNvPr id="2396" name="Google Shape;2396;p58"/>
          <p:cNvSpPr txBox="1"/>
          <p:nvPr/>
        </p:nvSpPr>
        <p:spPr>
          <a:xfrm>
            <a:off x="3718366" y="899867"/>
            <a:ext cx="80021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Gill Sans"/>
                <a:ea typeface="Gill Sans"/>
                <a:cs typeface="Gill Sans"/>
                <a:sym typeface="Gill Sans"/>
              </a:rPr>
              <a:t>Host</a:t>
            </a:r>
            <a:endParaRPr/>
          </a:p>
        </p:txBody>
      </p:sp>
      <p:grpSp>
        <p:nvGrpSpPr>
          <p:cNvPr id="2397" name="Google Shape;2397;p58"/>
          <p:cNvGrpSpPr/>
          <p:nvPr/>
        </p:nvGrpSpPr>
        <p:grpSpPr>
          <a:xfrm>
            <a:off x="2398885" y="3028950"/>
            <a:ext cx="1375260" cy="400381"/>
            <a:chOff x="762000" y="2862068"/>
            <a:chExt cx="1375260" cy="400381"/>
          </a:xfrm>
        </p:grpSpPr>
        <p:grpSp>
          <p:nvGrpSpPr>
            <p:cNvPr id="2398" name="Google Shape;2398;p58"/>
            <p:cNvGrpSpPr/>
            <p:nvPr/>
          </p:nvGrpSpPr>
          <p:grpSpPr>
            <a:xfrm>
              <a:off x="1251068" y="2896463"/>
              <a:ext cx="377026" cy="338554"/>
              <a:chOff x="1675056" y="2403611"/>
              <a:chExt cx="377026" cy="338554"/>
            </a:xfrm>
          </p:grpSpPr>
          <p:sp>
            <p:nvSpPr>
              <p:cNvPr id="2399" name="Google Shape;2399;p58"/>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2400" name="Google Shape;2400;p58"/>
              <p:cNvSpPr txBox="1"/>
              <p:nvPr/>
            </p:nvSpPr>
            <p:spPr>
              <a:xfrm>
                <a:off x="1675056" y="2403611"/>
                <a:ext cx="37702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r>
                  <a:rPr baseline="-25000" lang="en-US" sz="1600">
                    <a:solidFill>
                      <a:schemeClr val="dk1"/>
                    </a:solidFill>
                    <a:latin typeface="Gill Sans"/>
                    <a:ea typeface="Gill Sans"/>
                    <a:cs typeface="Gill Sans"/>
                    <a:sym typeface="Gill Sans"/>
                  </a:rPr>
                  <a:t>1</a:t>
                </a:r>
                <a:endParaRPr/>
              </a:p>
            </p:txBody>
          </p:sp>
        </p:grpSp>
        <p:grpSp>
          <p:nvGrpSpPr>
            <p:cNvPr id="2401" name="Google Shape;2401;p58"/>
            <p:cNvGrpSpPr/>
            <p:nvPr/>
          </p:nvGrpSpPr>
          <p:grpSpPr>
            <a:xfrm>
              <a:off x="1708268" y="2896463"/>
              <a:ext cx="377026" cy="338554"/>
              <a:chOff x="1675056" y="2401604"/>
              <a:chExt cx="377026" cy="338554"/>
            </a:xfrm>
          </p:grpSpPr>
          <p:sp>
            <p:nvSpPr>
              <p:cNvPr id="2402" name="Google Shape;2402;p58"/>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2403" name="Google Shape;2403;p58"/>
              <p:cNvSpPr txBox="1"/>
              <p:nvPr/>
            </p:nvSpPr>
            <p:spPr>
              <a:xfrm>
                <a:off x="1675056" y="2401604"/>
                <a:ext cx="37702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r>
                  <a:rPr baseline="-25000" lang="en-US" sz="1600">
                    <a:solidFill>
                      <a:schemeClr val="dk1"/>
                    </a:solidFill>
                    <a:latin typeface="Gill Sans"/>
                    <a:ea typeface="Gill Sans"/>
                    <a:cs typeface="Gill Sans"/>
                    <a:sym typeface="Gill Sans"/>
                  </a:rPr>
                  <a:t>2</a:t>
                </a:r>
                <a:endParaRPr/>
              </a:p>
            </p:txBody>
          </p:sp>
        </p:grpSp>
        <p:grpSp>
          <p:nvGrpSpPr>
            <p:cNvPr id="2404" name="Google Shape;2404;p58"/>
            <p:cNvGrpSpPr/>
            <p:nvPr/>
          </p:nvGrpSpPr>
          <p:grpSpPr>
            <a:xfrm>
              <a:off x="789894" y="2896463"/>
              <a:ext cx="377026" cy="338554"/>
              <a:chOff x="1675056" y="2403611"/>
              <a:chExt cx="377026" cy="338554"/>
            </a:xfrm>
          </p:grpSpPr>
          <p:sp>
            <p:nvSpPr>
              <p:cNvPr id="2405" name="Google Shape;2405;p58"/>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2406" name="Google Shape;2406;p58"/>
              <p:cNvSpPr txBox="1"/>
              <p:nvPr/>
            </p:nvSpPr>
            <p:spPr>
              <a:xfrm>
                <a:off x="1675056" y="2403611"/>
                <a:ext cx="37702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r>
                  <a:rPr baseline="-25000" lang="en-US" sz="1600">
                    <a:solidFill>
                      <a:schemeClr val="dk1"/>
                    </a:solidFill>
                    <a:latin typeface="Gill Sans"/>
                    <a:ea typeface="Gill Sans"/>
                    <a:cs typeface="Gill Sans"/>
                    <a:sym typeface="Gill Sans"/>
                  </a:rPr>
                  <a:t>0</a:t>
                </a:r>
                <a:endParaRPr/>
              </a:p>
            </p:txBody>
          </p:sp>
        </p:grpSp>
        <p:sp>
          <p:nvSpPr>
            <p:cNvPr id="2407" name="Google Shape;2407;p58"/>
            <p:cNvSpPr/>
            <p:nvPr/>
          </p:nvSpPr>
          <p:spPr>
            <a:xfrm>
              <a:off x="762000" y="2862068"/>
              <a:ext cx="1375260" cy="400381"/>
            </a:xfrm>
            <a:prstGeom prst="rect">
              <a:avLst/>
            </a:prstGeom>
            <a:solidFill>
              <a:srgbClr val="7F7F7F">
                <a:alpha val="10980"/>
              </a:srgbClr>
            </a:solidFill>
            <a:ln cap="flat" cmpd="sng" w="107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grpSp>
        <p:nvGrpSpPr>
          <p:cNvPr id="2408" name="Google Shape;2408;p58"/>
          <p:cNvGrpSpPr/>
          <p:nvPr/>
        </p:nvGrpSpPr>
        <p:grpSpPr>
          <a:xfrm rot="1683083">
            <a:off x="5535431" y="4380307"/>
            <a:ext cx="846869" cy="788698"/>
            <a:chOff x="3839879" y="558504"/>
            <a:chExt cx="695871" cy="648073"/>
          </a:xfrm>
        </p:grpSpPr>
        <p:sp>
          <p:nvSpPr>
            <p:cNvPr id="2409" name="Google Shape;2409;p58"/>
            <p:cNvSpPr/>
            <p:nvPr/>
          </p:nvSpPr>
          <p:spPr>
            <a:xfrm>
              <a:off x="3871123" y="558504"/>
              <a:ext cx="664627" cy="648073"/>
            </a:xfrm>
            <a:prstGeom prst="irregularSeal2">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rgbClr val="C00000"/>
                </a:solidFill>
                <a:latin typeface="Gill Sans"/>
                <a:ea typeface="Gill Sans"/>
                <a:cs typeface="Gill Sans"/>
                <a:sym typeface="Gill Sans"/>
              </a:endParaRPr>
            </a:p>
          </p:txBody>
        </p:sp>
        <p:sp>
          <p:nvSpPr>
            <p:cNvPr id="2410" name="Google Shape;2410;p58"/>
            <p:cNvSpPr txBox="1"/>
            <p:nvPr/>
          </p:nvSpPr>
          <p:spPr>
            <a:xfrm rot="-1683083">
              <a:off x="3881888" y="753942"/>
              <a:ext cx="600900" cy="3287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lt1"/>
                  </a:solidFill>
                  <a:latin typeface="Gill Sans"/>
                  <a:ea typeface="Gill Sans"/>
                  <a:cs typeface="Gill Sans"/>
                  <a:sym typeface="Gill Sans"/>
                </a:rPr>
                <a:t>10ms</a:t>
              </a:r>
              <a:endParaRPr/>
            </a:p>
          </p:txBody>
        </p:sp>
      </p:grpSp>
      <p:grpSp>
        <p:nvGrpSpPr>
          <p:cNvPr id="2411" name="Google Shape;2411;p58"/>
          <p:cNvGrpSpPr/>
          <p:nvPr/>
        </p:nvGrpSpPr>
        <p:grpSpPr>
          <a:xfrm rot="1683083">
            <a:off x="4633739" y="4447641"/>
            <a:ext cx="808845" cy="788698"/>
            <a:chOff x="3871123" y="558504"/>
            <a:chExt cx="664627" cy="648073"/>
          </a:xfrm>
        </p:grpSpPr>
        <p:sp>
          <p:nvSpPr>
            <p:cNvPr id="2412" name="Google Shape;2412;p58"/>
            <p:cNvSpPr/>
            <p:nvPr/>
          </p:nvSpPr>
          <p:spPr>
            <a:xfrm>
              <a:off x="3871123" y="558504"/>
              <a:ext cx="664627" cy="648073"/>
            </a:xfrm>
            <a:prstGeom prst="irregularSeal2">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rgbClr val="C00000"/>
                </a:solidFill>
                <a:latin typeface="Gill Sans"/>
                <a:ea typeface="Gill Sans"/>
                <a:cs typeface="Gill Sans"/>
                <a:sym typeface="Gill Sans"/>
              </a:endParaRPr>
            </a:p>
          </p:txBody>
        </p:sp>
        <p:sp>
          <p:nvSpPr>
            <p:cNvPr id="2413" name="Google Shape;2413;p58"/>
            <p:cNvSpPr txBox="1"/>
            <p:nvPr/>
          </p:nvSpPr>
          <p:spPr>
            <a:xfrm rot="-1683083">
              <a:off x="3931641" y="728876"/>
              <a:ext cx="491574" cy="3287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lt1"/>
                  </a:solidFill>
                  <a:latin typeface="Gill Sans"/>
                  <a:ea typeface="Gill Sans"/>
                  <a:cs typeface="Gill Sans"/>
                  <a:sym typeface="Gill Sans"/>
                </a:rPr>
                <a:t>4ms</a:t>
              </a:r>
              <a:endParaRPr/>
            </a:p>
          </p:txBody>
        </p:sp>
      </p:grpSp>
      <p:cxnSp>
        <p:nvCxnSpPr>
          <p:cNvPr id="2414" name="Google Shape;2414;p58"/>
          <p:cNvCxnSpPr/>
          <p:nvPr/>
        </p:nvCxnSpPr>
        <p:spPr>
          <a:xfrm rot="10800000">
            <a:off x="2635389" y="3427779"/>
            <a:ext cx="274870" cy="751947"/>
          </a:xfrm>
          <a:prstGeom prst="straightConnector1">
            <a:avLst/>
          </a:prstGeom>
          <a:noFill/>
          <a:ln cap="flat" cmpd="sng" w="9525">
            <a:solidFill>
              <a:srgbClr val="7F7F7F"/>
            </a:solidFill>
            <a:prstDash val="dash"/>
            <a:round/>
            <a:headEnd len="sm" w="sm" type="none"/>
            <a:tailEnd len="med" w="med" type="triangle"/>
          </a:ln>
        </p:spPr>
      </p:cxnSp>
      <p:cxnSp>
        <p:nvCxnSpPr>
          <p:cNvPr id="2415" name="Google Shape;2415;p58"/>
          <p:cNvCxnSpPr>
            <a:stCxn id="2385" idx="0"/>
            <a:endCxn id="2407" idx="2"/>
          </p:cNvCxnSpPr>
          <p:nvPr/>
        </p:nvCxnSpPr>
        <p:spPr>
          <a:xfrm rot="10800000">
            <a:off x="3086482" y="3429273"/>
            <a:ext cx="663600" cy="664200"/>
          </a:xfrm>
          <a:prstGeom prst="straightConnector1">
            <a:avLst/>
          </a:prstGeom>
          <a:noFill/>
          <a:ln cap="flat" cmpd="sng" w="9525">
            <a:solidFill>
              <a:srgbClr val="7F7F7F"/>
            </a:solidFill>
            <a:prstDash val="dash"/>
            <a:round/>
            <a:headEnd len="sm" w="sm" type="none"/>
            <a:tailEnd len="med" w="med" type="triangle"/>
          </a:ln>
        </p:spPr>
      </p:cxnSp>
      <p:cxnSp>
        <p:nvCxnSpPr>
          <p:cNvPr id="2416" name="Google Shape;2416;p58"/>
          <p:cNvCxnSpPr>
            <a:stCxn id="2384" idx="0"/>
          </p:cNvCxnSpPr>
          <p:nvPr/>
        </p:nvCxnSpPr>
        <p:spPr>
          <a:xfrm rot="10800000">
            <a:off x="3591502" y="3435935"/>
            <a:ext cx="1018500" cy="656400"/>
          </a:xfrm>
          <a:prstGeom prst="straightConnector1">
            <a:avLst/>
          </a:prstGeom>
          <a:noFill/>
          <a:ln cap="flat" cmpd="sng" w="9525">
            <a:solidFill>
              <a:srgbClr val="7F7F7F"/>
            </a:solidFill>
            <a:prstDash val="dash"/>
            <a:round/>
            <a:headEnd len="sm" w="sm" type="none"/>
            <a:tailEnd len="med" w="med" type="triangle"/>
          </a:ln>
        </p:spPr>
      </p:cxnSp>
      <p:grpSp>
        <p:nvGrpSpPr>
          <p:cNvPr id="2417" name="Google Shape;2417;p58"/>
          <p:cNvGrpSpPr/>
          <p:nvPr/>
        </p:nvGrpSpPr>
        <p:grpSpPr>
          <a:xfrm>
            <a:off x="1470734" y="2871919"/>
            <a:ext cx="775223" cy="400110"/>
            <a:chOff x="1106838" y="3043472"/>
            <a:chExt cx="775223" cy="400110"/>
          </a:xfrm>
        </p:grpSpPr>
        <p:cxnSp>
          <p:nvCxnSpPr>
            <p:cNvPr id="2418" name="Google Shape;2418;p58"/>
            <p:cNvCxnSpPr/>
            <p:nvPr/>
          </p:nvCxnSpPr>
          <p:spPr>
            <a:xfrm>
              <a:off x="1106838" y="3412042"/>
              <a:ext cx="775223" cy="0"/>
            </a:xfrm>
            <a:prstGeom prst="straightConnector1">
              <a:avLst/>
            </a:prstGeom>
            <a:noFill/>
            <a:ln cap="flat" cmpd="sng" w="9525">
              <a:solidFill>
                <a:schemeClr val="dk1"/>
              </a:solidFill>
              <a:prstDash val="solid"/>
              <a:round/>
              <a:headEnd len="sm" w="sm" type="none"/>
              <a:tailEnd len="med" w="med" type="triangle"/>
            </a:ln>
          </p:spPr>
        </p:cxnSp>
        <p:sp>
          <p:nvSpPr>
            <p:cNvPr id="2419" name="Google Shape;2419;p58"/>
            <p:cNvSpPr txBox="1"/>
            <p:nvPr/>
          </p:nvSpPr>
          <p:spPr>
            <a:xfrm>
              <a:off x="1109594" y="3043472"/>
              <a:ext cx="71045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xor()</a:t>
              </a:r>
              <a:endParaRPr/>
            </a:p>
          </p:txBody>
        </p:sp>
      </p:grpSp>
      <p:cxnSp>
        <p:nvCxnSpPr>
          <p:cNvPr id="2420" name="Google Shape;2420;p58"/>
          <p:cNvCxnSpPr>
            <a:stCxn id="2383" idx="0"/>
          </p:cNvCxnSpPr>
          <p:nvPr/>
        </p:nvCxnSpPr>
        <p:spPr>
          <a:xfrm rot="10800000">
            <a:off x="4524622" y="2786312"/>
            <a:ext cx="945300" cy="1308300"/>
          </a:xfrm>
          <a:prstGeom prst="straightConnector1">
            <a:avLst/>
          </a:prstGeom>
          <a:noFill/>
          <a:ln cap="flat" cmpd="sng" w="9525">
            <a:solidFill>
              <a:srgbClr val="7F7F7F"/>
            </a:solidFill>
            <a:prstDash val="dash"/>
            <a:round/>
            <a:headEnd len="sm" w="sm" type="none"/>
            <a:tailEnd len="med" w="med" type="triangle"/>
          </a:ln>
        </p:spPr>
      </p:cxnSp>
      <p:cxnSp>
        <p:nvCxnSpPr>
          <p:cNvPr id="2421" name="Google Shape;2421;p58"/>
          <p:cNvCxnSpPr>
            <a:stCxn id="2390" idx="3"/>
          </p:cNvCxnSpPr>
          <p:nvPr/>
        </p:nvCxnSpPr>
        <p:spPr>
          <a:xfrm>
            <a:off x="4159986" y="2876550"/>
            <a:ext cx="618600" cy="1215900"/>
          </a:xfrm>
          <a:prstGeom prst="straightConnector1">
            <a:avLst/>
          </a:prstGeom>
          <a:noFill/>
          <a:ln cap="flat" cmpd="sng" w="9525">
            <a:solidFill>
              <a:srgbClr val="7F7F7F"/>
            </a:solidFill>
            <a:prstDash val="dash"/>
            <a:round/>
            <a:headEnd len="sm" w="sm" type="none"/>
            <a:tailEnd len="med" w="med" type="triangle"/>
          </a:ln>
        </p:spPr>
      </p:cxnSp>
      <p:cxnSp>
        <p:nvCxnSpPr>
          <p:cNvPr id="2422" name="Google Shape;2422;p58"/>
          <p:cNvCxnSpPr/>
          <p:nvPr/>
        </p:nvCxnSpPr>
        <p:spPr>
          <a:xfrm rot="10800000">
            <a:off x="4290170" y="2882926"/>
            <a:ext cx="622994" cy="1175038"/>
          </a:xfrm>
          <a:prstGeom prst="straightConnector1">
            <a:avLst/>
          </a:prstGeom>
          <a:noFill/>
          <a:ln cap="flat" cmpd="sng" w="9525">
            <a:solidFill>
              <a:srgbClr val="7F7F7F"/>
            </a:solidFill>
            <a:prstDash val="dash"/>
            <a:round/>
            <a:headEnd len="sm" w="sm" type="none"/>
            <a:tailEnd len="med" w="med" type="triangle"/>
          </a:ln>
        </p:spPr>
      </p:cxnSp>
      <p:sp>
        <p:nvSpPr>
          <p:cNvPr id="2423" name="Google Shape;2423;p58"/>
          <p:cNvSpPr txBox="1"/>
          <p:nvPr/>
        </p:nvSpPr>
        <p:spPr>
          <a:xfrm rot="2938994">
            <a:off x="4778637" y="3194623"/>
            <a:ext cx="8109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0096FF"/>
                </a:solidFill>
                <a:latin typeface="Gill Sans"/>
                <a:ea typeface="Gill Sans"/>
                <a:cs typeface="Gill Sans"/>
                <a:sym typeface="Gill Sans"/>
              </a:rPr>
              <a:t>fast-fail</a:t>
            </a:r>
            <a:endParaRPr/>
          </a:p>
        </p:txBody>
      </p:sp>
      <p:sp>
        <p:nvSpPr>
          <p:cNvPr id="2424" name="Google Shape;2424;p58"/>
          <p:cNvSpPr txBox="1"/>
          <p:nvPr/>
        </p:nvSpPr>
        <p:spPr>
          <a:xfrm rot="2938994">
            <a:off x="4402086" y="3289377"/>
            <a:ext cx="8109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0096FF"/>
                </a:solidFill>
                <a:latin typeface="Gill Sans"/>
                <a:ea typeface="Gill Sans"/>
                <a:cs typeface="Gill Sans"/>
                <a:sym typeface="Gill Sans"/>
              </a:rPr>
              <a:t>fast-fail</a:t>
            </a:r>
            <a:endParaRPr/>
          </a:p>
        </p:txBody>
      </p:sp>
      <p:sp>
        <p:nvSpPr>
          <p:cNvPr id="2425" name="Google Shape;2425;p58"/>
          <p:cNvSpPr txBox="1"/>
          <p:nvPr/>
        </p:nvSpPr>
        <p:spPr>
          <a:xfrm rot="2938994">
            <a:off x="3824657" y="3314838"/>
            <a:ext cx="10596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0096FF"/>
                </a:solidFill>
                <a:latin typeface="Gill Sans"/>
                <a:ea typeface="Gill Sans"/>
                <a:cs typeface="Gill Sans"/>
                <a:sym typeface="Gill Sans"/>
              </a:rPr>
              <a:t>Flag=false</a:t>
            </a:r>
            <a:endParaRPr/>
          </a:p>
        </p:txBody>
      </p:sp>
      <p:sp>
        <p:nvSpPr>
          <p:cNvPr id="2426" name="Google Shape;2426;p58"/>
          <p:cNvSpPr txBox="1"/>
          <p:nvPr/>
        </p:nvSpPr>
        <p:spPr>
          <a:xfrm>
            <a:off x="6030153" y="1298297"/>
            <a:ext cx="278826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FF0000"/>
                </a:solidFill>
                <a:latin typeface="Gill Sans"/>
                <a:ea typeface="Gill Sans"/>
                <a:cs typeface="Gill Sans"/>
                <a:sym typeface="Gill Sans"/>
              </a:rPr>
              <a:t>TODO: Animation to explain </a:t>
            </a:r>
            <a:endParaRPr/>
          </a:p>
          <a:p>
            <a:pPr indent="0" lvl="0" marL="0" marR="0" rtl="0" algn="l">
              <a:spcBef>
                <a:spcPts val="0"/>
              </a:spcBef>
              <a:spcAft>
                <a:spcPts val="0"/>
              </a:spcAft>
              <a:buNone/>
            </a:pPr>
            <a:r>
              <a:rPr i="1" lang="en-US" sz="1800">
                <a:solidFill>
                  <a:srgbClr val="FF0000"/>
                </a:solidFill>
                <a:latin typeface="Gill Sans"/>
                <a:ea typeface="Gill Sans"/>
                <a:cs typeface="Gill Sans"/>
                <a:sym typeface="Gill Sans"/>
              </a:rPr>
              <a:t>the BRT IO processing process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 name="Shape 2431"/>
        <p:cNvGrpSpPr/>
        <p:nvPr/>
      </p:nvGrpSpPr>
      <p:grpSpPr>
        <a:xfrm>
          <a:off x="0" y="0"/>
          <a:ext cx="0" cy="0"/>
          <a:chOff x="0" y="0"/>
          <a:chExt cx="0" cy="0"/>
        </a:xfrm>
      </p:grpSpPr>
      <p:sp>
        <p:nvSpPr>
          <p:cNvPr id="2432" name="Google Shape;2432;p59"/>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LeapIO Overview</a:t>
            </a:r>
            <a:endParaRPr/>
          </a:p>
        </p:txBody>
      </p:sp>
      <p:sp>
        <p:nvSpPr>
          <p:cNvPr id="2433" name="Google Shape;2433;p59"/>
          <p:cNvSpPr txBox="1"/>
          <p:nvPr>
            <p:ph idx="1" type="body"/>
          </p:nvPr>
        </p:nvSpPr>
        <p:spPr>
          <a:xfrm>
            <a:off x="327413" y="807543"/>
            <a:ext cx="8562346" cy="4164508"/>
          </a:xfrm>
          <a:prstGeom prst="rect">
            <a:avLst/>
          </a:prstGeom>
          <a:noFill/>
          <a:ln>
            <a:noFill/>
          </a:ln>
        </p:spPr>
        <p:txBody>
          <a:bodyPr anchorCtr="0" anchor="t" bIns="45700" lIns="91425" spcFirstLastPara="1" rIns="91425" wrap="square" tIns="45700">
            <a:normAutofit/>
          </a:bodyPr>
          <a:lstStyle/>
          <a:p>
            <a:pPr indent="-257175" lvl="0" marL="257175" rtl="0" algn="l">
              <a:lnSpc>
                <a:spcPct val="100000"/>
              </a:lnSpc>
              <a:spcBef>
                <a:spcPts val="0"/>
              </a:spcBef>
              <a:spcAft>
                <a:spcPts val="0"/>
              </a:spcAft>
              <a:buSzPts val="1800"/>
              <a:buChar char="❑"/>
            </a:pPr>
            <a:r>
              <a:rPr lang="en-US" sz="2400"/>
              <a:t>Next Generation of Cloud Storage Stack </a:t>
            </a:r>
            <a:r>
              <a:rPr lang="en-US" sz="2400">
                <a:solidFill>
                  <a:srgbClr val="0096FF"/>
                </a:solidFill>
              </a:rPr>
              <a:t>Offload-ready</a:t>
            </a:r>
            <a:r>
              <a:rPr lang="en-US" sz="2400"/>
              <a:t> to </a:t>
            </a:r>
            <a:r>
              <a:rPr lang="en-US" sz="2400">
                <a:solidFill>
                  <a:srgbClr val="0096FF"/>
                </a:solidFill>
              </a:rPr>
              <a:t>ARM</a:t>
            </a:r>
            <a:r>
              <a:rPr lang="en-US" sz="2400"/>
              <a:t> SoCs</a:t>
            </a:r>
            <a:endParaRPr/>
          </a:p>
        </p:txBody>
      </p:sp>
      <p:sp>
        <p:nvSpPr>
          <p:cNvPr id="2434" name="Google Shape;2434;p59"/>
          <p:cNvSpPr txBox="1"/>
          <p:nvPr>
            <p:ph idx="12" type="sldNum"/>
          </p:nvPr>
        </p:nvSpPr>
        <p:spPr>
          <a:xfrm>
            <a:off x="8340725" y="4870450"/>
            <a:ext cx="803275" cy="273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sp>
        <p:nvSpPr>
          <p:cNvPr id="2435" name="Google Shape;2435;p59"/>
          <p:cNvSpPr/>
          <p:nvPr/>
        </p:nvSpPr>
        <p:spPr>
          <a:xfrm>
            <a:off x="4032751" y="3257550"/>
            <a:ext cx="767849" cy="540711"/>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0096FF"/>
              </a:solidFill>
              <a:latin typeface="Gill Sans"/>
              <a:ea typeface="Gill Sans"/>
              <a:cs typeface="Gill Sans"/>
              <a:sym typeface="Gill Sans"/>
            </a:endParaRPr>
          </a:p>
        </p:txBody>
      </p:sp>
      <p:cxnSp>
        <p:nvCxnSpPr>
          <p:cNvPr id="2436" name="Google Shape;2436;p59"/>
          <p:cNvCxnSpPr/>
          <p:nvPr/>
        </p:nvCxnSpPr>
        <p:spPr>
          <a:xfrm>
            <a:off x="4325213" y="1809750"/>
            <a:ext cx="0" cy="3232450"/>
          </a:xfrm>
          <a:prstGeom prst="straightConnector1">
            <a:avLst/>
          </a:prstGeom>
          <a:noFill/>
          <a:ln cap="flat" cmpd="sng" w="50800">
            <a:solidFill>
              <a:srgbClr val="7F7F7F"/>
            </a:solidFill>
            <a:prstDash val="dash"/>
            <a:round/>
            <a:headEnd len="sm" w="sm" type="none"/>
            <a:tailEnd len="sm" w="sm" type="none"/>
          </a:ln>
        </p:spPr>
      </p:cxnSp>
      <p:sp>
        <p:nvSpPr>
          <p:cNvPr id="2437" name="Google Shape;2437;p59"/>
          <p:cNvSpPr txBox="1"/>
          <p:nvPr/>
        </p:nvSpPr>
        <p:spPr>
          <a:xfrm>
            <a:off x="6961936" y="5983163"/>
            <a:ext cx="184731"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dk1"/>
              </a:solidFill>
              <a:latin typeface="Gill Sans"/>
              <a:ea typeface="Gill Sans"/>
              <a:cs typeface="Gill Sans"/>
              <a:sym typeface="Gill Sans"/>
            </a:endParaRPr>
          </a:p>
        </p:txBody>
      </p:sp>
      <p:grpSp>
        <p:nvGrpSpPr>
          <p:cNvPr id="2438" name="Google Shape;2438;p59"/>
          <p:cNvGrpSpPr/>
          <p:nvPr/>
        </p:nvGrpSpPr>
        <p:grpSpPr>
          <a:xfrm>
            <a:off x="5525785" y="6334091"/>
            <a:ext cx="672655" cy="681219"/>
            <a:chOff x="1430390" y="4500434"/>
            <a:chExt cx="775936" cy="785815"/>
          </a:xfrm>
        </p:grpSpPr>
        <p:pic>
          <p:nvPicPr>
            <p:cNvPr descr="Related image" id="2439" name="Google Shape;2439;p59"/>
            <p:cNvPicPr preferRelativeResize="0"/>
            <p:nvPr/>
          </p:nvPicPr>
          <p:blipFill rotWithShape="1">
            <a:blip r:embed="rId3">
              <a:alphaModFix/>
            </a:blip>
            <a:srcRect b="0" l="0" r="0" t="0"/>
            <a:stretch/>
          </p:blipFill>
          <p:spPr>
            <a:xfrm>
              <a:off x="1430390" y="4500434"/>
              <a:ext cx="775936" cy="785815"/>
            </a:xfrm>
            <a:prstGeom prst="rect">
              <a:avLst/>
            </a:prstGeom>
            <a:noFill/>
            <a:ln>
              <a:noFill/>
            </a:ln>
          </p:spPr>
        </p:pic>
        <p:sp>
          <p:nvSpPr>
            <p:cNvPr id="2440" name="Google Shape;2440;p59"/>
            <p:cNvSpPr txBox="1"/>
            <p:nvPr/>
          </p:nvSpPr>
          <p:spPr>
            <a:xfrm>
              <a:off x="1506595" y="4673383"/>
              <a:ext cx="656812" cy="461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x86</a:t>
              </a:r>
              <a:endParaRPr sz="1500">
                <a:solidFill>
                  <a:schemeClr val="dk1"/>
                </a:solidFill>
                <a:latin typeface="Gill Sans"/>
                <a:ea typeface="Gill Sans"/>
                <a:cs typeface="Gill Sans"/>
                <a:sym typeface="Gill Sans"/>
              </a:endParaRPr>
            </a:p>
          </p:txBody>
        </p:sp>
      </p:grpSp>
      <p:grpSp>
        <p:nvGrpSpPr>
          <p:cNvPr id="2441" name="Google Shape;2441;p59"/>
          <p:cNvGrpSpPr/>
          <p:nvPr/>
        </p:nvGrpSpPr>
        <p:grpSpPr>
          <a:xfrm>
            <a:off x="685800" y="1809750"/>
            <a:ext cx="2743200" cy="3124200"/>
            <a:chOff x="685800" y="1809750"/>
            <a:chExt cx="2743200" cy="3124200"/>
          </a:xfrm>
        </p:grpSpPr>
        <p:grpSp>
          <p:nvGrpSpPr>
            <p:cNvPr id="2442" name="Google Shape;2442;p59"/>
            <p:cNvGrpSpPr/>
            <p:nvPr/>
          </p:nvGrpSpPr>
          <p:grpSpPr>
            <a:xfrm>
              <a:off x="696509" y="1809750"/>
              <a:ext cx="2706321" cy="784592"/>
              <a:chOff x="1701706" y="870422"/>
              <a:chExt cx="3608429" cy="1046123"/>
            </a:xfrm>
          </p:grpSpPr>
          <p:grpSp>
            <p:nvGrpSpPr>
              <p:cNvPr id="2443" name="Google Shape;2443;p59"/>
              <p:cNvGrpSpPr/>
              <p:nvPr/>
            </p:nvGrpSpPr>
            <p:grpSpPr>
              <a:xfrm>
                <a:off x="1701706" y="901745"/>
                <a:ext cx="1082707" cy="1013492"/>
                <a:chOff x="1483262" y="905721"/>
                <a:chExt cx="1082707" cy="1013492"/>
              </a:xfrm>
            </p:grpSpPr>
            <p:pic>
              <p:nvPicPr>
                <p:cNvPr id="2444" name="Google Shape;2444;p59"/>
                <p:cNvPicPr preferRelativeResize="0"/>
                <p:nvPr/>
              </p:nvPicPr>
              <p:blipFill rotWithShape="1">
                <a:blip r:embed="rId4">
                  <a:alphaModFix/>
                </a:blip>
                <a:srcRect b="0" l="0" r="0" t="0"/>
                <a:stretch/>
              </p:blipFill>
              <p:spPr>
                <a:xfrm>
                  <a:off x="1828759" y="905721"/>
                  <a:ext cx="423421" cy="531599"/>
                </a:xfrm>
                <a:prstGeom prst="rect">
                  <a:avLst/>
                </a:prstGeom>
                <a:noFill/>
                <a:ln>
                  <a:noFill/>
                </a:ln>
              </p:spPr>
            </p:pic>
            <p:sp>
              <p:nvSpPr>
                <p:cNvPr id="2445" name="Google Shape;2445;p59"/>
                <p:cNvSpPr/>
                <p:nvPr/>
              </p:nvSpPr>
              <p:spPr>
                <a:xfrm>
                  <a:off x="1483262" y="1435265"/>
                  <a:ext cx="1082707" cy="483948"/>
                </a:xfrm>
                <a:prstGeom prst="roundRect">
                  <a:avLst>
                    <a:gd fmla="val 16667" name="adj"/>
                  </a:avLst>
                </a:prstGeom>
                <a:no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700">
                      <a:solidFill>
                        <a:schemeClr val="dk1"/>
                      </a:solidFill>
                      <a:latin typeface="Gill Sans"/>
                      <a:ea typeface="Gill Sans"/>
                      <a:cs typeface="Gill Sans"/>
                      <a:sym typeface="Gill Sans"/>
                    </a:rPr>
                    <a:t>VM</a:t>
                  </a:r>
                  <a:endParaRPr/>
                </a:p>
              </p:txBody>
            </p:sp>
          </p:grpSp>
          <p:grpSp>
            <p:nvGrpSpPr>
              <p:cNvPr id="2446" name="Google Shape;2446;p59"/>
              <p:cNvGrpSpPr/>
              <p:nvPr/>
            </p:nvGrpSpPr>
            <p:grpSpPr>
              <a:xfrm>
                <a:off x="2996219" y="896937"/>
                <a:ext cx="1082707" cy="1013582"/>
                <a:chOff x="2386619" y="896937"/>
                <a:chExt cx="1082707" cy="1013582"/>
              </a:xfrm>
            </p:grpSpPr>
            <p:pic>
              <p:nvPicPr>
                <p:cNvPr id="2447" name="Google Shape;2447;p59"/>
                <p:cNvPicPr preferRelativeResize="0"/>
                <p:nvPr/>
              </p:nvPicPr>
              <p:blipFill rotWithShape="1">
                <a:blip r:embed="rId5">
                  <a:alphaModFix/>
                </a:blip>
                <a:srcRect b="0" l="0" r="0" t="0"/>
                <a:stretch/>
              </p:blipFill>
              <p:spPr>
                <a:xfrm>
                  <a:off x="2776607" y="896937"/>
                  <a:ext cx="400708" cy="528124"/>
                </a:xfrm>
                <a:prstGeom prst="rect">
                  <a:avLst/>
                </a:prstGeom>
                <a:noFill/>
                <a:ln>
                  <a:noFill/>
                </a:ln>
              </p:spPr>
            </p:pic>
            <p:sp>
              <p:nvSpPr>
                <p:cNvPr id="2448" name="Google Shape;2448;p59"/>
                <p:cNvSpPr/>
                <p:nvPr/>
              </p:nvSpPr>
              <p:spPr>
                <a:xfrm>
                  <a:off x="2386619" y="1426571"/>
                  <a:ext cx="1082707" cy="483948"/>
                </a:xfrm>
                <a:prstGeom prst="roundRect">
                  <a:avLst>
                    <a:gd fmla="val 16667" name="adj"/>
                  </a:avLst>
                </a:prstGeom>
                <a:no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700">
                      <a:solidFill>
                        <a:schemeClr val="dk1"/>
                      </a:solidFill>
                      <a:latin typeface="Gill Sans"/>
                      <a:ea typeface="Gill Sans"/>
                      <a:cs typeface="Gill Sans"/>
                      <a:sym typeface="Gill Sans"/>
                    </a:rPr>
                    <a:t>VM</a:t>
                  </a:r>
                  <a:endParaRPr/>
                </a:p>
              </p:txBody>
            </p:sp>
          </p:grpSp>
          <p:grpSp>
            <p:nvGrpSpPr>
              <p:cNvPr id="2449" name="Google Shape;2449;p59"/>
              <p:cNvGrpSpPr/>
              <p:nvPr/>
            </p:nvGrpSpPr>
            <p:grpSpPr>
              <a:xfrm>
                <a:off x="4227428" y="870422"/>
                <a:ext cx="1082707" cy="1046123"/>
                <a:chOff x="3770228" y="870422"/>
                <a:chExt cx="1082707" cy="1046123"/>
              </a:xfrm>
            </p:grpSpPr>
            <p:pic>
              <p:nvPicPr>
                <p:cNvPr id="2450" name="Google Shape;2450;p59"/>
                <p:cNvPicPr preferRelativeResize="0"/>
                <p:nvPr/>
              </p:nvPicPr>
              <p:blipFill rotWithShape="1">
                <a:blip r:embed="rId6">
                  <a:alphaModFix/>
                </a:blip>
                <a:srcRect b="0" l="0" r="0" t="0"/>
                <a:stretch/>
              </p:blipFill>
              <p:spPr>
                <a:xfrm>
                  <a:off x="4138413" y="870422"/>
                  <a:ext cx="324508" cy="559498"/>
                </a:xfrm>
                <a:prstGeom prst="rect">
                  <a:avLst/>
                </a:prstGeom>
                <a:noFill/>
                <a:ln>
                  <a:noFill/>
                </a:ln>
              </p:spPr>
            </p:pic>
            <p:sp>
              <p:nvSpPr>
                <p:cNvPr id="2451" name="Google Shape;2451;p59"/>
                <p:cNvSpPr/>
                <p:nvPr/>
              </p:nvSpPr>
              <p:spPr>
                <a:xfrm>
                  <a:off x="3770228" y="1432597"/>
                  <a:ext cx="1082707" cy="483948"/>
                </a:xfrm>
                <a:prstGeom prst="roundRect">
                  <a:avLst>
                    <a:gd fmla="val 16667" name="adj"/>
                  </a:avLst>
                </a:prstGeom>
                <a:no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700">
                      <a:solidFill>
                        <a:schemeClr val="dk1"/>
                      </a:solidFill>
                      <a:latin typeface="Gill Sans"/>
                      <a:ea typeface="Gill Sans"/>
                      <a:cs typeface="Gill Sans"/>
                      <a:sym typeface="Gill Sans"/>
                    </a:rPr>
                    <a:t>VM</a:t>
                  </a:r>
                  <a:endParaRPr/>
                </a:p>
              </p:txBody>
            </p:sp>
          </p:grpSp>
        </p:grpSp>
        <p:sp>
          <p:nvSpPr>
            <p:cNvPr id="2452" name="Google Shape;2452;p59"/>
            <p:cNvSpPr/>
            <p:nvPr/>
          </p:nvSpPr>
          <p:spPr>
            <a:xfrm>
              <a:off x="685800" y="2829763"/>
              <a:ext cx="2743200" cy="1555676"/>
            </a:xfrm>
            <a:prstGeom prst="roundRect">
              <a:avLst>
                <a:gd fmla="val 16667" name="adj"/>
              </a:avLst>
            </a:prstGeom>
            <a:solidFill>
              <a:srgbClr val="FF0000">
                <a:alpha val="26666"/>
              </a:srgbClr>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Gill Sans"/>
                <a:ea typeface="Gill Sans"/>
                <a:cs typeface="Gill Sans"/>
                <a:sym typeface="Gill Sans"/>
              </a:endParaRPr>
            </a:p>
          </p:txBody>
        </p:sp>
        <p:sp>
          <p:nvSpPr>
            <p:cNvPr id="2453" name="Google Shape;2453;p59"/>
            <p:cNvSpPr/>
            <p:nvPr/>
          </p:nvSpPr>
          <p:spPr>
            <a:xfrm>
              <a:off x="687418" y="4583759"/>
              <a:ext cx="756355" cy="350191"/>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SSD</a:t>
              </a:r>
              <a:endParaRPr/>
            </a:p>
          </p:txBody>
        </p:sp>
        <p:sp>
          <p:nvSpPr>
            <p:cNvPr id="2454" name="Google Shape;2454;p59"/>
            <p:cNvSpPr/>
            <p:nvPr/>
          </p:nvSpPr>
          <p:spPr>
            <a:xfrm>
              <a:off x="1668885" y="4583759"/>
              <a:ext cx="756355" cy="350191"/>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SSD</a:t>
              </a:r>
              <a:endParaRPr/>
            </a:p>
          </p:txBody>
        </p:sp>
        <p:sp>
          <p:nvSpPr>
            <p:cNvPr id="2455" name="Google Shape;2455;p59"/>
            <p:cNvSpPr/>
            <p:nvPr/>
          </p:nvSpPr>
          <p:spPr>
            <a:xfrm>
              <a:off x="2672645" y="4581288"/>
              <a:ext cx="756355" cy="350191"/>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SSD</a:t>
              </a:r>
              <a:endParaRPr/>
            </a:p>
          </p:txBody>
        </p:sp>
        <p:sp>
          <p:nvSpPr>
            <p:cNvPr id="2456" name="Google Shape;2456;p59"/>
            <p:cNvSpPr txBox="1"/>
            <p:nvPr/>
          </p:nvSpPr>
          <p:spPr>
            <a:xfrm>
              <a:off x="911375" y="2801528"/>
              <a:ext cx="238219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Gill Sans"/>
                  <a:ea typeface="Gill Sans"/>
                  <a:cs typeface="Gill Sans"/>
                  <a:sym typeface="Gill Sans"/>
                </a:rPr>
                <a:t>Storage Services</a:t>
              </a:r>
              <a:endParaRPr/>
            </a:p>
          </p:txBody>
        </p:sp>
        <p:sp>
          <p:nvSpPr>
            <p:cNvPr id="2457" name="Google Shape;2457;p59"/>
            <p:cNvSpPr txBox="1"/>
            <p:nvPr/>
          </p:nvSpPr>
          <p:spPr>
            <a:xfrm>
              <a:off x="685800" y="3895385"/>
              <a:ext cx="274319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Gill Sans"/>
                  <a:ea typeface="Gill Sans"/>
                  <a:cs typeface="Gill Sans"/>
                  <a:sym typeface="Gill Sans"/>
                </a:rPr>
                <a:t>Device Management</a:t>
              </a:r>
              <a:endParaRPr/>
            </a:p>
          </p:txBody>
        </p:sp>
        <p:grpSp>
          <p:nvGrpSpPr>
            <p:cNvPr id="2458" name="Google Shape;2458;p59"/>
            <p:cNvGrpSpPr/>
            <p:nvPr/>
          </p:nvGrpSpPr>
          <p:grpSpPr>
            <a:xfrm>
              <a:off x="1216116" y="3185931"/>
              <a:ext cx="672655" cy="681219"/>
              <a:chOff x="1430390" y="4500434"/>
              <a:chExt cx="775936" cy="785815"/>
            </a:xfrm>
          </p:grpSpPr>
          <p:pic>
            <p:nvPicPr>
              <p:cNvPr descr="Related image" id="2459" name="Google Shape;2459;p59"/>
              <p:cNvPicPr preferRelativeResize="0"/>
              <p:nvPr/>
            </p:nvPicPr>
            <p:blipFill rotWithShape="1">
              <a:blip r:embed="rId3">
                <a:alphaModFix/>
              </a:blip>
              <a:srcRect b="0" l="0" r="0" t="0"/>
              <a:stretch/>
            </p:blipFill>
            <p:spPr>
              <a:xfrm>
                <a:off x="1430390" y="4500434"/>
                <a:ext cx="775936" cy="785815"/>
              </a:xfrm>
              <a:prstGeom prst="rect">
                <a:avLst/>
              </a:prstGeom>
              <a:noFill/>
              <a:ln>
                <a:noFill/>
              </a:ln>
            </p:spPr>
          </p:pic>
          <p:sp>
            <p:nvSpPr>
              <p:cNvPr id="2460" name="Google Shape;2460;p59"/>
              <p:cNvSpPr txBox="1"/>
              <p:nvPr/>
            </p:nvSpPr>
            <p:spPr>
              <a:xfrm>
                <a:off x="1506595" y="4673383"/>
                <a:ext cx="656812" cy="461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x86</a:t>
                </a:r>
                <a:endParaRPr sz="1500">
                  <a:solidFill>
                    <a:schemeClr val="dk1"/>
                  </a:solidFill>
                  <a:latin typeface="Gill Sans"/>
                  <a:ea typeface="Gill Sans"/>
                  <a:cs typeface="Gill Sans"/>
                  <a:sym typeface="Gill Sans"/>
                </a:endParaRPr>
              </a:p>
            </p:txBody>
          </p:sp>
        </p:grpSp>
        <p:grpSp>
          <p:nvGrpSpPr>
            <p:cNvPr id="2461" name="Google Shape;2461;p59"/>
            <p:cNvGrpSpPr/>
            <p:nvPr/>
          </p:nvGrpSpPr>
          <p:grpSpPr>
            <a:xfrm>
              <a:off x="2241239" y="3185931"/>
              <a:ext cx="672655" cy="681219"/>
              <a:chOff x="1430390" y="4500434"/>
              <a:chExt cx="775936" cy="785815"/>
            </a:xfrm>
          </p:grpSpPr>
          <p:pic>
            <p:nvPicPr>
              <p:cNvPr descr="Related image" id="2462" name="Google Shape;2462;p59"/>
              <p:cNvPicPr preferRelativeResize="0"/>
              <p:nvPr/>
            </p:nvPicPr>
            <p:blipFill rotWithShape="1">
              <a:blip r:embed="rId3">
                <a:alphaModFix/>
              </a:blip>
              <a:srcRect b="0" l="0" r="0" t="0"/>
              <a:stretch/>
            </p:blipFill>
            <p:spPr>
              <a:xfrm>
                <a:off x="1430390" y="4500434"/>
                <a:ext cx="775936" cy="785815"/>
              </a:xfrm>
              <a:prstGeom prst="rect">
                <a:avLst/>
              </a:prstGeom>
              <a:noFill/>
              <a:ln>
                <a:noFill/>
              </a:ln>
            </p:spPr>
          </p:pic>
          <p:sp>
            <p:nvSpPr>
              <p:cNvPr id="2463" name="Google Shape;2463;p59"/>
              <p:cNvSpPr txBox="1"/>
              <p:nvPr/>
            </p:nvSpPr>
            <p:spPr>
              <a:xfrm>
                <a:off x="1506595" y="4673383"/>
                <a:ext cx="656812" cy="461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x86</a:t>
                </a:r>
                <a:endParaRPr sz="1500">
                  <a:solidFill>
                    <a:schemeClr val="dk1"/>
                  </a:solidFill>
                  <a:latin typeface="Gill Sans"/>
                  <a:ea typeface="Gill Sans"/>
                  <a:cs typeface="Gill Sans"/>
                  <a:sym typeface="Gill Sans"/>
                </a:endParaRPr>
              </a:p>
            </p:txBody>
          </p:sp>
        </p:grpSp>
      </p:grpSp>
      <p:grpSp>
        <p:nvGrpSpPr>
          <p:cNvPr id="2464" name="Google Shape;2464;p59"/>
          <p:cNvGrpSpPr/>
          <p:nvPr/>
        </p:nvGrpSpPr>
        <p:grpSpPr>
          <a:xfrm>
            <a:off x="5181600" y="1809750"/>
            <a:ext cx="2743200" cy="3124200"/>
            <a:chOff x="5181600" y="1809750"/>
            <a:chExt cx="2743200" cy="3124200"/>
          </a:xfrm>
        </p:grpSpPr>
        <p:grpSp>
          <p:nvGrpSpPr>
            <p:cNvPr id="2465" name="Google Shape;2465;p59"/>
            <p:cNvGrpSpPr/>
            <p:nvPr/>
          </p:nvGrpSpPr>
          <p:grpSpPr>
            <a:xfrm>
              <a:off x="5192309" y="1809750"/>
              <a:ext cx="2706321" cy="784592"/>
              <a:chOff x="1701706" y="870422"/>
              <a:chExt cx="3608429" cy="1046123"/>
            </a:xfrm>
          </p:grpSpPr>
          <p:grpSp>
            <p:nvGrpSpPr>
              <p:cNvPr id="2466" name="Google Shape;2466;p59"/>
              <p:cNvGrpSpPr/>
              <p:nvPr/>
            </p:nvGrpSpPr>
            <p:grpSpPr>
              <a:xfrm>
                <a:off x="1701706" y="901745"/>
                <a:ext cx="1082707" cy="1013492"/>
                <a:chOff x="1483262" y="905721"/>
                <a:chExt cx="1082707" cy="1013492"/>
              </a:xfrm>
            </p:grpSpPr>
            <p:pic>
              <p:nvPicPr>
                <p:cNvPr id="2467" name="Google Shape;2467;p59"/>
                <p:cNvPicPr preferRelativeResize="0"/>
                <p:nvPr/>
              </p:nvPicPr>
              <p:blipFill rotWithShape="1">
                <a:blip r:embed="rId4">
                  <a:alphaModFix/>
                </a:blip>
                <a:srcRect b="0" l="0" r="0" t="0"/>
                <a:stretch/>
              </p:blipFill>
              <p:spPr>
                <a:xfrm>
                  <a:off x="1828759" y="905721"/>
                  <a:ext cx="423421" cy="531599"/>
                </a:xfrm>
                <a:prstGeom prst="rect">
                  <a:avLst/>
                </a:prstGeom>
                <a:noFill/>
                <a:ln>
                  <a:noFill/>
                </a:ln>
              </p:spPr>
            </p:pic>
            <p:sp>
              <p:nvSpPr>
                <p:cNvPr id="2468" name="Google Shape;2468;p59"/>
                <p:cNvSpPr/>
                <p:nvPr/>
              </p:nvSpPr>
              <p:spPr>
                <a:xfrm>
                  <a:off x="1483262" y="1435265"/>
                  <a:ext cx="1082707" cy="483948"/>
                </a:xfrm>
                <a:prstGeom prst="roundRect">
                  <a:avLst>
                    <a:gd fmla="val 16667" name="adj"/>
                  </a:avLst>
                </a:prstGeom>
                <a:no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700">
                      <a:solidFill>
                        <a:schemeClr val="dk1"/>
                      </a:solidFill>
                      <a:latin typeface="Gill Sans"/>
                      <a:ea typeface="Gill Sans"/>
                      <a:cs typeface="Gill Sans"/>
                      <a:sym typeface="Gill Sans"/>
                    </a:rPr>
                    <a:t>VM</a:t>
                  </a:r>
                  <a:endParaRPr/>
                </a:p>
              </p:txBody>
            </p:sp>
          </p:grpSp>
          <p:grpSp>
            <p:nvGrpSpPr>
              <p:cNvPr id="2469" name="Google Shape;2469;p59"/>
              <p:cNvGrpSpPr/>
              <p:nvPr/>
            </p:nvGrpSpPr>
            <p:grpSpPr>
              <a:xfrm>
                <a:off x="2996219" y="896937"/>
                <a:ext cx="1082707" cy="1013582"/>
                <a:chOff x="2386619" y="896937"/>
                <a:chExt cx="1082707" cy="1013582"/>
              </a:xfrm>
            </p:grpSpPr>
            <p:pic>
              <p:nvPicPr>
                <p:cNvPr id="2470" name="Google Shape;2470;p59"/>
                <p:cNvPicPr preferRelativeResize="0"/>
                <p:nvPr/>
              </p:nvPicPr>
              <p:blipFill rotWithShape="1">
                <a:blip r:embed="rId5">
                  <a:alphaModFix/>
                </a:blip>
                <a:srcRect b="0" l="0" r="0" t="0"/>
                <a:stretch/>
              </p:blipFill>
              <p:spPr>
                <a:xfrm>
                  <a:off x="2776607" y="896937"/>
                  <a:ext cx="400708" cy="528124"/>
                </a:xfrm>
                <a:prstGeom prst="rect">
                  <a:avLst/>
                </a:prstGeom>
                <a:noFill/>
                <a:ln>
                  <a:noFill/>
                </a:ln>
              </p:spPr>
            </p:pic>
            <p:sp>
              <p:nvSpPr>
                <p:cNvPr id="2471" name="Google Shape;2471;p59"/>
                <p:cNvSpPr/>
                <p:nvPr/>
              </p:nvSpPr>
              <p:spPr>
                <a:xfrm>
                  <a:off x="2386619" y="1426571"/>
                  <a:ext cx="1082707" cy="483948"/>
                </a:xfrm>
                <a:prstGeom prst="roundRect">
                  <a:avLst>
                    <a:gd fmla="val 16667" name="adj"/>
                  </a:avLst>
                </a:prstGeom>
                <a:no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700">
                      <a:solidFill>
                        <a:schemeClr val="dk1"/>
                      </a:solidFill>
                      <a:latin typeface="Gill Sans"/>
                      <a:ea typeface="Gill Sans"/>
                      <a:cs typeface="Gill Sans"/>
                      <a:sym typeface="Gill Sans"/>
                    </a:rPr>
                    <a:t>VM</a:t>
                  </a:r>
                  <a:endParaRPr/>
                </a:p>
              </p:txBody>
            </p:sp>
          </p:grpSp>
          <p:grpSp>
            <p:nvGrpSpPr>
              <p:cNvPr id="2472" name="Google Shape;2472;p59"/>
              <p:cNvGrpSpPr/>
              <p:nvPr/>
            </p:nvGrpSpPr>
            <p:grpSpPr>
              <a:xfrm>
                <a:off x="4227428" y="870422"/>
                <a:ext cx="1082707" cy="1046123"/>
                <a:chOff x="3770228" y="870422"/>
                <a:chExt cx="1082707" cy="1046123"/>
              </a:xfrm>
            </p:grpSpPr>
            <p:pic>
              <p:nvPicPr>
                <p:cNvPr id="2473" name="Google Shape;2473;p59"/>
                <p:cNvPicPr preferRelativeResize="0"/>
                <p:nvPr/>
              </p:nvPicPr>
              <p:blipFill rotWithShape="1">
                <a:blip r:embed="rId6">
                  <a:alphaModFix/>
                </a:blip>
                <a:srcRect b="0" l="0" r="0" t="0"/>
                <a:stretch/>
              </p:blipFill>
              <p:spPr>
                <a:xfrm>
                  <a:off x="4138413" y="870422"/>
                  <a:ext cx="324508" cy="559498"/>
                </a:xfrm>
                <a:prstGeom prst="rect">
                  <a:avLst/>
                </a:prstGeom>
                <a:noFill/>
                <a:ln>
                  <a:noFill/>
                </a:ln>
              </p:spPr>
            </p:pic>
            <p:sp>
              <p:nvSpPr>
                <p:cNvPr id="2474" name="Google Shape;2474;p59"/>
                <p:cNvSpPr/>
                <p:nvPr/>
              </p:nvSpPr>
              <p:spPr>
                <a:xfrm>
                  <a:off x="3770228" y="1432597"/>
                  <a:ext cx="1082707" cy="483948"/>
                </a:xfrm>
                <a:prstGeom prst="roundRect">
                  <a:avLst>
                    <a:gd fmla="val 16667" name="adj"/>
                  </a:avLst>
                </a:prstGeom>
                <a:no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700">
                      <a:solidFill>
                        <a:schemeClr val="dk1"/>
                      </a:solidFill>
                      <a:latin typeface="Gill Sans"/>
                      <a:ea typeface="Gill Sans"/>
                      <a:cs typeface="Gill Sans"/>
                      <a:sym typeface="Gill Sans"/>
                    </a:rPr>
                    <a:t>VM</a:t>
                  </a:r>
                  <a:endParaRPr/>
                </a:p>
              </p:txBody>
            </p:sp>
          </p:grpSp>
        </p:grpSp>
        <p:sp>
          <p:nvSpPr>
            <p:cNvPr id="2475" name="Google Shape;2475;p59"/>
            <p:cNvSpPr/>
            <p:nvPr/>
          </p:nvSpPr>
          <p:spPr>
            <a:xfrm>
              <a:off x="5181600" y="2829763"/>
              <a:ext cx="2743200" cy="1555676"/>
            </a:xfrm>
            <a:prstGeom prst="roundRect">
              <a:avLst>
                <a:gd fmla="val 16667" name="adj"/>
              </a:avLst>
            </a:prstGeom>
            <a:solidFill>
              <a:srgbClr val="0096FF"/>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Gill Sans"/>
                <a:ea typeface="Gill Sans"/>
                <a:cs typeface="Gill Sans"/>
                <a:sym typeface="Gill Sans"/>
              </a:endParaRPr>
            </a:p>
          </p:txBody>
        </p:sp>
        <p:sp>
          <p:nvSpPr>
            <p:cNvPr id="2476" name="Google Shape;2476;p59"/>
            <p:cNvSpPr/>
            <p:nvPr/>
          </p:nvSpPr>
          <p:spPr>
            <a:xfrm>
              <a:off x="5183218" y="4583759"/>
              <a:ext cx="756355" cy="350191"/>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SSD</a:t>
              </a:r>
              <a:endParaRPr/>
            </a:p>
          </p:txBody>
        </p:sp>
        <p:sp>
          <p:nvSpPr>
            <p:cNvPr id="2477" name="Google Shape;2477;p59"/>
            <p:cNvSpPr/>
            <p:nvPr/>
          </p:nvSpPr>
          <p:spPr>
            <a:xfrm>
              <a:off x="6164685" y="4583759"/>
              <a:ext cx="756355" cy="350191"/>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SSD</a:t>
              </a:r>
              <a:endParaRPr/>
            </a:p>
          </p:txBody>
        </p:sp>
        <p:sp>
          <p:nvSpPr>
            <p:cNvPr id="2478" name="Google Shape;2478;p59"/>
            <p:cNvSpPr/>
            <p:nvPr/>
          </p:nvSpPr>
          <p:spPr>
            <a:xfrm>
              <a:off x="7168445" y="4581288"/>
              <a:ext cx="756355" cy="350191"/>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SSD</a:t>
              </a:r>
              <a:endParaRPr/>
            </a:p>
          </p:txBody>
        </p:sp>
        <p:sp>
          <p:nvSpPr>
            <p:cNvPr id="2479" name="Google Shape;2479;p59"/>
            <p:cNvSpPr txBox="1"/>
            <p:nvPr/>
          </p:nvSpPr>
          <p:spPr>
            <a:xfrm>
              <a:off x="5407175" y="2801528"/>
              <a:ext cx="238219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Gill Sans"/>
                  <a:ea typeface="Gill Sans"/>
                  <a:cs typeface="Gill Sans"/>
                  <a:sym typeface="Gill Sans"/>
                </a:rPr>
                <a:t>Storage Services</a:t>
              </a:r>
              <a:endParaRPr/>
            </a:p>
          </p:txBody>
        </p:sp>
        <p:sp>
          <p:nvSpPr>
            <p:cNvPr id="2480" name="Google Shape;2480;p59"/>
            <p:cNvSpPr txBox="1"/>
            <p:nvPr/>
          </p:nvSpPr>
          <p:spPr>
            <a:xfrm>
              <a:off x="5181600" y="3895385"/>
              <a:ext cx="274319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Gill Sans"/>
                  <a:ea typeface="Gill Sans"/>
                  <a:cs typeface="Gill Sans"/>
                  <a:sym typeface="Gill Sans"/>
                </a:rPr>
                <a:t>Device Management</a:t>
              </a:r>
              <a:endParaRPr/>
            </a:p>
          </p:txBody>
        </p:sp>
        <p:grpSp>
          <p:nvGrpSpPr>
            <p:cNvPr id="2481" name="Google Shape;2481;p59"/>
            <p:cNvGrpSpPr/>
            <p:nvPr/>
          </p:nvGrpSpPr>
          <p:grpSpPr>
            <a:xfrm>
              <a:off x="5617419" y="3185779"/>
              <a:ext cx="722322" cy="731520"/>
              <a:chOff x="1430390" y="4500433"/>
              <a:chExt cx="833231" cy="843839"/>
            </a:xfrm>
          </p:grpSpPr>
          <p:pic>
            <p:nvPicPr>
              <p:cNvPr descr="Related image" id="2482" name="Google Shape;2482;p59"/>
              <p:cNvPicPr preferRelativeResize="0"/>
              <p:nvPr/>
            </p:nvPicPr>
            <p:blipFill rotWithShape="1">
              <a:blip r:embed="rId3">
                <a:alphaModFix/>
              </a:blip>
              <a:srcRect b="0" l="0" r="0" t="0"/>
              <a:stretch/>
            </p:blipFill>
            <p:spPr>
              <a:xfrm>
                <a:off x="1430390" y="4500433"/>
                <a:ext cx="833231" cy="843839"/>
              </a:xfrm>
              <a:prstGeom prst="rect">
                <a:avLst/>
              </a:prstGeom>
              <a:noFill/>
              <a:ln>
                <a:noFill/>
              </a:ln>
            </p:spPr>
          </p:pic>
          <p:sp>
            <p:nvSpPr>
              <p:cNvPr id="2483" name="Google Shape;2483;p59"/>
              <p:cNvSpPr txBox="1"/>
              <p:nvPr/>
            </p:nvSpPr>
            <p:spPr>
              <a:xfrm>
                <a:off x="1545821" y="4670630"/>
                <a:ext cx="656814" cy="461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Gill Sans"/>
                    <a:ea typeface="Gill Sans"/>
                    <a:cs typeface="Gill Sans"/>
                    <a:sym typeface="Gill Sans"/>
                  </a:rPr>
                  <a:t>x86</a:t>
                </a:r>
                <a:endParaRPr sz="1600">
                  <a:solidFill>
                    <a:schemeClr val="lt1"/>
                  </a:solidFill>
                  <a:latin typeface="Gill Sans"/>
                  <a:ea typeface="Gill Sans"/>
                  <a:cs typeface="Gill Sans"/>
                  <a:sym typeface="Gill Sans"/>
                </a:endParaRPr>
              </a:p>
            </p:txBody>
          </p:sp>
        </p:grpSp>
        <p:grpSp>
          <p:nvGrpSpPr>
            <p:cNvPr id="2484" name="Google Shape;2484;p59"/>
            <p:cNvGrpSpPr/>
            <p:nvPr/>
          </p:nvGrpSpPr>
          <p:grpSpPr>
            <a:xfrm>
              <a:off x="6642544" y="3185779"/>
              <a:ext cx="722324" cy="731520"/>
              <a:chOff x="1430389" y="4500433"/>
              <a:chExt cx="833231" cy="843839"/>
            </a:xfrm>
          </p:grpSpPr>
          <p:pic>
            <p:nvPicPr>
              <p:cNvPr descr="Related image" id="2485" name="Google Shape;2485;p59"/>
              <p:cNvPicPr preferRelativeResize="0"/>
              <p:nvPr/>
            </p:nvPicPr>
            <p:blipFill rotWithShape="1">
              <a:blip r:embed="rId3">
                <a:alphaModFix/>
              </a:blip>
              <a:srcRect b="0" l="0" r="0" t="0"/>
              <a:stretch/>
            </p:blipFill>
            <p:spPr>
              <a:xfrm>
                <a:off x="1430389" y="4500433"/>
                <a:ext cx="833231" cy="843839"/>
              </a:xfrm>
              <a:prstGeom prst="rect">
                <a:avLst/>
              </a:prstGeom>
              <a:noFill/>
              <a:ln>
                <a:noFill/>
              </a:ln>
            </p:spPr>
          </p:pic>
          <p:sp>
            <p:nvSpPr>
              <p:cNvPr id="2486" name="Google Shape;2486;p59"/>
              <p:cNvSpPr txBox="1"/>
              <p:nvPr/>
            </p:nvSpPr>
            <p:spPr>
              <a:xfrm>
                <a:off x="1467748" y="4673384"/>
                <a:ext cx="758514" cy="4260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ill Sans"/>
                    <a:ea typeface="Gill Sans"/>
                    <a:cs typeface="Gill Sans"/>
                    <a:sym typeface="Gill Sans"/>
                  </a:rPr>
                  <a:t>ARM</a:t>
                </a:r>
                <a:endParaRPr sz="1400">
                  <a:solidFill>
                    <a:schemeClr val="lt1"/>
                  </a:solidFill>
                  <a:latin typeface="Gill Sans"/>
                  <a:ea typeface="Gill Sans"/>
                  <a:cs typeface="Gill Sans"/>
                  <a:sym typeface="Gill Sans"/>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4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91" name="Shape 2491"/>
        <p:cNvGrpSpPr/>
        <p:nvPr/>
      </p:nvGrpSpPr>
      <p:grpSpPr>
        <a:xfrm>
          <a:off x="0" y="0"/>
          <a:ext cx="0" cy="0"/>
          <a:chOff x="0" y="0"/>
          <a:chExt cx="0" cy="0"/>
        </a:xfrm>
      </p:grpSpPr>
      <p:sp>
        <p:nvSpPr>
          <p:cNvPr id="2492" name="Google Shape;2492;p60"/>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IODA Stack and Evaluation Setup</a:t>
            </a:r>
            <a:endParaRPr/>
          </a:p>
        </p:txBody>
      </p:sp>
      <p:sp>
        <p:nvSpPr>
          <p:cNvPr id="2493" name="Google Shape;2493;p60"/>
          <p:cNvSpPr txBox="1"/>
          <p:nvPr>
            <p:ph idx="12" type="sldNum"/>
          </p:nvPr>
        </p:nvSpPr>
        <p:spPr>
          <a:xfrm>
            <a:off x="8340725" y="4870450"/>
            <a:ext cx="803275" cy="273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cxnSp>
        <p:nvCxnSpPr>
          <p:cNvPr id="2494" name="Google Shape;2494;p60"/>
          <p:cNvCxnSpPr/>
          <p:nvPr/>
        </p:nvCxnSpPr>
        <p:spPr>
          <a:xfrm>
            <a:off x="612648" y="3604940"/>
            <a:ext cx="4187952" cy="0"/>
          </a:xfrm>
          <a:prstGeom prst="straightConnector1">
            <a:avLst/>
          </a:prstGeom>
          <a:noFill/>
          <a:ln cap="flat" cmpd="sng" w="25400">
            <a:solidFill>
              <a:srgbClr val="7F7F7F"/>
            </a:solidFill>
            <a:prstDash val="dash"/>
            <a:round/>
            <a:headEnd len="sm" w="sm" type="none"/>
            <a:tailEnd len="sm" w="sm" type="none"/>
          </a:ln>
        </p:spPr>
      </p:cxnSp>
      <p:grpSp>
        <p:nvGrpSpPr>
          <p:cNvPr id="2495" name="Google Shape;2495;p60"/>
          <p:cNvGrpSpPr/>
          <p:nvPr/>
        </p:nvGrpSpPr>
        <p:grpSpPr>
          <a:xfrm>
            <a:off x="2577704" y="3312762"/>
            <a:ext cx="1472578" cy="589687"/>
            <a:chOff x="7263310" y="6111566"/>
            <a:chExt cx="912581" cy="365439"/>
          </a:xfrm>
        </p:grpSpPr>
        <p:grpSp>
          <p:nvGrpSpPr>
            <p:cNvPr id="2496" name="Google Shape;2496;p60"/>
            <p:cNvGrpSpPr/>
            <p:nvPr/>
          </p:nvGrpSpPr>
          <p:grpSpPr>
            <a:xfrm>
              <a:off x="7263310" y="6112013"/>
              <a:ext cx="365100" cy="364992"/>
              <a:chOff x="4337904" y="5889580"/>
              <a:chExt cx="365100" cy="364992"/>
            </a:xfrm>
          </p:grpSpPr>
          <p:cxnSp>
            <p:nvCxnSpPr>
              <p:cNvPr id="2497" name="Google Shape;2497;p60"/>
              <p:cNvCxnSpPr>
                <a:stCxn id="2498" idx="2"/>
                <a:endCxn id="2498" idx="6"/>
              </p:cNvCxnSpPr>
              <p:nvPr/>
            </p:nvCxnSpPr>
            <p:spPr>
              <a:xfrm>
                <a:off x="4337904" y="6072074"/>
                <a:ext cx="365100" cy="0"/>
              </a:xfrm>
              <a:prstGeom prst="straightConnector1">
                <a:avLst/>
              </a:prstGeom>
              <a:noFill/>
              <a:ln cap="flat" cmpd="sng" w="19050">
                <a:solidFill>
                  <a:schemeClr val="dk1"/>
                </a:solidFill>
                <a:prstDash val="solid"/>
                <a:round/>
                <a:headEnd len="sm" w="sm" type="none"/>
                <a:tailEnd len="sm" w="sm" type="none"/>
              </a:ln>
            </p:spPr>
          </p:cxnSp>
          <p:grpSp>
            <p:nvGrpSpPr>
              <p:cNvPr id="2499" name="Google Shape;2499;p60"/>
              <p:cNvGrpSpPr/>
              <p:nvPr/>
            </p:nvGrpSpPr>
            <p:grpSpPr>
              <a:xfrm>
                <a:off x="4337904" y="5889580"/>
                <a:ext cx="364987" cy="364992"/>
                <a:chOff x="5029200" y="609600"/>
                <a:chExt cx="2225068" cy="2225100"/>
              </a:xfrm>
            </p:grpSpPr>
            <p:sp>
              <p:nvSpPr>
                <p:cNvPr id="2498" name="Google Shape;2498;p60"/>
                <p:cNvSpPr/>
                <p:nvPr/>
              </p:nvSpPr>
              <p:spPr>
                <a:xfrm>
                  <a:off x="5029200" y="609600"/>
                  <a:ext cx="2225068" cy="2225068"/>
                </a:xfrm>
                <a:prstGeom prst="ellipse">
                  <a:avLst/>
                </a:prstGeom>
                <a:solidFill>
                  <a:srgbClr val="0096FF">
                    <a:alpha val="16862"/>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cxnSp>
              <p:nvCxnSpPr>
                <p:cNvPr id="2500" name="Google Shape;2500;p60"/>
                <p:cNvCxnSpPr>
                  <a:stCxn id="2498" idx="0"/>
                  <a:endCxn id="2498" idx="4"/>
                </p:cNvCxnSpPr>
                <p:nvPr/>
              </p:nvCxnSpPr>
              <p:spPr>
                <a:xfrm>
                  <a:off x="6141734" y="609600"/>
                  <a:ext cx="0" cy="2225100"/>
                </a:xfrm>
                <a:prstGeom prst="straightConnector1">
                  <a:avLst/>
                </a:prstGeom>
                <a:noFill/>
                <a:ln cap="flat" cmpd="sng" w="19050">
                  <a:solidFill>
                    <a:schemeClr val="dk1"/>
                  </a:solidFill>
                  <a:prstDash val="solid"/>
                  <a:round/>
                  <a:headEnd len="sm" w="sm" type="none"/>
                  <a:tailEnd len="sm" w="sm" type="none"/>
                </a:ln>
              </p:spPr>
            </p:cxnSp>
            <p:cxnSp>
              <p:nvCxnSpPr>
                <p:cNvPr id="2501" name="Google Shape;2501;p60"/>
                <p:cNvCxnSpPr>
                  <a:stCxn id="2498" idx="1"/>
                  <a:endCxn id="2498" idx="5"/>
                </p:cNvCxnSpPr>
                <p:nvPr/>
              </p:nvCxnSpPr>
              <p:spPr>
                <a:xfrm>
                  <a:off x="5355054" y="935454"/>
                  <a:ext cx="1573500" cy="1573500"/>
                </a:xfrm>
                <a:prstGeom prst="straightConnector1">
                  <a:avLst/>
                </a:prstGeom>
                <a:noFill/>
                <a:ln cap="flat" cmpd="sng" w="19050">
                  <a:solidFill>
                    <a:schemeClr val="dk1"/>
                  </a:solidFill>
                  <a:prstDash val="solid"/>
                  <a:round/>
                  <a:headEnd len="sm" w="sm" type="none"/>
                  <a:tailEnd len="sm" w="sm" type="none"/>
                </a:ln>
              </p:spPr>
            </p:cxnSp>
            <p:cxnSp>
              <p:nvCxnSpPr>
                <p:cNvPr id="2502" name="Google Shape;2502;p60"/>
                <p:cNvCxnSpPr>
                  <a:stCxn id="2498" idx="7"/>
                  <a:endCxn id="2498" idx="3"/>
                </p:cNvCxnSpPr>
                <p:nvPr/>
              </p:nvCxnSpPr>
              <p:spPr>
                <a:xfrm flipH="1">
                  <a:off x="5354914" y="935454"/>
                  <a:ext cx="1573500" cy="1573500"/>
                </a:xfrm>
                <a:prstGeom prst="straightConnector1">
                  <a:avLst/>
                </a:prstGeom>
                <a:noFill/>
                <a:ln cap="flat" cmpd="sng" w="19050">
                  <a:solidFill>
                    <a:schemeClr val="dk1"/>
                  </a:solidFill>
                  <a:prstDash val="solid"/>
                  <a:round/>
                  <a:headEnd len="sm" w="sm" type="none"/>
                  <a:tailEnd len="sm" w="sm" type="none"/>
                </a:ln>
              </p:spPr>
            </p:cxnSp>
            <p:cxnSp>
              <p:nvCxnSpPr>
                <p:cNvPr id="2503" name="Google Shape;2503;p60"/>
                <p:cNvCxnSpPr>
                  <a:stCxn id="2504" idx="2"/>
                  <a:endCxn id="2504" idx="6"/>
                </p:cNvCxnSpPr>
                <p:nvPr/>
              </p:nvCxnSpPr>
              <p:spPr>
                <a:xfrm>
                  <a:off x="5479444" y="1719415"/>
                  <a:ext cx="1319700" cy="0"/>
                </a:xfrm>
                <a:prstGeom prst="straightConnector1">
                  <a:avLst/>
                </a:prstGeom>
                <a:noFill/>
                <a:ln cap="flat" cmpd="sng" w="9525">
                  <a:solidFill>
                    <a:schemeClr val="accent1"/>
                  </a:solidFill>
                  <a:prstDash val="solid"/>
                  <a:round/>
                  <a:headEnd len="sm" w="sm" type="none"/>
                  <a:tailEnd len="sm" w="sm" type="none"/>
                </a:ln>
              </p:spPr>
            </p:cxnSp>
            <p:cxnSp>
              <p:nvCxnSpPr>
                <p:cNvPr id="2505" name="Google Shape;2505;p60"/>
                <p:cNvCxnSpPr>
                  <a:stCxn id="2504" idx="0"/>
                  <a:endCxn id="2504" idx="4"/>
                </p:cNvCxnSpPr>
                <p:nvPr/>
              </p:nvCxnSpPr>
              <p:spPr>
                <a:xfrm>
                  <a:off x="6139287" y="1059572"/>
                  <a:ext cx="0" cy="1319700"/>
                </a:xfrm>
                <a:prstGeom prst="straightConnector1">
                  <a:avLst/>
                </a:prstGeom>
                <a:noFill/>
                <a:ln cap="flat" cmpd="sng" w="9525">
                  <a:solidFill>
                    <a:schemeClr val="accent1"/>
                  </a:solidFill>
                  <a:prstDash val="solid"/>
                  <a:round/>
                  <a:headEnd len="sm" w="sm" type="none"/>
                  <a:tailEnd len="sm" w="sm" type="none"/>
                </a:ln>
              </p:spPr>
            </p:cxnSp>
            <p:cxnSp>
              <p:nvCxnSpPr>
                <p:cNvPr id="2506" name="Google Shape;2506;p60"/>
                <p:cNvCxnSpPr>
                  <a:stCxn id="2504" idx="1"/>
                  <a:endCxn id="2504" idx="5"/>
                </p:cNvCxnSpPr>
                <p:nvPr/>
              </p:nvCxnSpPr>
              <p:spPr>
                <a:xfrm>
                  <a:off x="5672707" y="1252835"/>
                  <a:ext cx="933300" cy="933300"/>
                </a:xfrm>
                <a:prstGeom prst="straightConnector1">
                  <a:avLst/>
                </a:prstGeom>
                <a:noFill/>
                <a:ln cap="flat" cmpd="sng" w="9525">
                  <a:solidFill>
                    <a:schemeClr val="accent1"/>
                  </a:solidFill>
                  <a:prstDash val="solid"/>
                  <a:round/>
                  <a:headEnd len="sm" w="sm" type="none"/>
                  <a:tailEnd len="sm" w="sm" type="none"/>
                </a:ln>
              </p:spPr>
            </p:cxnSp>
            <p:cxnSp>
              <p:nvCxnSpPr>
                <p:cNvPr id="2507" name="Google Shape;2507;p60"/>
                <p:cNvCxnSpPr>
                  <a:stCxn id="2504" idx="3"/>
                  <a:endCxn id="2504" idx="7"/>
                </p:cNvCxnSpPr>
                <p:nvPr/>
              </p:nvCxnSpPr>
              <p:spPr>
                <a:xfrm flipH="1" rot="10800000">
                  <a:off x="5672707" y="1252694"/>
                  <a:ext cx="933300" cy="933300"/>
                </a:xfrm>
                <a:prstGeom prst="straightConnector1">
                  <a:avLst/>
                </a:prstGeom>
                <a:noFill/>
                <a:ln cap="flat" cmpd="sng" w="9525">
                  <a:solidFill>
                    <a:schemeClr val="accent1"/>
                  </a:solidFill>
                  <a:prstDash val="solid"/>
                  <a:round/>
                  <a:headEnd len="sm" w="sm" type="none"/>
                  <a:tailEnd len="sm" w="sm" type="none"/>
                </a:ln>
              </p:spPr>
            </p:cxnSp>
            <p:sp>
              <p:nvSpPr>
                <p:cNvPr id="2504" name="Google Shape;2504;p60"/>
                <p:cNvSpPr/>
                <p:nvPr/>
              </p:nvSpPr>
              <p:spPr>
                <a:xfrm>
                  <a:off x="5479444" y="1059572"/>
                  <a:ext cx="1319685" cy="131968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dk1"/>
                    </a:solidFill>
                    <a:latin typeface="Arial"/>
                    <a:ea typeface="Arial"/>
                    <a:cs typeface="Arial"/>
                    <a:sym typeface="Arial"/>
                  </a:endParaRPr>
                </a:p>
              </p:txBody>
            </p:sp>
          </p:grpSp>
        </p:grpSp>
        <p:sp>
          <p:nvSpPr>
            <p:cNvPr id="2508" name="Google Shape;2508;p60"/>
            <p:cNvSpPr txBox="1"/>
            <p:nvPr/>
          </p:nvSpPr>
          <p:spPr>
            <a:xfrm>
              <a:off x="7319637" y="6202047"/>
              <a:ext cx="251531" cy="1859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chemeClr val="dk1"/>
                  </a:solidFill>
                  <a:latin typeface="Gill Sans"/>
                  <a:ea typeface="Gill Sans"/>
                  <a:cs typeface="Gill Sans"/>
                  <a:sym typeface="Gill Sans"/>
                </a:rPr>
                <a:t>SQ</a:t>
              </a:r>
              <a:endParaRPr/>
            </a:p>
          </p:txBody>
        </p:sp>
        <p:grpSp>
          <p:nvGrpSpPr>
            <p:cNvPr id="2509" name="Google Shape;2509;p60"/>
            <p:cNvGrpSpPr/>
            <p:nvPr/>
          </p:nvGrpSpPr>
          <p:grpSpPr>
            <a:xfrm>
              <a:off x="7810791" y="6111566"/>
              <a:ext cx="365100" cy="364992"/>
              <a:chOff x="4337904" y="5889580"/>
              <a:chExt cx="365100" cy="364992"/>
            </a:xfrm>
          </p:grpSpPr>
          <p:cxnSp>
            <p:nvCxnSpPr>
              <p:cNvPr id="2510" name="Google Shape;2510;p60"/>
              <p:cNvCxnSpPr>
                <a:stCxn id="2511" idx="2"/>
                <a:endCxn id="2511" idx="6"/>
              </p:cNvCxnSpPr>
              <p:nvPr/>
            </p:nvCxnSpPr>
            <p:spPr>
              <a:xfrm>
                <a:off x="4337904" y="6072074"/>
                <a:ext cx="365100" cy="0"/>
              </a:xfrm>
              <a:prstGeom prst="straightConnector1">
                <a:avLst/>
              </a:prstGeom>
              <a:noFill/>
              <a:ln cap="flat" cmpd="sng" w="19050">
                <a:solidFill>
                  <a:schemeClr val="dk1"/>
                </a:solidFill>
                <a:prstDash val="solid"/>
                <a:round/>
                <a:headEnd len="sm" w="sm" type="none"/>
                <a:tailEnd len="sm" w="sm" type="none"/>
              </a:ln>
            </p:spPr>
          </p:cxnSp>
          <p:grpSp>
            <p:nvGrpSpPr>
              <p:cNvPr id="2512" name="Google Shape;2512;p60"/>
              <p:cNvGrpSpPr/>
              <p:nvPr/>
            </p:nvGrpSpPr>
            <p:grpSpPr>
              <a:xfrm>
                <a:off x="4337904" y="5889580"/>
                <a:ext cx="364987" cy="364992"/>
                <a:chOff x="5029200" y="609600"/>
                <a:chExt cx="2225068" cy="2225100"/>
              </a:xfrm>
            </p:grpSpPr>
            <p:sp>
              <p:nvSpPr>
                <p:cNvPr id="2511" name="Google Shape;2511;p60"/>
                <p:cNvSpPr/>
                <p:nvPr/>
              </p:nvSpPr>
              <p:spPr>
                <a:xfrm>
                  <a:off x="5029200" y="609600"/>
                  <a:ext cx="2225068" cy="2225068"/>
                </a:xfrm>
                <a:prstGeom prst="ellipse">
                  <a:avLst/>
                </a:prstGeom>
                <a:solidFill>
                  <a:srgbClr val="0096FF">
                    <a:alpha val="16862"/>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cxnSp>
              <p:nvCxnSpPr>
                <p:cNvPr id="2513" name="Google Shape;2513;p60"/>
                <p:cNvCxnSpPr>
                  <a:stCxn id="2511" idx="0"/>
                  <a:endCxn id="2511" idx="4"/>
                </p:cNvCxnSpPr>
                <p:nvPr/>
              </p:nvCxnSpPr>
              <p:spPr>
                <a:xfrm>
                  <a:off x="6141734" y="609600"/>
                  <a:ext cx="0" cy="2225100"/>
                </a:xfrm>
                <a:prstGeom prst="straightConnector1">
                  <a:avLst/>
                </a:prstGeom>
                <a:noFill/>
                <a:ln cap="flat" cmpd="sng" w="19050">
                  <a:solidFill>
                    <a:schemeClr val="dk1"/>
                  </a:solidFill>
                  <a:prstDash val="solid"/>
                  <a:round/>
                  <a:headEnd len="sm" w="sm" type="none"/>
                  <a:tailEnd len="sm" w="sm" type="none"/>
                </a:ln>
              </p:spPr>
            </p:cxnSp>
            <p:cxnSp>
              <p:nvCxnSpPr>
                <p:cNvPr id="2514" name="Google Shape;2514;p60"/>
                <p:cNvCxnSpPr>
                  <a:stCxn id="2511" idx="1"/>
                  <a:endCxn id="2511" idx="5"/>
                </p:cNvCxnSpPr>
                <p:nvPr/>
              </p:nvCxnSpPr>
              <p:spPr>
                <a:xfrm>
                  <a:off x="5355054" y="935454"/>
                  <a:ext cx="1573500" cy="1573500"/>
                </a:xfrm>
                <a:prstGeom prst="straightConnector1">
                  <a:avLst/>
                </a:prstGeom>
                <a:noFill/>
                <a:ln cap="flat" cmpd="sng" w="19050">
                  <a:solidFill>
                    <a:schemeClr val="dk1"/>
                  </a:solidFill>
                  <a:prstDash val="solid"/>
                  <a:round/>
                  <a:headEnd len="sm" w="sm" type="none"/>
                  <a:tailEnd len="sm" w="sm" type="none"/>
                </a:ln>
              </p:spPr>
            </p:cxnSp>
            <p:cxnSp>
              <p:nvCxnSpPr>
                <p:cNvPr id="2515" name="Google Shape;2515;p60"/>
                <p:cNvCxnSpPr>
                  <a:stCxn id="2511" idx="7"/>
                  <a:endCxn id="2511" idx="3"/>
                </p:cNvCxnSpPr>
                <p:nvPr/>
              </p:nvCxnSpPr>
              <p:spPr>
                <a:xfrm flipH="1">
                  <a:off x="5354914" y="935454"/>
                  <a:ext cx="1573500" cy="1573500"/>
                </a:xfrm>
                <a:prstGeom prst="straightConnector1">
                  <a:avLst/>
                </a:prstGeom>
                <a:noFill/>
                <a:ln cap="flat" cmpd="sng" w="19050">
                  <a:solidFill>
                    <a:schemeClr val="dk1"/>
                  </a:solidFill>
                  <a:prstDash val="solid"/>
                  <a:round/>
                  <a:headEnd len="sm" w="sm" type="none"/>
                  <a:tailEnd len="sm" w="sm" type="none"/>
                </a:ln>
              </p:spPr>
            </p:cxnSp>
            <p:cxnSp>
              <p:nvCxnSpPr>
                <p:cNvPr id="2516" name="Google Shape;2516;p60"/>
                <p:cNvCxnSpPr>
                  <a:stCxn id="2517" idx="2"/>
                  <a:endCxn id="2517" idx="6"/>
                </p:cNvCxnSpPr>
                <p:nvPr/>
              </p:nvCxnSpPr>
              <p:spPr>
                <a:xfrm>
                  <a:off x="5479444" y="1719415"/>
                  <a:ext cx="1319700" cy="0"/>
                </a:xfrm>
                <a:prstGeom prst="straightConnector1">
                  <a:avLst/>
                </a:prstGeom>
                <a:noFill/>
                <a:ln cap="flat" cmpd="sng" w="9525">
                  <a:solidFill>
                    <a:schemeClr val="accent1"/>
                  </a:solidFill>
                  <a:prstDash val="solid"/>
                  <a:round/>
                  <a:headEnd len="sm" w="sm" type="none"/>
                  <a:tailEnd len="sm" w="sm" type="none"/>
                </a:ln>
              </p:spPr>
            </p:cxnSp>
            <p:cxnSp>
              <p:nvCxnSpPr>
                <p:cNvPr id="2518" name="Google Shape;2518;p60"/>
                <p:cNvCxnSpPr>
                  <a:stCxn id="2517" idx="0"/>
                  <a:endCxn id="2517" idx="4"/>
                </p:cNvCxnSpPr>
                <p:nvPr/>
              </p:nvCxnSpPr>
              <p:spPr>
                <a:xfrm>
                  <a:off x="6139287" y="1059572"/>
                  <a:ext cx="0" cy="1319700"/>
                </a:xfrm>
                <a:prstGeom prst="straightConnector1">
                  <a:avLst/>
                </a:prstGeom>
                <a:noFill/>
                <a:ln cap="flat" cmpd="sng" w="9525">
                  <a:solidFill>
                    <a:schemeClr val="accent1"/>
                  </a:solidFill>
                  <a:prstDash val="solid"/>
                  <a:round/>
                  <a:headEnd len="sm" w="sm" type="none"/>
                  <a:tailEnd len="sm" w="sm" type="none"/>
                </a:ln>
              </p:spPr>
            </p:cxnSp>
            <p:cxnSp>
              <p:nvCxnSpPr>
                <p:cNvPr id="2519" name="Google Shape;2519;p60"/>
                <p:cNvCxnSpPr>
                  <a:stCxn id="2517" idx="1"/>
                  <a:endCxn id="2517" idx="5"/>
                </p:cNvCxnSpPr>
                <p:nvPr/>
              </p:nvCxnSpPr>
              <p:spPr>
                <a:xfrm>
                  <a:off x="5672707" y="1252835"/>
                  <a:ext cx="933300" cy="933300"/>
                </a:xfrm>
                <a:prstGeom prst="straightConnector1">
                  <a:avLst/>
                </a:prstGeom>
                <a:noFill/>
                <a:ln cap="flat" cmpd="sng" w="9525">
                  <a:solidFill>
                    <a:schemeClr val="accent1"/>
                  </a:solidFill>
                  <a:prstDash val="solid"/>
                  <a:round/>
                  <a:headEnd len="sm" w="sm" type="none"/>
                  <a:tailEnd len="sm" w="sm" type="none"/>
                </a:ln>
              </p:spPr>
            </p:cxnSp>
            <p:cxnSp>
              <p:nvCxnSpPr>
                <p:cNvPr id="2520" name="Google Shape;2520;p60"/>
                <p:cNvCxnSpPr>
                  <a:stCxn id="2517" idx="3"/>
                  <a:endCxn id="2517" idx="7"/>
                </p:cNvCxnSpPr>
                <p:nvPr/>
              </p:nvCxnSpPr>
              <p:spPr>
                <a:xfrm flipH="1" rot="10800000">
                  <a:off x="5672707" y="1252694"/>
                  <a:ext cx="933300" cy="933300"/>
                </a:xfrm>
                <a:prstGeom prst="straightConnector1">
                  <a:avLst/>
                </a:prstGeom>
                <a:noFill/>
                <a:ln cap="flat" cmpd="sng" w="9525">
                  <a:solidFill>
                    <a:schemeClr val="accent1"/>
                  </a:solidFill>
                  <a:prstDash val="solid"/>
                  <a:round/>
                  <a:headEnd len="sm" w="sm" type="none"/>
                  <a:tailEnd len="sm" w="sm" type="none"/>
                </a:ln>
              </p:spPr>
            </p:cxnSp>
            <p:sp>
              <p:nvSpPr>
                <p:cNvPr id="2517" name="Google Shape;2517;p60"/>
                <p:cNvSpPr/>
                <p:nvPr/>
              </p:nvSpPr>
              <p:spPr>
                <a:xfrm>
                  <a:off x="5479444" y="1059572"/>
                  <a:ext cx="1319685" cy="131968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dk1"/>
                    </a:solidFill>
                    <a:latin typeface="Arial"/>
                    <a:ea typeface="Arial"/>
                    <a:cs typeface="Arial"/>
                    <a:sym typeface="Arial"/>
                  </a:endParaRPr>
                </a:p>
              </p:txBody>
            </p:sp>
          </p:grpSp>
        </p:grpSp>
        <p:sp>
          <p:nvSpPr>
            <p:cNvPr id="2521" name="Google Shape;2521;p60"/>
            <p:cNvSpPr txBox="1"/>
            <p:nvPr/>
          </p:nvSpPr>
          <p:spPr>
            <a:xfrm>
              <a:off x="7853707" y="6202047"/>
              <a:ext cx="278353" cy="1859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chemeClr val="dk1"/>
                  </a:solidFill>
                  <a:latin typeface="Gill Sans"/>
                  <a:ea typeface="Gill Sans"/>
                  <a:cs typeface="Gill Sans"/>
                  <a:sym typeface="Gill Sans"/>
                </a:rPr>
                <a:t>CQ</a:t>
              </a:r>
              <a:endParaRPr/>
            </a:p>
          </p:txBody>
        </p:sp>
      </p:grpSp>
      <p:sp>
        <p:nvSpPr>
          <p:cNvPr id="2522" name="Google Shape;2522;p60"/>
          <p:cNvSpPr txBox="1"/>
          <p:nvPr/>
        </p:nvSpPr>
        <p:spPr>
          <a:xfrm>
            <a:off x="609600" y="2573723"/>
            <a:ext cx="8697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7F7F7F"/>
                </a:solidFill>
                <a:latin typeface="Gill Sans"/>
                <a:ea typeface="Gill Sans"/>
                <a:cs typeface="Gill Sans"/>
                <a:sym typeface="Gill Sans"/>
              </a:rPr>
              <a:t>Kernel</a:t>
            </a:r>
            <a:endParaRPr/>
          </a:p>
        </p:txBody>
      </p:sp>
      <p:sp>
        <p:nvSpPr>
          <p:cNvPr id="2523" name="Google Shape;2523;p60"/>
          <p:cNvSpPr txBox="1"/>
          <p:nvPr/>
        </p:nvSpPr>
        <p:spPr>
          <a:xfrm>
            <a:off x="609825" y="4240205"/>
            <a:ext cx="71045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7F7F7F"/>
                </a:solidFill>
                <a:latin typeface="Gill Sans"/>
                <a:ea typeface="Gill Sans"/>
                <a:cs typeface="Gill Sans"/>
                <a:sym typeface="Gill Sans"/>
              </a:rPr>
              <a:t>SSDs</a:t>
            </a:r>
            <a:endParaRPr/>
          </a:p>
        </p:txBody>
      </p:sp>
      <p:grpSp>
        <p:nvGrpSpPr>
          <p:cNvPr id="2524" name="Google Shape;2524;p60"/>
          <p:cNvGrpSpPr/>
          <p:nvPr/>
        </p:nvGrpSpPr>
        <p:grpSpPr>
          <a:xfrm>
            <a:off x="608558" y="1581150"/>
            <a:ext cx="4202206" cy="506465"/>
            <a:chOff x="608558" y="1112602"/>
            <a:chExt cx="4202206" cy="506465"/>
          </a:xfrm>
        </p:grpSpPr>
        <p:cxnSp>
          <p:nvCxnSpPr>
            <p:cNvPr id="2525" name="Google Shape;2525;p60"/>
            <p:cNvCxnSpPr/>
            <p:nvPr/>
          </p:nvCxnSpPr>
          <p:spPr>
            <a:xfrm>
              <a:off x="608558" y="1619067"/>
              <a:ext cx="4202206" cy="0"/>
            </a:xfrm>
            <a:prstGeom prst="straightConnector1">
              <a:avLst/>
            </a:prstGeom>
            <a:noFill/>
            <a:ln cap="flat" cmpd="sng" w="25400">
              <a:solidFill>
                <a:srgbClr val="7F7F7F"/>
              </a:solidFill>
              <a:prstDash val="dash"/>
              <a:round/>
              <a:headEnd len="sm" w="sm" type="none"/>
              <a:tailEnd len="sm" w="sm" type="none"/>
            </a:ln>
          </p:spPr>
        </p:cxnSp>
        <p:sp>
          <p:nvSpPr>
            <p:cNvPr id="2526" name="Google Shape;2526;p60"/>
            <p:cNvSpPr txBox="1"/>
            <p:nvPr/>
          </p:nvSpPr>
          <p:spPr>
            <a:xfrm>
              <a:off x="634454" y="1112602"/>
              <a:ext cx="68961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7F7F7F"/>
                  </a:solidFill>
                  <a:latin typeface="Gill Sans"/>
                  <a:ea typeface="Gill Sans"/>
                  <a:cs typeface="Gill Sans"/>
                  <a:sym typeface="Gill Sans"/>
                </a:rPr>
                <a:t>User</a:t>
              </a:r>
              <a:endParaRPr/>
            </a:p>
          </p:txBody>
        </p:sp>
        <p:sp>
          <p:nvSpPr>
            <p:cNvPr id="2527" name="Google Shape;2527;p60"/>
            <p:cNvSpPr/>
            <p:nvPr/>
          </p:nvSpPr>
          <p:spPr>
            <a:xfrm>
              <a:off x="2199906" y="1123950"/>
              <a:ext cx="2210901" cy="381000"/>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Storage Workloads</a:t>
              </a:r>
              <a:endParaRPr/>
            </a:p>
          </p:txBody>
        </p:sp>
      </p:grpSp>
      <p:sp>
        <p:nvSpPr>
          <p:cNvPr id="2528" name="Google Shape;2528;p60"/>
          <p:cNvSpPr/>
          <p:nvPr/>
        </p:nvSpPr>
        <p:spPr>
          <a:xfrm>
            <a:off x="2199905" y="2272648"/>
            <a:ext cx="2210901" cy="381000"/>
          </a:xfrm>
          <a:prstGeom prst="roundRect">
            <a:avLst>
              <a:gd fmla="val 16667" name="adj"/>
            </a:avLst>
          </a:prstGeom>
          <a:solidFill>
            <a:srgbClr val="0096FF">
              <a:alpha val="16862"/>
            </a:srgbClr>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Software-RAID</a:t>
            </a:r>
            <a:endParaRPr/>
          </a:p>
        </p:txBody>
      </p:sp>
      <p:sp>
        <p:nvSpPr>
          <p:cNvPr id="2529" name="Google Shape;2529;p60"/>
          <p:cNvSpPr/>
          <p:nvPr/>
        </p:nvSpPr>
        <p:spPr>
          <a:xfrm>
            <a:off x="2199905" y="2791681"/>
            <a:ext cx="2210901" cy="381000"/>
          </a:xfrm>
          <a:prstGeom prst="roundRect">
            <a:avLst>
              <a:gd fmla="val 16667" name="adj"/>
            </a:avLst>
          </a:prstGeom>
          <a:solidFill>
            <a:srgbClr val="0096FF">
              <a:alpha val="16862"/>
            </a:srgbClr>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NVMe Driver</a:t>
            </a:r>
            <a:endParaRPr/>
          </a:p>
        </p:txBody>
      </p:sp>
      <p:sp>
        <p:nvSpPr>
          <p:cNvPr id="2530" name="Google Shape;2530;p60"/>
          <p:cNvSpPr/>
          <p:nvPr/>
        </p:nvSpPr>
        <p:spPr>
          <a:xfrm>
            <a:off x="3918076" y="4191107"/>
            <a:ext cx="892688" cy="572862"/>
          </a:xfrm>
          <a:prstGeom prst="roundRect">
            <a:avLst>
              <a:gd fmla="val 16667" name="adj"/>
            </a:avLst>
          </a:prstGeom>
          <a:solidFill>
            <a:srgbClr val="0096FF">
              <a:alpha val="16862"/>
            </a:srgbClr>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FEMU</a:t>
            </a:r>
            <a:endParaRPr/>
          </a:p>
        </p:txBody>
      </p:sp>
      <p:sp>
        <p:nvSpPr>
          <p:cNvPr id="2531" name="Google Shape;2531;p60"/>
          <p:cNvSpPr/>
          <p:nvPr/>
        </p:nvSpPr>
        <p:spPr>
          <a:xfrm>
            <a:off x="1981200" y="4193058"/>
            <a:ext cx="1862537" cy="575284"/>
          </a:xfrm>
          <a:prstGeom prst="roundRect">
            <a:avLst>
              <a:gd fmla="val 16667" name="adj"/>
            </a:avLst>
          </a:prstGeom>
          <a:solidFill>
            <a:srgbClr val="0096FF">
              <a:alpha val="16862"/>
            </a:srgbClr>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 OpenChannel-SSD</a:t>
            </a:r>
            <a:endParaRPr/>
          </a:p>
        </p:txBody>
      </p:sp>
      <p:grpSp>
        <p:nvGrpSpPr>
          <p:cNvPr id="2532" name="Google Shape;2532;p60"/>
          <p:cNvGrpSpPr/>
          <p:nvPr/>
        </p:nvGrpSpPr>
        <p:grpSpPr>
          <a:xfrm>
            <a:off x="1185390" y="705476"/>
            <a:ext cx="1467706" cy="874135"/>
            <a:chOff x="1185390" y="705476"/>
            <a:chExt cx="1467706" cy="874135"/>
          </a:xfrm>
        </p:grpSpPr>
        <p:sp>
          <p:nvSpPr>
            <p:cNvPr id="2533" name="Google Shape;2533;p60"/>
            <p:cNvSpPr/>
            <p:nvPr/>
          </p:nvSpPr>
          <p:spPr>
            <a:xfrm>
              <a:off x="1185390" y="742951"/>
              <a:ext cx="1329210" cy="836660"/>
            </a:xfrm>
            <a:custGeom>
              <a:rect b="b" l="l" r="r" t="t"/>
              <a:pathLst>
                <a:path extrusionOk="0" h="836660" w="1329210">
                  <a:moveTo>
                    <a:pt x="0" y="0"/>
                  </a:moveTo>
                  <a:lnTo>
                    <a:pt x="775373" y="0"/>
                  </a:lnTo>
                  <a:lnTo>
                    <a:pt x="775373" y="0"/>
                  </a:lnTo>
                  <a:lnTo>
                    <a:pt x="1107675" y="0"/>
                  </a:lnTo>
                  <a:lnTo>
                    <a:pt x="1329210" y="0"/>
                  </a:lnTo>
                  <a:lnTo>
                    <a:pt x="1329210" y="339729"/>
                  </a:lnTo>
                  <a:lnTo>
                    <a:pt x="1329210" y="339729"/>
                  </a:lnTo>
                  <a:lnTo>
                    <a:pt x="1329210" y="485328"/>
                  </a:lnTo>
                  <a:lnTo>
                    <a:pt x="1329210" y="582393"/>
                  </a:lnTo>
                  <a:lnTo>
                    <a:pt x="1107675" y="582393"/>
                  </a:lnTo>
                  <a:lnTo>
                    <a:pt x="1217304" y="836660"/>
                  </a:lnTo>
                  <a:lnTo>
                    <a:pt x="950034" y="582393"/>
                  </a:lnTo>
                  <a:lnTo>
                    <a:pt x="0" y="582393"/>
                  </a:lnTo>
                  <a:lnTo>
                    <a:pt x="0" y="485328"/>
                  </a:lnTo>
                  <a:lnTo>
                    <a:pt x="0" y="339729"/>
                  </a:lnTo>
                  <a:lnTo>
                    <a:pt x="0" y="339729"/>
                  </a:lnTo>
                  <a:lnTo>
                    <a:pt x="0" y="0"/>
                  </a:lnTo>
                  <a:close/>
                </a:path>
              </a:pathLst>
            </a:cu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534" name="Google Shape;2534;p60"/>
            <p:cNvSpPr txBox="1"/>
            <p:nvPr/>
          </p:nvSpPr>
          <p:spPr>
            <a:xfrm>
              <a:off x="1206866" y="705476"/>
              <a:ext cx="144623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9</a:t>
              </a:r>
              <a:r>
                <a:rPr lang="en-US" sz="1800">
                  <a:solidFill>
                    <a:schemeClr val="dk1"/>
                  </a:solidFill>
                  <a:latin typeface="Gill Sans"/>
                  <a:ea typeface="Gill Sans"/>
                  <a:cs typeface="Gill Sans"/>
                  <a:sym typeface="Gill Sans"/>
                </a:rPr>
                <a:t> datacenter </a:t>
              </a:r>
              <a:endParaRPr/>
            </a:p>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I/O traces</a:t>
              </a:r>
              <a:endParaRPr/>
            </a:p>
          </p:txBody>
        </p:sp>
      </p:grpSp>
      <p:grpSp>
        <p:nvGrpSpPr>
          <p:cNvPr id="2535" name="Google Shape;2535;p60"/>
          <p:cNvGrpSpPr/>
          <p:nvPr/>
        </p:nvGrpSpPr>
        <p:grpSpPr>
          <a:xfrm>
            <a:off x="2663955" y="713196"/>
            <a:ext cx="1376367" cy="870239"/>
            <a:chOff x="2663955" y="713196"/>
            <a:chExt cx="1376367" cy="870239"/>
          </a:xfrm>
        </p:grpSpPr>
        <p:sp>
          <p:nvSpPr>
            <p:cNvPr id="2536" name="Google Shape;2536;p60"/>
            <p:cNvSpPr/>
            <p:nvPr/>
          </p:nvSpPr>
          <p:spPr>
            <a:xfrm>
              <a:off x="2663955" y="742950"/>
              <a:ext cx="1376367" cy="840485"/>
            </a:xfrm>
            <a:custGeom>
              <a:rect b="b" l="l" r="r" t="t"/>
              <a:pathLst>
                <a:path extrusionOk="0" h="603933" w="1376367">
                  <a:moveTo>
                    <a:pt x="0" y="0"/>
                  </a:moveTo>
                  <a:lnTo>
                    <a:pt x="229395" y="0"/>
                  </a:lnTo>
                  <a:lnTo>
                    <a:pt x="229395" y="0"/>
                  </a:lnTo>
                  <a:lnTo>
                    <a:pt x="573486" y="0"/>
                  </a:lnTo>
                  <a:lnTo>
                    <a:pt x="1376367" y="0"/>
                  </a:lnTo>
                  <a:lnTo>
                    <a:pt x="1376367" y="233398"/>
                  </a:lnTo>
                  <a:lnTo>
                    <a:pt x="1376367" y="233398"/>
                  </a:lnTo>
                  <a:lnTo>
                    <a:pt x="1376367" y="333425"/>
                  </a:lnTo>
                  <a:lnTo>
                    <a:pt x="1376367" y="400110"/>
                  </a:lnTo>
                  <a:lnTo>
                    <a:pt x="686502" y="400110"/>
                  </a:lnTo>
                  <a:lnTo>
                    <a:pt x="654702" y="603933"/>
                  </a:lnTo>
                  <a:lnTo>
                    <a:pt x="578717" y="400110"/>
                  </a:lnTo>
                  <a:lnTo>
                    <a:pt x="0" y="400110"/>
                  </a:lnTo>
                  <a:lnTo>
                    <a:pt x="0" y="333425"/>
                  </a:lnTo>
                  <a:lnTo>
                    <a:pt x="0" y="233398"/>
                  </a:lnTo>
                  <a:lnTo>
                    <a:pt x="0" y="233398"/>
                  </a:lnTo>
                  <a:lnTo>
                    <a:pt x="0" y="0"/>
                  </a:lnTo>
                  <a:close/>
                </a:path>
              </a:pathLst>
            </a:cu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537" name="Google Shape;2537;p60"/>
            <p:cNvSpPr txBox="1"/>
            <p:nvPr/>
          </p:nvSpPr>
          <p:spPr>
            <a:xfrm>
              <a:off x="2722306" y="713196"/>
              <a:ext cx="128112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6</a:t>
              </a:r>
              <a:r>
                <a:rPr lang="en-US" sz="1800">
                  <a:solidFill>
                    <a:schemeClr val="dk1"/>
                  </a:solidFill>
                  <a:latin typeface="Gill Sans"/>
                  <a:ea typeface="Gill Sans"/>
                  <a:cs typeface="Gill Sans"/>
                  <a:sym typeface="Gill Sans"/>
                </a:rPr>
                <a:t> FileBench</a:t>
              </a:r>
              <a:endParaRPr sz="1800">
                <a:solidFill>
                  <a:schemeClr val="dk1"/>
                </a:solidFill>
                <a:latin typeface="Gill Sans"/>
                <a:ea typeface="Gill Sans"/>
                <a:cs typeface="Gill Sans"/>
                <a:sym typeface="Gill Sans"/>
              </a:endParaRPr>
            </a:p>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Workloads</a:t>
              </a:r>
              <a:endParaRPr/>
            </a:p>
          </p:txBody>
        </p:sp>
      </p:grpSp>
      <p:grpSp>
        <p:nvGrpSpPr>
          <p:cNvPr id="2538" name="Google Shape;2538;p60"/>
          <p:cNvGrpSpPr/>
          <p:nvPr/>
        </p:nvGrpSpPr>
        <p:grpSpPr>
          <a:xfrm>
            <a:off x="4182246" y="682179"/>
            <a:ext cx="1854730" cy="886570"/>
            <a:chOff x="4182246" y="682179"/>
            <a:chExt cx="1854730" cy="886570"/>
          </a:xfrm>
        </p:grpSpPr>
        <p:sp>
          <p:nvSpPr>
            <p:cNvPr id="2539" name="Google Shape;2539;p60"/>
            <p:cNvSpPr/>
            <p:nvPr/>
          </p:nvSpPr>
          <p:spPr>
            <a:xfrm>
              <a:off x="4182246" y="745928"/>
              <a:ext cx="1847541" cy="822821"/>
            </a:xfrm>
            <a:custGeom>
              <a:rect b="b" l="l" r="r" t="t"/>
              <a:pathLst>
                <a:path extrusionOk="0" h="822821" w="1847541">
                  <a:moveTo>
                    <a:pt x="7379" y="0"/>
                  </a:moveTo>
                  <a:lnTo>
                    <a:pt x="314073" y="0"/>
                  </a:lnTo>
                  <a:lnTo>
                    <a:pt x="314073" y="0"/>
                  </a:lnTo>
                  <a:lnTo>
                    <a:pt x="774113" y="0"/>
                  </a:lnTo>
                  <a:lnTo>
                    <a:pt x="1847541" y="0"/>
                  </a:lnTo>
                  <a:lnTo>
                    <a:pt x="1847541" y="318559"/>
                  </a:lnTo>
                  <a:lnTo>
                    <a:pt x="1847541" y="318559"/>
                  </a:lnTo>
                  <a:lnTo>
                    <a:pt x="1847541" y="455084"/>
                  </a:lnTo>
                  <a:lnTo>
                    <a:pt x="1847541" y="546101"/>
                  </a:lnTo>
                  <a:lnTo>
                    <a:pt x="445340" y="556375"/>
                  </a:lnTo>
                  <a:lnTo>
                    <a:pt x="0" y="822821"/>
                  </a:lnTo>
                  <a:lnTo>
                    <a:pt x="314073" y="546101"/>
                  </a:lnTo>
                  <a:lnTo>
                    <a:pt x="7379" y="546101"/>
                  </a:lnTo>
                  <a:lnTo>
                    <a:pt x="7379" y="455084"/>
                  </a:lnTo>
                  <a:lnTo>
                    <a:pt x="7379" y="318559"/>
                  </a:lnTo>
                  <a:lnTo>
                    <a:pt x="7379" y="318559"/>
                  </a:lnTo>
                  <a:lnTo>
                    <a:pt x="7379" y="0"/>
                  </a:lnTo>
                  <a:close/>
                </a:path>
              </a:pathLst>
            </a:cu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540" name="Google Shape;2540;p60"/>
            <p:cNvSpPr txBox="1"/>
            <p:nvPr/>
          </p:nvSpPr>
          <p:spPr>
            <a:xfrm>
              <a:off x="4195619" y="682179"/>
              <a:ext cx="184135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15</a:t>
              </a:r>
              <a:r>
                <a:rPr lang="en-US" sz="1800">
                  <a:solidFill>
                    <a:schemeClr val="dk1"/>
                  </a:solidFill>
                  <a:latin typeface="Gill Sans"/>
                  <a:ea typeface="Gill Sans"/>
                  <a:cs typeface="Gill Sans"/>
                  <a:sym typeface="Gill Sans"/>
                </a:rPr>
                <a:t> Data Intensive Applications</a:t>
              </a:r>
              <a:endParaRPr/>
            </a:p>
          </p:txBody>
        </p:sp>
      </p:grpSp>
      <p:grpSp>
        <p:nvGrpSpPr>
          <p:cNvPr id="2541" name="Google Shape;2541;p60"/>
          <p:cNvGrpSpPr/>
          <p:nvPr/>
        </p:nvGrpSpPr>
        <p:grpSpPr>
          <a:xfrm>
            <a:off x="5147149" y="3061571"/>
            <a:ext cx="3692051" cy="1394208"/>
            <a:chOff x="5147149" y="3061571"/>
            <a:chExt cx="3692051" cy="1394208"/>
          </a:xfrm>
        </p:grpSpPr>
        <p:sp>
          <p:nvSpPr>
            <p:cNvPr id="2542" name="Google Shape;2542;p60"/>
            <p:cNvSpPr txBox="1"/>
            <p:nvPr/>
          </p:nvSpPr>
          <p:spPr>
            <a:xfrm>
              <a:off x="5474734" y="3583380"/>
              <a:ext cx="1344599" cy="369332"/>
            </a:xfrm>
            <a:prstGeom prst="rect">
              <a:avLst/>
            </a:prstGeom>
            <a:solidFill>
              <a:srgbClr val="0000FF">
                <a:alpha val="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Speculation </a:t>
              </a:r>
              <a:endParaRPr/>
            </a:p>
          </p:txBody>
        </p:sp>
        <p:sp>
          <p:nvSpPr>
            <p:cNvPr id="2543" name="Google Shape;2543;p60"/>
            <p:cNvSpPr txBox="1"/>
            <p:nvPr/>
          </p:nvSpPr>
          <p:spPr>
            <a:xfrm>
              <a:off x="5475779" y="3080869"/>
              <a:ext cx="1343554" cy="369332"/>
            </a:xfrm>
            <a:prstGeom prst="rect">
              <a:avLst/>
            </a:prstGeom>
            <a:solidFill>
              <a:srgbClr val="0000FF">
                <a:alpha val="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Preemption</a:t>
              </a:r>
              <a:endParaRPr/>
            </a:p>
          </p:txBody>
        </p:sp>
        <p:sp>
          <p:nvSpPr>
            <p:cNvPr id="2544" name="Google Shape;2544;p60"/>
            <p:cNvSpPr txBox="1"/>
            <p:nvPr/>
          </p:nvSpPr>
          <p:spPr>
            <a:xfrm>
              <a:off x="7035033" y="3568426"/>
              <a:ext cx="1441164" cy="369332"/>
            </a:xfrm>
            <a:prstGeom prst="rect">
              <a:avLst/>
            </a:prstGeom>
            <a:solidFill>
              <a:srgbClr val="0000FF">
                <a:alpha val="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Suspension</a:t>
              </a:r>
              <a:endParaRPr/>
            </a:p>
          </p:txBody>
        </p:sp>
        <p:sp>
          <p:nvSpPr>
            <p:cNvPr id="2545" name="Google Shape;2545;p60"/>
            <p:cNvSpPr txBox="1"/>
            <p:nvPr/>
          </p:nvSpPr>
          <p:spPr>
            <a:xfrm>
              <a:off x="7035033" y="3061571"/>
              <a:ext cx="1441164" cy="369332"/>
            </a:xfrm>
            <a:prstGeom prst="rect">
              <a:avLst/>
            </a:prstGeom>
            <a:solidFill>
              <a:srgbClr val="0000FF">
                <a:alpha val="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Coordination</a:t>
              </a:r>
              <a:endParaRPr/>
            </a:p>
          </p:txBody>
        </p:sp>
        <p:sp>
          <p:nvSpPr>
            <p:cNvPr id="2546" name="Google Shape;2546;p60"/>
            <p:cNvSpPr txBox="1"/>
            <p:nvPr/>
          </p:nvSpPr>
          <p:spPr>
            <a:xfrm>
              <a:off x="5147149" y="4086447"/>
              <a:ext cx="1258486" cy="369332"/>
            </a:xfrm>
            <a:prstGeom prst="rect">
              <a:avLst/>
            </a:prstGeom>
            <a:solidFill>
              <a:srgbClr val="0000FF">
                <a:alpha val="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Partitioning</a:t>
              </a:r>
              <a:endParaRPr/>
            </a:p>
          </p:txBody>
        </p:sp>
        <p:sp>
          <p:nvSpPr>
            <p:cNvPr id="2547" name="Google Shape;2547;p60"/>
            <p:cNvSpPr txBox="1"/>
            <p:nvPr/>
          </p:nvSpPr>
          <p:spPr>
            <a:xfrm>
              <a:off x="7865664" y="4067247"/>
              <a:ext cx="973536" cy="369332"/>
            </a:xfrm>
            <a:prstGeom prst="rect">
              <a:avLst/>
            </a:prstGeom>
            <a:solidFill>
              <a:srgbClr val="0000FF">
                <a:alpha val="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Tiny-Tail</a:t>
              </a:r>
              <a:endParaRPr/>
            </a:p>
          </p:txBody>
        </p:sp>
        <p:sp>
          <p:nvSpPr>
            <p:cNvPr id="2548" name="Google Shape;2548;p60"/>
            <p:cNvSpPr txBox="1"/>
            <p:nvPr/>
          </p:nvSpPr>
          <p:spPr>
            <a:xfrm>
              <a:off x="6533742" y="4085891"/>
              <a:ext cx="1221873" cy="369332"/>
            </a:xfrm>
            <a:prstGeom prst="rect">
              <a:avLst/>
            </a:prstGeom>
            <a:solidFill>
              <a:srgbClr val="0000FF">
                <a:alpha val="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SLO-aware</a:t>
              </a:r>
              <a:endParaRPr/>
            </a:p>
          </p:txBody>
        </p:sp>
      </p:grpSp>
      <p:grpSp>
        <p:nvGrpSpPr>
          <p:cNvPr id="2549" name="Google Shape;2549;p60"/>
          <p:cNvGrpSpPr/>
          <p:nvPr/>
        </p:nvGrpSpPr>
        <p:grpSpPr>
          <a:xfrm>
            <a:off x="4800600" y="2495550"/>
            <a:ext cx="3550434" cy="2010388"/>
            <a:chOff x="4800600" y="2495550"/>
            <a:chExt cx="3550434" cy="2010388"/>
          </a:xfrm>
        </p:grpSpPr>
        <p:sp>
          <p:nvSpPr>
            <p:cNvPr id="2550" name="Google Shape;2550;p60"/>
            <p:cNvSpPr txBox="1"/>
            <p:nvPr/>
          </p:nvSpPr>
          <p:spPr>
            <a:xfrm>
              <a:off x="6067717" y="2495550"/>
              <a:ext cx="228331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Gill Sans"/>
                  <a:ea typeface="Gill Sans"/>
                  <a:cs typeface="Gill Sans"/>
                  <a:sym typeface="Gill Sans"/>
                </a:rPr>
                <a:t>vs. State-of-the-art</a:t>
              </a:r>
              <a:endParaRPr/>
            </a:p>
          </p:txBody>
        </p:sp>
        <p:grpSp>
          <p:nvGrpSpPr>
            <p:cNvPr id="2551" name="Google Shape;2551;p60"/>
            <p:cNvGrpSpPr/>
            <p:nvPr/>
          </p:nvGrpSpPr>
          <p:grpSpPr>
            <a:xfrm>
              <a:off x="4800600" y="2724150"/>
              <a:ext cx="1201238" cy="1781788"/>
              <a:chOff x="4866479" y="2982181"/>
              <a:chExt cx="1201238" cy="1781788"/>
            </a:xfrm>
          </p:grpSpPr>
          <p:cxnSp>
            <p:nvCxnSpPr>
              <p:cNvPr id="2552" name="Google Shape;2552;p60"/>
              <p:cNvCxnSpPr/>
              <p:nvPr/>
            </p:nvCxnSpPr>
            <p:spPr>
              <a:xfrm flipH="1">
                <a:off x="4866479" y="2982181"/>
                <a:ext cx="553585" cy="1781788"/>
              </a:xfrm>
              <a:prstGeom prst="straightConnector1">
                <a:avLst/>
              </a:prstGeom>
              <a:noFill/>
              <a:ln cap="rnd" cmpd="sng" w="25400">
                <a:solidFill>
                  <a:srgbClr val="7F7F7F"/>
                </a:solidFill>
                <a:prstDash val="dash"/>
                <a:round/>
                <a:headEnd len="sm" w="sm" type="none"/>
                <a:tailEnd len="sm" w="sm" type="none"/>
              </a:ln>
            </p:spPr>
          </p:cxnSp>
          <p:cxnSp>
            <p:nvCxnSpPr>
              <p:cNvPr id="2553" name="Google Shape;2553;p60"/>
              <p:cNvCxnSpPr/>
              <p:nvPr/>
            </p:nvCxnSpPr>
            <p:spPr>
              <a:xfrm>
                <a:off x="5420064" y="2982181"/>
                <a:ext cx="647653" cy="0"/>
              </a:xfrm>
              <a:prstGeom prst="straightConnector1">
                <a:avLst/>
              </a:prstGeom>
              <a:noFill/>
              <a:ln cap="rnd" cmpd="sng" w="25400">
                <a:solidFill>
                  <a:srgbClr val="7F7F7F"/>
                </a:solidFill>
                <a:prstDash val="dash"/>
                <a:round/>
                <a:headEnd len="sm" w="sm" type="none"/>
                <a:tailEnd len="sm" w="sm" type="none"/>
              </a:ln>
            </p:spPr>
          </p:cxnSp>
        </p:grpSp>
      </p:grpSp>
      <p:grpSp>
        <p:nvGrpSpPr>
          <p:cNvPr id="2554" name="Google Shape;2554;p60"/>
          <p:cNvGrpSpPr/>
          <p:nvPr/>
        </p:nvGrpSpPr>
        <p:grpSpPr>
          <a:xfrm>
            <a:off x="5275977" y="1085723"/>
            <a:ext cx="3173814" cy="1164173"/>
            <a:chOff x="5275977" y="1085723"/>
            <a:chExt cx="3173814" cy="1164173"/>
          </a:xfrm>
        </p:grpSpPr>
        <p:sp>
          <p:nvSpPr>
            <p:cNvPr id="2555" name="Google Shape;2555;p60"/>
            <p:cNvSpPr txBox="1"/>
            <p:nvPr/>
          </p:nvSpPr>
          <p:spPr>
            <a:xfrm>
              <a:off x="5309764" y="1788231"/>
              <a:ext cx="3140027" cy="461665"/>
            </a:xfrm>
            <a:prstGeom prst="rect">
              <a:avLst/>
            </a:prstGeom>
            <a:solidFill>
              <a:srgbClr val="0096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lt1"/>
                  </a:solidFill>
                  <a:latin typeface="Gill Sans"/>
                  <a:ea typeface="Gill Sans"/>
                  <a:cs typeface="Gill Sans"/>
                  <a:sym typeface="Gill Sans"/>
                </a:rPr>
                <a:t>Metric: Read tail latencies</a:t>
              </a:r>
              <a:endParaRPr/>
            </a:p>
          </p:txBody>
        </p:sp>
        <p:sp>
          <p:nvSpPr>
            <p:cNvPr id="2556" name="Google Shape;2556;p60"/>
            <p:cNvSpPr/>
            <p:nvPr/>
          </p:nvSpPr>
          <p:spPr>
            <a:xfrm rot="-3704308">
              <a:off x="5491138" y="1118583"/>
              <a:ext cx="570507" cy="829586"/>
            </a:xfrm>
            <a:prstGeom prst="downArrow">
              <a:avLst>
                <a:gd fmla="val 50000" name="adj1"/>
                <a:gd fmla="val 38697" name="adj2"/>
              </a:avLst>
            </a:prstGeom>
            <a:solidFill>
              <a:srgbClr val="BFBFBF"/>
            </a:solidFill>
            <a:ln cap="flat" cmpd="sng" w="1077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4"/>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253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500"/>
                                  </p:stCondLst>
                                  <p:childTnLst>
                                    <p:set>
                                      <p:cBhvr>
                                        <p:cTn dur="1" fill="hold">
                                          <p:stCondLst>
                                            <p:cond delay="0"/>
                                          </p:stCondLst>
                                        </p:cTn>
                                        <p:tgtEl>
                                          <p:spTgt spid="2535"/>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500"/>
                                  </p:stCondLst>
                                  <p:childTnLst>
                                    <p:set>
                                      <p:cBhvr>
                                        <p:cTn dur="1" fill="hold">
                                          <p:stCondLst>
                                            <p:cond delay="0"/>
                                          </p:stCondLst>
                                        </p:cTn>
                                        <p:tgtEl>
                                          <p:spTgt spid="25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61" name="Shape 2561"/>
        <p:cNvGrpSpPr/>
        <p:nvPr/>
      </p:nvGrpSpPr>
      <p:grpSpPr>
        <a:xfrm>
          <a:off x="0" y="0"/>
          <a:ext cx="0" cy="0"/>
          <a:chOff x="0" y="0"/>
          <a:chExt cx="0" cy="0"/>
        </a:xfrm>
      </p:grpSpPr>
      <p:pic>
        <p:nvPicPr>
          <p:cNvPr id="2562" name="Google Shape;2562;p61"/>
          <p:cNvPicPr preferRelativeResize="0"/>
          <p:nvPr/>
        </p:nvPicPr>
        <p:blipFill rotWithShape="1">
          <a:blip r:embed="rId3">
            <a:alphaModFix/>
          </a:blip>
          <a:srcRect b="0" l="0" r="0" t="0"/>
          <a:stretch/>
        </p:blipFill>
        <p:spPr>
          <a:xfrm>
            <a:off x="152400" y="34738"/>
            <a:ext cx="4699498" cy="5143500"/>
          </a:xfrm>
          <a:prstGeom prst="rect">
            <a:avLst/>
          </a:prstGeom>
          <a:noFill/>
          <a:ln>
            <a:noFill/>
          </a:ln>
        </p:spPr>
      </p:pic>
      <p:sp>
        <p:nvSpPr>
          <p:cNvPr id="2563" name="Google Shape;2563;p61"/>
          <p:cNvSpPr/>
          <p:nvPr/>
        </p:nvSpPr>
        <p:spPr>
          <a:xfrm>
            <a:off x="4800600" y="632291"/>
            <a:ext cx="3852705" cy="948859"/>
          </a:xfrm>
          <a:prstGeom prst="roundRect">
            <a:avLst>
              <a:gd fmla="val 16667" name="adj"/>
            </a:avLst>
          </a:prstGeom>
          <a:noFill/>
          <a:ln cap="flat" cmpd="sng" w="107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Gill Sans"/>
                <a:ea typeface="Gill Sans"/>
                <a:cs typeface="Gill Sans"/>
                <a:sym typeface="Gill Sans"/>
              </a:rPr>
              <a:t>IODA Results: </a:t>
            </a:r>
            <a:r>
              <a:rPr lang="en-US" sz="1800">
                <a:solidFill>
                  <a:srgbClr val="A5A5A5"/>
                </a:solidFill>
                <a:latin typeface="Gill Sans"/>
                <a:ea typeface="Gill Sans"/>
                <a:cs typeface="Gill Sans"/>
                <a:sym typeface="Gill Sans"/>
              </a:rPr>
              <a:t>(</a:t>
            </a:r>
            <a:r>
              <a:rPr i="1" lang="en-US" sz="1800">
                <a:solidFill>
                  <a:srgbClr val="A5A5A5"/>
                </a:solidFill>
                <a:latin typeface="Gill Sans"/>
                <a:ea typeface="Gill Sans"/>
                <a:cs typeface="Gill Sans"/>
                <a:sym typeface="Gill Sans"/>
              </a:rPr>
              <a:t>95</a:t>
            </a:r>
            <a:r>
              <a:rPr baseline="30000" i="1" lang="en-US" sz="1800">
                <a:solidFill>
                  <a:srgbClr val="A5A5A5"/>
                </a:solidFill>
                <a:latin typeface="Gill Sans"/>
                <a:ea typeface="Gill Sans"/>
                <a:cs typeface="Gill Sans"/>
                <a:sym typeface="Gill Sans"/>
              </a:rPr>
              <a:t>th</a:t>
            </a:r>
            <a:r>
              <a:rPr lang="en-US" sz="1800">
                <a:solidFill>
                  <a:srgbClr val="A5A5A5"/>
                </a:solidFill>
                <a:latin typeface="Gill Sans"/>
                <a:ea typeface="Gill Sans"/>
                <a:cs typeface="Gill Sans"/>
                <a:sym typeface="Gill Sans"/>
              </a:rPr>
              <a:t> – </a:t>
            </a:r>
            <a:r>
              <a:rPr i="1" lang="en-US" sz="1800">
                <a:solidFill>
                  <a:srgbClr val="A5A5A5"/>
                </a:solidFill>
                <a:latin typeface="Gill Sans"/>
                <a:ea typeface="Gill Sans"/>
                <a:cs typeface="Gill Sans"/>
                <a:sym typeface="Gill Sans"/>
              </a:rPr>
              <a:t>99.99</a:t>
            </a:r>
            <a:r>
              <a:rPr baseline="30000" i="1" lang="en-US" sz="1800">
                <a:solidFill>
                  <a:srgbClr val="A5A5A5"/>
                </a:solidFill>
                <a:latin typeface="Gill Sans"/>
                <a:ea typeface="Gill Sans"/>
                <a:cs typeface="Gill Sans"/>
                <a:sym typeface="Gill Sans"/>
              </a:rPr>
              <a:t>th</a:t>
            </a:r>
            <a:r>
              <a:rPr lang="en-US" sz="1800">
                <a:solidFill>
                  <a:srgbClr val="A5A5A5"/>
                </a:solidFill>
                <a:latin typeface="Gill Sans"/>
                <a:ea typeface="Gill Sans"/>
                <a:cs typeface="Gill Sans"/>
                <a:sym typeface="Gill Sans"/>
              </a:rPr>
              <a:t>)</a:t>
            </a:r>
            <a:endParaRPr sz="1800">
              <a:solidFill>
                <a:srgbClr val="0096FF"/>
              </a:solidFill>
              <a:latin typeface="Gill Sans"/>
              <a:ea typeface="Gill Sans"/>
              <a:cs typeface="Gill Sans"/>
              <a:sym typeface="Gill Sans"/>
            </a:endParaRPr>
          </a:p>
          <a:p>
            <a:pPr indent="0" lvl="0" marL="0" marR="0" rtl="0" algn="ctr">
              <a:spcBef>
                <a:spcPts val="0"/>
              </a:spcBef>
              <a:spcAft>
                <a:spcPts val="0"/>
              </a:spcAft>
              <a:buNone/>
            </a:pPr>
            <a:r>
              <a:rPr lang="en-US" sz="2000">
                <a:solidFill>
                  <a:srgbClr val="0096FF"/>
                </a:solidFill>
                <a:latin typeface="Helvetica Neue"/>
                <a:ea typeface="Helvetica Neue"/>
                <a:cs typeface="Helvetica Neue"/>
                <a:sym typeface="Helvetica Neue"/>
              </a:rPr>
              <a:t>Up to 75x</a:t>
            </a:r>
            <a:r>
              <a:rPr lang="en-US" sz="2000">
                <a:solidFill>
                  <a:srgbClr val="0096FF"/>
                </a:solidFill>
                <a:latin typeface="Gill Sans"/>
                <a:ea typeface="Gill Sans"/>
                <a:cs typeface="Gill Sans"/>
                <a:sym typeface="Gill Sans"/>
              </a:rPr>
              <a:t> improvement</a:t>
            </a:r>
            <a:r>
              <a:rPr i="1" lang="en-US" sz="1800">
                <a:solidFill>
                  <a:srgbClr val="0096FF"/>
                </a:solidFill>
                <a:latin typeface="Gill Sans"/>
                <a:ea typeface="Gill Sans"/>
                <a:cs typeface="Gill Sans"/>
                <a:sym typeface="Gill Sans"/>
              </a:rPr>
              <a:t> over </a:t>
            </a:r>
            <a:r>
              <a:rPr i="1" lang="en-US" sz="1800">
                <a:solidFill>
                  <a:srgbClr val="FF0000"/>
                </a:solidFill>
                <a:latin typeface="Gill Sans"/>
                <a:ea typeface="Gill Sans"/>
                <a:cs typeface="Gill Sans"/>
                <a:sym typeface="Gill Sans"/>
              </a:rPr>
              <a:t>Base</a:t>
            </a:r>
            <a:r>
              <a:rPr lang="en-US" sz="1800">
                <a:solidFill>
                  <a:srgbClr val="0000FF"/>
                </a:solidFill>
                <a:latin typeface="Gill Sans"/>
                <a:ea typeface="Gill Sans"/>
                <a:cs typeface="Gill Sans"/>
                <a:sym typeface="Gill Sans"/>
              </a:rPr>
              <a:t> </a:t>
            </a:r>
            <a:endParaRPr/>
          </a:p>
        </p:txBody>
      </p:sp>
      <p:grpSp>
        <p:nvGrpSpPr>
          <p:cNvPr id="2564" name="Google Shape;2564;p61"/>
          <p:cNvGrpSpPr/>
          <p:nvPr/>
        </p:nvGrpSpPr>
        <p:grpSpPr>
          <a:xfrm>
            <a:off x="4880188" y="1893650"/>
            <a:ext cx="3730412" cy="2811700"/>
            <a:chOff x="4880188" y="1657283"/>
            <a:chExt cx="3730412" cy="2811700"/>
          </a:xfrm>
        </p:grpSpPr>
        <p:sp>
          <p:nvSpPr>
            <p:cNvPr id="2565" name="Google Shape;2565;p61"/>
            <p:cNvSpPr/>
            <p:nvPr/>
          </p:nvSpPr>
          <p:spPr>
            <a:xfrm>
              <a:off x="4880188" y="1801983"/>
              <a:ext cx="3730412" cy="2667000"/>
            </a:xfrm>
            <a:prstGeom prst="roundRect">
              <a:avLst>
                <a:gd fmla="val 16667" name="adj"/>
              </a:avLst>
            </a:prstGeom>
            <a:noFill/>
            <a:ln cap="flat" cmpd="sng" w="107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sz="2000">
                <a:solidFill>
                  <a:srgbClr val="0096FF"/>
                </a:solidFill>
                <a:latin typeface="Gill Sans"/>
                <a:ea typeface="Gill Sans"/>
                <a:cs typeface="Gill Sans"/>
                <a:sym typeface="Gill Sans"/>
              </a:endParaRPr>
            </a:p>
            <a:p>
              <a:pPr indent="0" lvl="0" marL="0" marR="0" rtl="0" algn="l">
                <a:spcBef>
                  <a:spcPts val="0"/>
                </a:spcBef>
                <a:spcAft>
                  <a:spcPts val="0"/>
                </a:spcAft>
                <a:buNone/>
              </a:pPr>
              <a:r>
                <a:t/>
              </a:r>
              <a:endParaRPr sz="2000">
                <a:solidFill>
                  <a:srgbClr val="0096FF"/>
                </a:solidFill>
                <a:latin typeface="Gill Sans"/>
                <a:ea typeface="Gill Sans"/>
                <a:cs typeface="Gill Sans"/>
                <a:sym typeface="Gill Sans"/>
              </a:endParaRPr>
            </a:p>
            <a:p>
              <a:pPr indent="0" lvl="0" marL="0" marR="0" rtl="0" algn="ctr">
                <a:spcBef>
                  <a:spcPts val="0"/>
                </a:spcBef>
                <a:spcAft>
                  <a:spcPts val="0"/>
                </a:spcAft>
                <a:buNone/>
              </a:pPr>
              <a:r>
                <a:t/>
              </a:r>
              <a:endParaRPr i="1" sz="2000">
                <a:solidFill>
                  <a:srgbClr val="00B050"/>
                </a:solidFill>
                <a:latin typeface="Gill Sans"/>
                <a:ea typeface="Gill Sans"/>
                <a:cs typeface="Gill Sans"/>
                <a:sym typeface="Gill Sans"/>
              </a:endParaRPr>
            </a:p>
            <a:p>
              <a:pPr indent="0" lvl="0" marL="0" marR="0" rtl="0" algn="ctr">
                <a:spcBef>
                  <a:spcPts val="0"/>
                </a:spcBef>
                <a:spcAft>
                  <a:spcPts val="0"/>
                </a:spcAft>
                <a:buNone/>
              </a:pPr>
              <a:r>
                <a:t/>
              </a:r>
              <a:endParaRPr i="1" sz="2000">
                <a:solidFill>
                  <a:srgbClr val="00B050"/>
                </a:solidFill>
                <a:latin typeface="Gill Sans"/>
                <a:ea typeface="Gill Sans"/>
                <a:cs typeface="Gill Sans"/>
                <a:sym typeface="Gill Sans"/>
              </a:endParaRPr>
            </a:p>
            <a:p>
              <a:pPr indent="0" lvl="0" marL="0" marR="0" rtl="0" algn="ctr">
                <a:spcBef>
                  <a:spcPts val="0"/>
                </a:spcBef>
                <a:spcAft>
                  <a:spcPts val="0"/>
                </a:spcAft>
                <a:buNone/>
              </a:pPr>
              <a:r>
                <a:rPr i="1" lang="en-US" sz="2000">
                  <a:solidFill>
                    <a:srgbClr val="0096FF"/>
                  </a:solidFill>
                  <a:latin typeface="Gill Sans"/>
                  <a:ea typeface="Gill Sans"/>
                  <a:cs typeface="Gill Sans"/>
                  <a:sym typeface="Gill Sans"/>
                </a:rPr>
                <a:t>IODA is more deterministic and efficient in cutting tail latencies!</a:t>
              </a:r>
              <a:endParaRPr/>
            </a:p>
          </p:txBody>
        </p:sp>
        <p:grpSp>
          <p:nvGrpSpPr>
            <p:cNvPr id="2566" name="Google Shape;2566;p61"/>
            <p:cNvGrpSpPr/>
            <p:nvPr/>
          </p:nvGrpSpPr>
          <p:grpSpPr>
            <a:xfrm>
              <a:off x="4924506" y="2244342"/>
              <a:ext cx="3655439" cy="1394208"/>
              <a:chOff x="5014325" y="3061571"/>
              <a:chExt cx="3655439" cy="1394208"/>
            </a:xfrm>
          </p:grpSpPr>
          <p:sp>
            <p:nvSpPr>
              <p:cNvPr id="2567" name="Google Shape;2567;p61"/>
              <p:cNvSpPr txBox="1"/>
              <p:nvPr/>
            </p:nvSpPr>
            <p:spPr>
              <a:xfrm>
                <a:off x="5305298" y="3583380"/>
                <a:ext cx="1344599" cy="369332"/>
              </a:xfrm>
              <a:prstGeom prst="rect">
                <a:avLst/>
              </a:prstGeom>
              <a:solidFill>
                <a:srgbClr val="0000FF">
                  <a:alpha val="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Speculation </a:t>
                </a:r>
                <a:endParaRPr/>
              </a:p>
            </p:txBody>
          </p:sp>
          <p:sp>
            <p:nvSpPr>
              <p:cNvPr id="2568" name="Google Shape;2568;p61"/>
              <p:cNvSpPr txBox="1"/>
              <p:nvPr/>
            </p:nvSpPr>
            <p:spPr>
              <a:xfrm>
                <a:off x="5306343" y="3080869"/>
                <a:ext cx="1343554" cy="369332"/>
              </a:xfrm>
              <a:prstGeom prst="rect">
                <a:avLst/>
              </a:prstGeom>
              <a:solidFill>
                <a:srgbClr val="0000FF">
                  <a:alpha val="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Preemption</a:t>
                </a:r>
                <a:endParaRPr/>
              </a:p>
            </p:txBody>
          </p:sp>
          <p:sp>
            <p:nvSpPr>
              <p:cNvPr id="2569" name="Google Shape;2569;p61"/>
              <p:cNvSpPr txBox="1"/>
              <p:nvPr/>
            </p:nvSpPr>
            <p:spPr>
              <a:xfrm>
                <a:off x="6865597" y="3568426"/>
                <a:ext cx="1441164" cy="369332"/>
              </a:xfrm>
              <a:prstGeom prst="rect">
                <a:avLst/>
              </a:prstGeom>
              <a:solidFill>
                <a:srgbClr val="0000FF">
                  <a:alpha val="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Suspension</a:t>
                </a:r>
                <a:endParaRPr/>
              </a:p>
            </p:txBody>
          </p:sp>
          <p:sp>
            <p:nvSpPr>
              <p:cNvPr id="2570" name="Google Shape;2570;p61"/>
              <p:cNvSpPr txBox="1"/>
              <p:nvPr/>
            </p:nvSpPr>
            <p:spPr>
              <a:xfrm>
                <a:off x="6865597" y="3061571"/>
                <a:ext cx="1441164" cy="369332"/>
              </a:xfrm>
              <a:prstGeom prst="rect">
                <a:avLst/>
              </a:prstGeom>
              <a:solidFill>
                <a:srgbClr val="0000FF">
                  <a:alpha val="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Coordination</a:t>
                </a:r>
                <a:endParaRPr/>
              </a:p>
            </p:txBody>
          </p:sp>
          <p:sp>
            <p:nvSpPr>
              <p:cNvPr id="2571" name="Google Shape;2571;p61"/>
              <p:cNvSpPr txBox="1"/>
              <p:nvPr/>
            </p:nvSpPr>
            <p:spPr>
              <a:xfrm>
                <a:off x="5014325" y="4086447"/>
                <a:ext cx="1334812" cy="369332"/>
              </a:xfrm>
              <a:prstGeom prst="rect">
                <a:avLst/>
              </a:prstGeom>
              <a:solidFill>
                <a:srgbClr val="0000FF">
                  <a:alpha val="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Partitioning</a:t>
                </a:r>
                <a:endParaRPr/>
              </a:p>
            </p:txBody>
          </p:sp>
          <p:sp>
            <p:nvSpPr>
              <p:cNvPr id="2572" name="Google Shape;2572;p61"/>
              <p:cNvSpPr txBox="1"/>
              <p:nvPr/>
            </p:nvSpPr>
            <p:spPr>
              <a:xfrm>
                <a:off x="7696228" y="4067247"/>
                <a:ext cx="973536" cy="369332"/>
              </a:xfrm>
              <a:prstGeom prst="rect">
                <a:avLst/>
              </a:prstGeom>
              <a:solidFill>
                <a:srgbClr val="0000FF">
                  <a:alpha val="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Tiny-Tail</a:t>
                </a:r>
                <a:endParaRPr/>
              </a:p>
            </p:txBody>
          </p:sp>
          <p:sp>
            <p:nvSpPr>
              <p:cNvPr id="2573" name="Google Shape;2573;p61"/>
              <p:cNvSpPr txBox="1"/>
              <p:nvPr/>
            </p:nvSpPr>
            <p:spPr>
              <a:xfrm>
                <a:off x="6411746" y="4085891"/>
                <a:ext cx="1221873" cy="369332"/>
              </a:xfrm>
              <a:prstGeom prst="rect">
                <a:avLst/>
              </a:prstGeom>
              <a:solidFill>
                <a:srgbClr val="0000FF">
                  <a:alpha val="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SLO-aware</a:t>
                </a:r>
                <a:endParaRPr/>
              </a:p>
            </p:txBody>
          </p:sp>
        </p:grpSp>
        <p:sp>
          <p:nvSpPr>
            <p:cNvPr id="2574" name="Google Shape;2574;p61"/>
            <p:cNvSpPr txBox="1"/>
            <p:nvPr/>
          </p:nvSpPr>
          <p:spPr>
            <a:xfrm>
              <a:off x="4978174" y="1657283"/>
              <a:ext cx="7083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600">
                  <a:solidFill>
                    <a:schemeClr val="dk1"/>
                  </a:solidFill>
                  <a:latin typeface="Gill Sans"/>
                  <a:ea typeface="Gill Sans"/>
                  <a:cs typeface="Gill Sans"/>
                  <a:sym typeface="Gill Sans"/>
                </a:rPr>
                <a:t>vs. </a:t>
              </a:r>
              <a:endParaRPr/>
            </a:p>
          </p:txBody>
        </p:sp>
      </p:grpSp>
      <p:grpSp>
        <p:nvGrpSpPr>
          <p:cNvPr id="2575" name="Google Shape;2575;p61"/>
          <p:cNvGrpSpPr/>
          <p:nvPr/>
        </p:nvGrpSpPr>
        <p:grpSpPr>
          <a:xfrm>
            <a:off x="761995" y="514350"/>
            <a:ext cx="3692392" cy="3849726"/>
            <a:chOff x="761995" y="514350"/>
            <a:chExt cx="3692392" cy="3849726"/>
          </a:xfrm>
        </p:grpSpPr>
        <p:sp>
          <p:nvSpPr>
            <p:cNvPr id="2576" name="Google Shape;2576;p61"/>
            <p:cNvSpPr/>
            <p:nvPr/>
          </p:nvSpPr>
          <p:spPr>
            <a:xfrm rot="1809377">
              <a:off x="835459" y="641774"/>
              <a:ext cx="631962" cy="462722"/>
            </a:xfrm>
            <a:prstGeom prst="leftArrow">
              <a:avLst>
                <a:gd fmla="val 50000" name="adj1"/>
                <a:gd fmla="val 50000" name="adj2"/>
              </a:avLst>
            </a:prstGeom>
            <a:gradFill>
              <a:gsLst>
                <a:gs pos="0">
                  <a:srgbClr val="FF0000"/>
                </a:gs>
                <a:gs pos="49000">
                  <a:srgbClr val="E8CBB6"/>
                </a:gs>
                <a:gs pos="100000">
                  <a:srgbClr val="00FF00"/>
                </a:gs>
              </a:gsLst>
              <a:lin ang="13500000" scaled="0"/>
            </a:gra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2577" name="Google Shape;2577;p61"/>
            <p:cNvSpPr/>
            <p:nvPr/>
          </p:nvSpPr>
          <p:spPr>
            <a:xfrm rot="1809377">
              <a:off x="2207062" y="717974"/>
              <a:ext cx="631962" cy="462722"/>
            </a:xfrm>
            <a:prstGeom prst="leftArrow">
              <a:avLst>
                <a:gd fmla="val 50000" name="adj1"/>
                <a:gd fmla="val 50000" name="adj2"/>
              </a:avLst>
            </a:prstGeom>
            <a:gradFill>
              <a:gsLst>
                <a:gs pos="0">
                  <a:srgbClr val="FF0000"/>
                </a:gs>
                <a:gs pos="49000">
                  <a:srgbClr val="E8CBB6"/>
                </a:gs>
                <a:gs pos="100000">
                  <a:srgbClr val="00FF00"/>
                </a:gs>
              </a:gsLst>
              <a:lin ang="13500000" scaled="0"/>
            </a:gra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2578" name="Google Shape;2578;p61"/>
            <p:cNvSpPr/>
            <p:nvPr/>
          </p:nvSpPr>
          <p:spPr>
            <a:xfrm rot="1809377">
              <a:off x="3578662" y="641774"/>
              <a:ext cx="631962" cy="462722"/>
            </a:xfrm>
            <a:prstGeom prst="leftArrow">
              <a:avLst>
                <a:gd fmla="val 50000" name="adj1"/>
                <a:gd fmla="val 50000" name="adj2"/>
              </a:avLst>
            </a:prstGeom>
            <a:gradFill>
              <a:gsLst>
                <a:gs pos="0">
                  <a:srgbClr val="FF0000"/>
                </a:gs>
                <a:gs pos="49000">
                  <a:srgbClr val="E8CBB6"/>
                </a:gs>
                <a:gs pos="100000">
                  <a:srgbClr val="00FF00"/>
                </a:gs>
              </a:gsLst>
              <a:lin ang="13500000" scaled="0"/>
            </a:gra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2579" name="Google Shape;2579;p61"/>
            <p:cNvSpPr/>
            <p:nvPr/>
          </p:nvSpPr>
          <p:spPr>
            <a:xfrm rot="1809377">
              <a:off x="835456" y="2242201"/>
              <a:ext cx="631962" cy="462722"/>
            </a:xfrm>
            <a:prstGeom prst="leftArrow">
              <a:avLst>
                <a:gd fmla="val 50000" name="adj1"/>
                <a:gd fmla="val 50000" name="adj2"/>
              </a:avLst>
            </a:prstGeom>
            <a:gradFill>
              <a:gsLst>
                <a:gs pos="0">
                  <a:srgbClr val="FF0000"/>
                </a:gs>
                <a:gs pos="49000">
                  <a:srgbClr val="E8CBB6"/>
                </a:gs>
                <a:gs pos="100000">
                  <a:srgbClr val="00FF00"/>
                </a:gs>
              </a:gsLst>
              <a:lin ang="13500000" scaled="0"/>
            </a:gra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2580" name="Google Shape;2580;p61"/>
            <p:cNvSpPr/>
            <p:nvPr/>
          </p:nvSpPr>
          <p:spPr>
            <a:xfrm rot="1809377">
              <a:off x="2223936" y="2151768"/>
              <a:ext cx="631962" cy="462722"/>
            </a:xfrm>
            <a:prstGeom prst="leftArrow">
              <a:avLst>
                <a:gd fmla="val 50000" name="adj1"/>
                <a:gd fmla="val 50000" name="adj2"/>
              </a:avLst>
            </a:prstGeom>
            <a:gradFill>
              <a:gsLst>
                <a:gs pos="0">
                  <a:srgbClr val="FF0000"/>
                </a:gs>
                <a:gs pos="49000">
                  <a:srgbClr val="E8CBB6"/>
                </a:gs>
                <a:gs pos="100000">
                  <a:srgbClr val="00FF00"/>
                </a:gs>
              </a:gsLst>
              <a:lin ang="13500000" scaled="0"/>
            </a:gra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2581" name="Google Shape;2581;p61"/>
            <p:cNvSpPr/>
            <p:nvPr/>
          </p:nvSpPr>
          <p:spPr>
            <a:xfrm rot="1809377">
              <a:off x="3740117" y="2151768"/>
              <a:ext cx="631962" cy="462722"/>
            </a:xfrm>
            <a:prstGeom prst="leftArrow">
              <a:avLst>
                <a:gd fmla="val 50000" name="adj1"/>
                <a:gd fmla="val 50000" name="adj2"/>
              </a:avLst>
            </a:prstGeom>
            <a:gradFill>
              <a:gsLst>
                <a:gs pos="0">
                  <a:srgbClr val="FF0000"/>
                </a:gs>
                <a:gs pos="49000">
                  <a:srgbClr val="E8CBB6"/>
                </a:gs>
                <a:gs pos="100000">
                  <a:srgbClr val="00FF00"/>
                </a:gs>
              </a:gsLst>
              <a:lin ang="13500000" scaled="0"/>
            </a:gra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2582" name="Google Shape;2582;p61"/>
            <p:cNvSpPr/>
            <p:nvPr/>
          </p:nvSpPr>
          <p:spPr>
            <a:xfrm rot="1809377">
              <a:off x="854294" y="3706404"/>
              <a:ext cx="631962" cy="462722"/>
            </a:xfrm>
            <a:prstGeom prst="leftArrow">
              <a:avLst>
                <a:gd fmla="val 50000" name="adj1"/>
                <a:gd fmla="val 50000" name="adj2"/>
              </a:avLst>
            </a:prstGeom>
            <a:gradFill>
              <a:gsLst>
                <a:gs pos="0">
                  <a:srgbClr val="FF0000"/>
                </a:gs>
                <a:gs pos="49000">
                  <a:srgbClr val="E8CBB6"/>
                </a:gs>
                <a:gs pos="100000">
                  <a:srgbClr val="00FF00"/>
                </a:gs>
              </a:gsLst>
              <a:lin ang="13500000" scaled="0"/>
            </a:gra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2583" name="Google Shape;2583;p61"/>
            <p:cNvSpPr/>
            <p:nvPr/>
          </p:nvSpPr>
          <p:spPr>
            <a:xfrm rot="1809377">
              <a:off x="2188714" y="3645578"/>
              <a:ext cx="631962" cy="462722"/>
            </a:xfrm>
            <a:prstGeom prst="leftArrow">
              <a:avLst>
                <a:gd fmla="val 50000" name="adj1"/>
                <a:gd fmla="val 50000" name="adj2"/>
              </a:avLst>
            </a:prstGeom>
            <a:gradFill>
              <a:gsLst>
                <a:gs pos="0">
                  <a:srgbClr val="FF0000"/>
                </a:gs>
                <a:gs pos="49000">
                  <a:srgbClr val="E8CBB6"/>
                </a:gs>
                <a:gs pos="100000">
                  <a:srgbClr val="00FF00"/>
                </a:gs>
              </a:gsLst>
              <a:lin ang="13500000" scaled="0"/>
            </a:gra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2584" name="Google Shape;2584;p61"/>
            <p:cNvSpPr/>
            <p:nvPr/>
          </p:nvSpPr>
          <p:spPr>
            <a:xfrm rot="1809377">
              <a:off x="3748964" y="3773931"/>
              <a:ext cx="631962" cy="462722"/>
            </a:xfrm>
            <a:prstGeom prst="leftArrow">
              <a:avLst>
                <a:gd fmla="val 50000" name="adj1"/>
                <a:gd fmla="val 50000" name="adj2"/>
              </a:avLst>
            </a:prstGeom>
            <a:gradFill>
              <a:gsLst>
                <a:gs pos="0">
                  <a:srgbClr val="FF0000"/>
                </a:gs>
                <a:gs pos="49000">
                  <a:srgbClr val="E8CBB6"/>
                </a:gs>
                <a:gs pos="100000">
                  <a:srgbClr val="00FF00"/>
                </a:gs>
              </a:gsLst>
              <a:lin ang="13500000" scaled="0"/>
            </a:gra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9" name="Shape 2589"/>
        <p:cNvGrpSpPr/>
        <p:nvPr/>
      </p:nvGrpSpPr>
      <p:grpSpPr>
        <a:xfrm>
          <a:off x="0" y="0"/>
          <a:ext cx="0" cy="0"/>
          <a:chOff x="0" y="0"/>
          <a:chExt cx="0" cy="0"/>
        </a:xfrm>
      </p:grpSpPr>
      <p:sp>
        <p:nvSpPr>
          <p:cNvPr id="2590" name="Google Shape;2590;p62"/>
          <p:cNvSpPr txBox="1"/>
          <p:nvPr>
            <p:ph type="title"/>
          </p:nvPr>
        </p:nvSpPr>
        <p:spPr>
          <a:xfrm>
            <a:off x="277806" y="164803"/>
            <a:ext cx="8621875" cy="54610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t/>
            </a:r>
            <a:endParaRPr/>
          </a:p>
        </p:txBody>
      </p:sp>
      <p:sp>
        <p:nvSpPr>
          <p:cNvPr id="2591" name="Google Shape;2591;p62"/>
          <p:cNvSpPr txBox="1"/>
          <p:nvPr>
            <p:ph idx="12" type="sldNum"/>
          </p:nvPr>
        </p:nvSpPr>
        <p:spPr>
          <a:xfrm>
            <a:off x="8341368" y="4869657"/>
            <a:ext cx="802632"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sp>
        <p:nvSpPr>
          <p:cNvPr id="2592" name="Google Shape;2592;p62"/>
          <p:cNvSpPr txBox="1"/>
          <p:nvPr>
            <p:ph idx="4294967295" type="body"/>
          </p:nvPr>
        </p:nvSpPr>
        <p:spPr>
          <a:xfrm>
            <a:off x="277806" y="1962150"/>
            <a:ext cx="8621875" cy="1188541"/>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3600"/>
              <a:buNone/>
            </a:pPr>
            <a:r>
              <a:rPr lang="en-US" sz="4800"/>
              <a:t>Backup Slides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7" name="Shape 2597"/>
        <p:cNvGrpSpPr/>
        <p:nvPr/>
      </p:nvGrpSpPr>
      <p:grpSpPr>
        <a:xfrm>
          <a:off x="0" y="0"/>
          <a:ext cx="0" cy="0"/>
          <a:chOff x="0" y="0"/>
          <a:chExt cx="0" cy="0"/>
        </a:xfrm>
      </p:grpSpPr>
      <p:sp>
        <p:nvSpPr>
          <p:cNvPr id="2598" name="Google Shape;2598;p63"/>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My Approach</a:t>
            </a:r>
            <a:endParaRPr/>
          </a:p>
        </p:txBody>
      </p:sp>
      <p:sp>
        <p:nvSpPr>
          <p:cNvPr id="2599" name="Google Shape;2599;p63"/>
          <p:cNvSpPr txBox="1"/>
          <p:nvPr/>
        </p:nvSpPr>
        <p:spPr>
          <a:xfrm>
            <a:off x="890422" y="1581150"/>
            <a:ext cx="721325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0096FF"/>
                </a:solidFill>
                <a:latin typeface="Gill Sans"/>
                <a:ea typeface="Gill Sans"/>
                <a:cs typeface="Gill Sans"/>
                <a:sym typeface="Gill Sans"/>
              </a:rPr>
              <a:t>Thrust</a:t>
            </a:r>
            <a:r>
              <a:rPr lang="en-US" sz="2400">
                <a:solidFill>
                  <a:srgbClr val="0096FF"/>
                </a:solidFill>
                <a:latin typeface="Gill Sans"/>
                <a:ea typeface="Gill Sans"/>
                <a:cs typeface="Gill Sans"/>
                <a:sym typeface="Gill Sans"/>
              </a:rPr>
              <a:t> </a:t>
            </a:r>
            <a:r>
              <a:rPr i="1" lang="en-US" sz="2400">
                <a:solidFill>
                  <a:srgbClr val="0096FF"/>
                </a:solidFill>
                <a:latin typeface="Helvetica Neue"/>
                <a:ea typeface="Helvetica Neue"/>
                <a:cs typeface="Helvetica Neue"/>
                <a:sym typeface="Helvetica Neue"/>
              </a:rPr>
              <a:t>1</a:t>
            </a:r>
            <a:r>
              <a:rPr lang="en-US" sz="2400">
                <a:solidFill>
                  <a:srgbClr val="0096FF"/>
                </a:solidFill>
                <a:latin typeface="Gill Sans"/>
                <a:ea typeface="Gill Sans"/>
                <a:cs typeface="Gill Sans"/>
                <a:sym typeface="Gill Sans"/>
              </a:rPr>
              <a:t>: Make better use of what hardware can provide</a:t>
            </a:r>
            <a:endParaRPr/>
          </a:p>
        </p:txBody>
      </p:sp>
      <p:sp>
        <p:nvSpPr>
          <p:cNvPr id="2600" name="Google Shape;2600;p63"/>
          <p:cNvSpPr txBox="1"/>
          <p:nvPr/>
        </p:nvSpPr>
        <p:spPr>
          <a:xfrm>
            <a:off x="890422" y="2578953"/>
            <a:ext cx="625664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0096FF"/>
                </a:solidFill>
                <a:latin typeface="Gill Sans"/>
                <a:ea typeface="Gill Sans"/>
                <a:cs typeface="Gill Sans"/>
                <a:sym typeface="Gill Sans"/>
              </a:rPr>
              <a:t>Thrust</a:t>
            </a:r>
            <a:r>
              <a:rPr lang="en-US" sz="2400">
                <a:solidFill>
                  <a:srgbClr val="0096FF"/>
                </a:solidFill>
                <a:latin typeface="Gill Sans"/>
                <a:ea typeface="Gill Sans"/>
                <a:cs typeface="Gill Sans"/>
                <a:sym typeface="Gill Sans"/>
              </a:rPr>
              <a:t> </a:t>
            </a:r>
            <a:r>
              <a:rPr i="1" lang="en-US" sz="2400">
                <a:solidFill>
                  <a:srgbClr val="0096FF"/>
                </a:solidFill>
                <a:latin typeface="Helvetica Neue"/>
                <a:ea typeface="Helvetica Neue"/>
                <a:cs typeface="Helvetica Neue"/>
                <a:sym typeface="Helvetica Neue"/>
              </a:rPr>
              <a:t>2</a:t>
            </a:r>
            <a:r>
              <a:rPr lang="en-US" sz="2400">
                <a:solidFill>
                  <a:srgbClr val="0096FF"/>
                </a:solidFill>
                <a:latin typeface="Gill Sans"/>
                <a:ea typeface="Gill Sans"/>
                <a:cs typeface="Gill Sans"/>
                <a:sym typeface="Gill Sans"/>
              </a:rPr>
              <a:t>: Revisit interface/abstraction designs to </a:t>
            </a:r>
            <a:endParaRPr/>
          </a:p>
          <a:p>
            <a:pPr indent="0" lvl="0" marL="0" marR="0" rtl="0" algn="l">
              <a:spcBef>
                <a:spcPts val="0"/>
              </a:spcBef>
              <a:spcAft>
                <a:spcPts val="0"/>
              </a:spcAft>
              <a:buNone/>
            </a:pPr>
            <a:r>
              <a:rPr lang="en-US" sz="2400">
                <a:solidFill>
                  <a:srgbClr val="0096FF"/>
                </a:solidFill>
                <a:latin typeface="Gill Sans"/>
                <a:ea typeface="Gill Sans"/>
                <a:cs typeface="Gill Sans"/>
                <a:sym typeface="Gill Sans"/>
              </a:rPr>
              <a:t>              mask hardware complexities</a:t>
            </a:r>
            <a:endParaRPr/>
          </a:p>
        </p:txBody>
      </p:sp>
      <p:sp>
        <p:nvSpPr>
          <p:cNvPr id="2601" name="Google Shape;2601;p63"/>
          <p:cNvSpPr txBox="1"/>
          <p:nvPr/>
        </p:nvSpPr>
        <p:spPr>
          <a:xfrm>
            <a:off x="880156" y="3798153"/>
            <a:ext cx="575497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0096FF"/>
                </a:solidFill>
                <a:latin typeface="Gill Sans"/>
                <a:ea typeface="Gill Sans"/>
                <a:cs typeface="Gill Sans"/>
                <a:sym typeface="Gill Sans"/>
              </a:rPr>
              <a:t>Thrust</a:t>
            </a:r>
            <a:r>
              <a:rPr lang="en-US" sz="2400">
                <a:solidFill>
                  <a:srgbClr val="0096FF"/>
                </a:solidFill>
                <a:latin typeface="Gill Sans"/>
                <a:ea typeface="Gill Sans"/>
                <a:cs typeface="Gill Sans"/>
                <a:sym typeface="Gill Sans"/>
              </a:rPr>
              <a:t> </a:t>
            </a:r>
            <a:r>
              <a:rPr i="1" lang="en-US" sz="2400">
                <a:solidFill>
                  <a:srgbClr val="0096FF"/>
                </a:solidFill>
                <a:latin typeface="Helvetica Neue"/>
                <a:ea typeface="Helvetica Neue"/>
                <a:cs typeface="Helvetica Neue"/>
                <a:sym typeface="Helvetica Neue"/>
              </a:rPr>
              <a:t>3</a:t>
            </a:r>
            <a:r>
              <a:rPr lang="en-US" sz="2400">
                <a:solidFill>
                  <a:srgbClr val="0096FF"/>
                </a:solidFill>
                <a:latin typeface="Gill Sans"/>
                <a:ea typeface="Gill Sans"/>
                <a:cs typeface="Gill Sans"/>
                <a:sym typeface="Gill Sans"/>
              </a:rPr>
              <a:t>: Design tools/platforms to facilitate </a:t>
            </a:r>
            <a:endParaRPr/>
          </a:p>
          <a:p>
            <a:pPr indent="0" lvl="0" marL="0" marR="0" rtl="0" algn="l">
              <a:spcBef>
                <a:spcPts val="0"/>
              </a:spcBef>
              <a:spcAft>
                <a:spcPts val="0"/>
              </a:spcAft>
              <a:buNone/>
            </a:pPr>
            <a:r>
              <a:rPr lang="en-US" sz="2400">
                <a:solidFill>
                  <a:srgbClr val="0096FF"/>
                </a:solidFill>
                <a:latin typeface="Gill Sans"/>
                <a:ea typeface="Gill Sans"/>
                <a:cs typeface="Gill Sans"/>
                <a:sym typeface="Gill Sans"/>
              </a:rPr>
              <a:t>              software/hardware research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0"/>
          <p:cNvSpPr/>
          <p:nvPr/>
        </p:nvSpPr>
        <p:spPr>
          <a:xfrm>
            <a:off x="-844500" y="3967462"/>
            <a:ext cx="711593" cy="7155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050">
                <a:solidFill>
                  <a:srgbClr val="0096FF"/>
                </a:solidFill>
                <a:latin typeface="Arial Narrow"/>
                <a:ea typeface="Arial Narrow"/>
                <a:cs typeface="Arial Narrow"/>
                <a:sym typeface="Arial Narrow"/>
              </a:rPr>
              <a:t>☺</a:t>
            </a:r>
            <a:endParaRPr sz="3000">
              <a:solidFill>
                <a:srgbClr val="0096FF"/>
              </a:solidFill>
              <a:latin typeface="Arial Narrow"/>
              <a:ea typeface="Arial Narrow"/>
              <a:cs typeface="Arial Narrow"/>
              <a:sym typeface="Arial Narrow"/>
            </a:endParaRPr>
          </a:p>
        </p:txBody>
      </p:sp>
      <p:sp>
        <p:nvSpPr>
          <p:cNvPr id="207" name="Google Shape;207;p10"/>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latin typeface="Gill Sans"/>
                <a:ea typeface="Gill Sans"/>
                <a:cs typeface="Gill Sans"/>
                <a:sym typeface="Gill Sans"/>
              </a:rPr>
              <a:t>Storage Software/Hardware Trends</a:t>
            </a:r>
            <a:endParaRPr/>
          </a:p>
        </p:txBody>
      </p:sp>
      <p:sp>
        <p:nvSpPr>
          <p:cNvPr id="208" name="Google Shape;208;p10"/>
          <p:cNvSpPr txBox="1"/>
          <p:nvPr>
            <p:ph idx="12" type="sldNum"/>
          </p:nvPr>
        </p:nvSpPr>
        <p:spPr>
          <a:xfrm>
            <a:off x="8340725" y="4870450"/>
            <a:ext cx="803275" cy="273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cxnSp>
        <p:nvCxnSpPr>
          <p:cNvPr id="209" name="Google Shape;209;p10"/>
          <p:cNvCxnSpPr/>
          <p:nvPr/>
        </p:nvCxnSpPr>
        <p:spPr>
          <a:xfrm>
            <a:off x="609600" y="2812200"/>
            <a:ext cx="8288736" cy="0"/>
          </a:xfrm>
          <a:prstGeom prst="straightConnector1">
            <a:avLst/>
          </a:prstGeom>
          <a:noFill/>
          <a:ln cap="flat" cmpd="sng" w="50800">
            <a:solidFill>
              <a:srgbClr val="7F7F7F"/>
            </a:solidFill>
            <a:prstDash val="dash"/>
            <a:round/>
            <a:headEnd len="sm" w="sm" type="none"/>
            <a:tailEnd len="sm" w="sm" type="none"/>
          </a:ln>
        </p:spPr>
      </p:cxnSp>
      <p:sp>
        <p:nvSpPr>
          <p:cNvPr id="210" name="Google Shape;210;p10"/>
          <p:cNvSpPr/>
          <p:nvPr/>
        </p:nvSpPr>
        <p:spPr>
          <a:xfrm>
            <a:off x="609600" y="1962150"/>
            <a:ext cx="1752600" cy="60960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Gill Sans"/>
                <a:ea typeface="Gill Sans"/>
                <a:cs typeface="Gill Sans"/>
                <a:sym typeface="Gill Sans"/>
              </a:rPr>
              <a:t>Software</a:t>
            </a:r>
            <a:endParaRPr/>
          </a:p>
        </p:txBody>
      </p:sp>
      <p:sp>
        <p:nvSpPr>
          <p:cNvPr id="211" name="Google Shape;211;p10"/>
          <p:cNvSpPr/>
          <p:nvPr/>
        </p:nvSpPr>
        <p:spPr>
          <a:xfrm>
            <a:off x="609600" y="3007013"/>
            <a:ext cx="1752600" cy="60960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Gill Sans"/>
                <a:ea typeface="Gill Sans"/>
                <a:cs typeface="Gill Sans"/>
                <a:sym typeface="Gill Sans"/>
              </a:rPr>
              <a:t>Hardware</a:t>
            </a:r>
            <a:endParaRPr/>
          </a:p>
        </p:txBody>
      </p:sp>
      <p:sp>
        <p:nvSpPr>
          <p:cNvPr id="212" name="Google Shape;212;p10"/>
          <p:cNvSpPr/>
          <p:nvPr/>
        </p:nvSpPr>
        <p:spPr>
          <a:xfrm>
            <a:off x="3429000" y="3052651"/>
            <a:ext cx="1225031" cy="438841"/>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SSD</a:t>
            </a:r>
            <a:endParaRPr sz="2000">
              <a:solidFill>
                <a:schemeClr val="lt1"/>
              </a:solidFill>
              <a:latin typeface="Gill Sans"/>
              <a:ea typeface="Gill Sans"/>
              <a:cs typeface="Gill Sans"/>
              <a:sym typeface="Gill Sans"/>
            </a:endParaRPr>
          </a:p>
        </p:txBody>
      </p:sp>
      <p:pic>
        <p:nvPicPr>
          <p:cNvPr id="213" name="Google Shape;213;p10"/>
          <p:cNvPicPr preferRelativeResize="0"/>
          <p:nvPr/>
        </p:nvPicPr>
        <p:blipFill rotWithShape="1">
          <a:blip r:embed="rId3">
            <a:alphaModFix/>
          </a:blip>
          <a:srcRect b="0" l="0" r="0" t="0"/>
          <a:stretch/>
        </p:blipFill>
        <p:spPr>
          <a:xfrm>
            <a:off x="-752999" y="4740726"/>
            <a:ext cx="532497" cy="532497"/>
          </a:xfrm>
          <a:prstGeom prst="rect">
            <a:avLst/>
          </a:prstGeom>
          <a:noFill/>
          <a:ln>
            <a:noFill/>
          </a:ln>
        </p:spPr>
      </p:pic>
      <p:grpSp>
        <p:nvGrpSpPr>
          <p:cNvPr id="214" name="Google Shape;214;p10"/>
          <p:cNvGrpSpPr/>
          <p:nvPr/>
        </p:nvGrpSpPr>
        <p:grpSpPr>
          <a:xfrm>
            <a:off x="2488073" y="789058"/>
            <a:ext cx="2617438" cy="4310876"/>
            <a:chOff x="2994945" y="789058"/>
            <a:chExt cx="2617438" cy="4310876"/>
          </a:xfrm>
        </p:grpSpPr>
        <p:sp>
          <p:nvSpPr>
            <p:cNvPr id="215" name="Google Shape;215;p10"/>
            <p:cNvSpPr txBox="1"/>
            <p:nvPr/>
          </p:nvSpPr>
          <p:spPr>
            <a:xfrm>
              <a:off x="2994945" y="789058"/>
              <a:ext cx="2617438" cy="664599"/>
            </a:xfrm>
            <a:prstGeom prst="rect">
              <a:avLst/>
            </a:prstGeom>
            <a:solidFill>
              <a:srgbClr val="E4E0DE"/>
            </a:solidFill>
            <a:ln>
              <a:noFill/>
            </a:ln>
          </p:spPr>
          <p:txBody>
            <a:bodyPr anchorCtr="0" anchor="t" bIns="0" lIns="91425" spcFirstLastPara="1" rIns="91425" wrap="square" tIns="0">
              <a:noAutofit/>
            </a:bodyPr>
            <a:lstStyle/>
            <a:p>
              <a:pPr indent="0" lvl="0" marL="0" marR="0" rtl="0" algn="ctr">
                <a:spcBef>
                  <a:spcPts val="0"/>
                </a:spcBef>
                <a:spcAft>
                  <a:spcPts val="0"/>
                </a:spcAft>
                <a:buNone/>
              </a:pPr>
              <a:r>
                <a:rPr b="1" lang="en-US" sz="2000">
                  <a:solidFill>
                    <a:srgbClr val="FF0000"/>
                  </a:solidFill>
                  <a:latin typeface="Gill Sans"/>
                  <a:ea typeface="Gill Sans"/>
                  <a:cs typeface="Gill Sans"/>
                  <a:sym typeface="Gill Sans"/>
                </a:rPr>
                <a:t>Performance Predictability</a:t>
              </a:r>
              <a:endParaRPr/>
            </a:p>
          </p:txBody>
        </p:sp>
        <p:sp>
          <p:nvSpPr>
            <p:cNvPr id="216" name="Google Shape;216;p10"/>
            <p:cNvSpPr txBox="1"/>
            <p:nvPr/>
          </p:nvSpPr>
          <p:spPr>
            <a:xfrm>
              <a:off x="2996738" y="1428750"/>
              <a:ext cx="2615534" cy="3671184"/>
            </a:xfrm>
            <a:prstGeom prst="rect">
              <a:avLst/>
            </a:prstGeom>
            <a:solidFill>
              <a:srgbClr val="FF0000">
                <a:alpha val="26666"/>
              </a:srgbClr>
            </a:solidFill>
            <a:ln cap="flat" cmpd="sng" w="28575">
              <a:solidFill>
                <a:srgbClr val="FF0000"/>
              </a:solidFill>
              <a:prstDash val="solid"/>
              <a:round/>
              <a:headEnd len="sm" w="sm" type="none"/>
              <a:tailEnd len="sm" w="sm" type="none"/>
            </a:ln>
          </p:spPr>
          <p:txBody>
            <a:bodyPr anchorCtr="0" anchor="t" bIns="0" lIns="91425" spcFirstLastPara="1" rIns="91425" wrap="square" tIns="0">
              <a:noAutofit/>
            </a:bodyPr>
            <a:lstStyle/>
            <a:p>
              <a:pPr indent="0" lvl="0" marL="0" marR="0" rtl="0" algn="ctr">
                <a:spcBef>
                  <a:spcPts val="0"/>
                </a:spcBef>
                <a:spcAft>
                  <a:spcPts val="0"/>
                </a:spcAft>
                <a:buNone/>
              </a:pPr>
              <a:r>
                <a:t/>
              </a:r>
              <a:endParaRPr sz="2400">
                <a:solidFill>
                  <a:srgbClr val="FF0000"/>
                </a:solidFill>
                <a:latin typeface="Gill Sans"/>
                <a:ea typeface="Gill Sans"/>
                <a:cs typeface="Gill Sans"/>
                <a:sym typeface="Gill Sans"/>
              </a:endParaRPr>
            </a:p>
          </p:txBody>
        </p:sp>
      </p:grpSp>
      <p:grpSp>
        <p:nvGrpSpPr>
          <p:cNvPr id="217" name="Google Shape;217;p10"/>
          <p:cNvGrpSpPr/>
          <p:nvPr/>
        </p:nvGrpSpPr>
        <p:grpSpPr>
          <a:xfrm>
            <a:off x="2530729" y="1540637"/>
            <a:ext cx="2512279" cy="544220"/>
            <a:chOff x="2530729" y="1540637"/>
            <a:chExt cx="2512279" cy="544220"/>
          </a:xfrm>
        </p:grpSpPr>
        <p:sp>
          <p:nvSpPr>
            <p:cNvPr id="218" name="Google Shape;218;p10"/>
            <p:cNvSpPr/>
            <p:nvPr/>
          </p:nvSpPr>
          <p:spPr>
            <a:xfrm>
              <a:off x="3145894" y="1554289"/>
              <a:ext cx="1897114" cy="530568"/>
            </a:xfrm>
            <a:prstGeom prst="wedgeRoundRectCallout">
              <a:avLst>
                <a:gd fmla="val 45694" name="adj1"/>
                <a:gd fmla="val -25892" name="adj2"/>
                <a:gd fmla="val 16667" name="adj3"/>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More </a:t>
              </a:r>
              <a:r>
                <a:rPr i="1" lang="en-US" sz="2000">
                  <a:solidFill>
                    <a:schemeClr val="lt1"/>
                  </a:solidFill>
                  <a:latin typeface="Gill Sans"/>
                  <a:ea typeface="Gill Sans"/>
                  <a:cs typeface="Gill Sans"/>
                  <a:sym typeface="Gill Sans"/>
                </a:rPr>
                <a:t>feature-rich</a:t>
              </a:r>
              <a:endParaRPr i="1" sz="1800">
                <a:solidFill>
                  <a:schemeClr val="lt1"/>
                </a:solidFill>
                <a:latin typeface="Gill Sans"/>
                <a:ea typeface="Gill Sans"/>
                <a:cs typeface="Gill Sans"/>
                <a:sym typeface="Gill Sans"/>
              </a:endParaRPr>
            </a:p>
          </p:txBody>
        </p:sp>
        <p:grpSp>
          <p:nvGrpSpPr>
            <p:cNvPr id="219" name="Google Shape;219;p10"/>
            <p:cNvGrpSpPr/>
            <p:nvPr/>
          </p:nvGrpSpPr>
          <p:grpSpPr>
            <a:xfrm>
              <a:off x="2530729" y="1540637"/>
              <a:ext cx="532497" cy="529600"/>
              <a:chOff x="400152" y="2532186"/>
              <a:chExt cx="1842048" cy="1793630"/>
            </a:xfrm>
          </p:grpSpPr>
          <p:sp>
            <p:nvSpPr>
              <p:cNvPr id="220" name="Google Shape;220;p10"/>
              <p:cNvSpPr/>
              <p:nvPr/>
            </p:nvSpPr>
            <p:spPr>
              <a:xfrm>
                <a:off x="400152" y="2532186"/>
                <a:ext cx="1842048" cy="1793630"/>
              </a:xfrm>
              <a:prstGeom prst="ellipse">
                <a:avLst/>
              </a:prstGeom>
              <a:solidFill>
                <a:srgbClr val="0096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21" name="Google Shape;221;p10"/>
              <p:cNvSpPr/>
              <p:nvPr/>
            </p:nvSpPr>
            <p:spPr>
              <a:xfrm>
                <a:off x="944583" y="2893377"/>
                <a:ext cx="235178" cy="40764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22" name="Google Shape;222;p10"/>
              <p:cNvSpPr/>
              <p:nvPr/>
            </p:nvSpPr>
            <p:spPr>
              <a:xfrm>
                <a:off x="1465729" y="2893377"/>
                <a:ext cx="235178" cy="40764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23" name="Google Shape;223;p10"/>
              <p:cNvSpPr/>
              <p:nvPr/>
            </p:nvSpPr>
            <p:spPr>
              <a:xfrm>
                <a:off x="821748" y="3743444"/>
                <a:ext cx="1040630" cy="345431"/>
              </a:xfrm>
              <a:custGeom>
                <a:rect b="b" l="l" r="r" t="t"/>
                <a:pathLst>
                  <a:path extrusionOk="0" h="272834" w="800325">
                    <a:moveTo>
                      <a:pt x="0" y="20097"/>
                    </a:moveTo>
                    <a:cubicBezTo>
                      <a:pt x="152893" y="390211"/>
                      <a:pt x="707722" y="328248"/>
                      <a:pt x="800325" y="0"/>
                    </a:cubicBezTo>
                    <a:cubicBezTo>
                      <a:pt x="592166" y="122256"/>
                      <a:pt x="414152" y="249534"/>
                      <a:pt x="0" y="200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grpSp>
        <p:nvGrpSpPr>
          <p:cNvPr id="224" name="Google Shape;224;p10"/>
          <p:cNvGrpSpPr/>
          <p:nvPr/>
        </p:nvGrpSpPr>
        <p:grpSpPr>
          <a:xfrm>
            <a:off x="2533504" y="2155618"/>
            <a:ext cx="2484221" cy="539500"/>
            <a:chOff x="2533504" y="2155618"/>
            <a:chExt cx="2484221" cy="539500"/>
          </a:xfrm>
        </p:grpSpPr>
        <p:sp>
          <p:nvSpPr>
            <p:cNvPr id="225" name="Google Shape;225;p10"/>
            <p:cNvSpPr/>
            <p:nvPr/>
          </p:nvSpPr>
          <p:spPr>
            <a:xfrm>
              <a:off x="3145894" y="2155618"/>
              <a:ext cx="1871831" cy="529450"/>
            </a:xfrm>
            <a:prstGeom prst="wedgeRoundRectCallout">
              <a:avLst>
                <a:gd fmla="val 43990" name="adj1"/>
                <a:gd fmla="val 6290" name="adj2"/>
                <a:gd fmla="val 16667" name="adj3"/>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More </a:t>
              </a:r>
              <a:r>
                <a:rPr i="1" lang="en-US" sz="2000">
                  <a:solidFill>
                    <a:schemeClr val="lt1"/>
                  </a:solidFill>
                  <a:latin typeface="Gill Sans"/>
                  <a:ea typeface="Gill Sans"/>
                  <a:cs typeface="Gill Sans"/>
                  <a:sym typeface="Gill Sans"/>
                </a:rPr>
                <a:t>complex</a:t>
              </a:r>
              <a:endParaRPr i="1" sz="1800">
                <a:solidFill>
                  <a:schemeClr val="lt1"/>
                </a:solidFill>
                <a:latin typeface="Gill Sans"/>
                <a:ea typeface="Gill Sans"/>
                <a:cs typeface="Gill Sans"/>
                <a:sym typeface="Gill Sans"/>
              </a:endParaRPr>
            </a:p>
          </p:txBody>
        </p:sp>
        <p:grpSp>
          <p:nvGrpSpPr>
            <p:cNvPr id="226" name="Google Shape;226;p10"/>
            <p:cNvGrpSpPr/>
            <p:nvPr/>
          </p:nvGrpSpPr>
          <p:grpSpPr>
            <a:xfrm>
              <a:off x="2533504" y="2162621"/>
              <a:ext cx="532497" cy="532497"/>
              <a:chOff x="7788632" y="3888639"/>
              <a:chExt cx="865158" cy="842417"/>
            </a:xfrm>
          </p:grpSpPr>
          <p:sp>
            <p:nvSpPr>
              <p:cNvPr id="227" name="Google Shape;227;p10"/>
              <p:cNvSpPr/>
              <p:nvPr/>
            </p:nvSpPr>
            <p:spPr>
              <a:xfrm>
                <a:off x="7788632" y="3888639"/>
                <a:ext cx="865158" cy="842417"/>
              </a:xfrm>
              <a:prstGeom prst="ellipse">
                <a:avLst/>
              </a:prstGeom>
              <a:solidFill>
                <a:srgbClr val="FF0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28" name="Google Shape;228;p10"/>
              <p:cNvSpPr/>
              <p:nvPr/>
            </p:nvSpPr>
            <p:spPr>
              <a:xfrm>
                <a:off x="8037552" y="4028404"/>
                <a:ext cx="110456" cy="19145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29" name="Google Shape;229;p10"/>
              <p:cNvSpPr/>
              <p:nvPr/>
            </p:nvSpPr>
            <p:spPr>
              <a:xfrm>
                <a:off x="8282320" y="4028404"/>
                <a:ext cx="110456" cy="19145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30" name="Google Shape;230;p10"/>
              <p:cNvSpPr/>
              <p:nvPr/>
            </p:nvSpPr>
            <p:spPr>
              <a:xfrm>
                <a:off x="8028530" y="4405087"/>
                <a:ext cx="395680" cy="181254"/>
              </a:xfrm>
              <a:custGeom>
                <a:rect b="b" l="l" r="r" t="t"/>
                <a:pathLst>
                  <a:path extrusionOk="0" h="304808" w="647918">
                    <a:moveTo>
                      <a:pt x="0" y="304808"/>
                    </a:moveTo>
                    <a:cubicBezTo>
                      <a:pt x="74145" y="-23073"/>
                      <a:pt x="542866" y="-169469"/>
                      <a:pt x="647918" y="295391"/>
                    </a:cubicBezTo>
                    <a:cubicBezTo>
                      <a:pt x="426144" y="-37536"/>
                      <a:pt x="212008" y="24626"/>
                      <a:pt x="0" y="30480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grpSp>
        <p:nvGrpSpPr>
          <p:cNvPr id="231" name="Google Shape;231;p10"/>
          <p:cNvGrpSpPr/>
          <p:nvPr/>
        </p:nvGrpSpPr>
        <p:grpSpPr>
          <a:xfrm>
            <a:off x="2533505" y="3592124"/>
            <a:ext cx="2495695" cy="565227"/>
            <a:chOff x="2533505" y="3592124"/>
            <a:chExt cx="2495695" cy="565227"/>
          </a:xfrm>
        </p:grpSpPr>
        <p:sp>
          <p:nvSpPr>
            <p:cNvPr id="232" name="Google Shape;232;p10"/>
            <p:cNvSpPr/>
            <p:nvPr/>
          </p:nvSpPr>
          <p:spPr>
            <a:xfrm>
              <a:off x="3145894" y="3592124"/>
              <a:ext cx="1883306" cy="565227"/>
            </a:xfrm>
            <a:prstGeom prst="wedgeRoundRectCallout">
              <a:avLst>
                <a:gd fmla="val 47959" name="adj1"/>
                <a:gd fmla="val -23740" name="adj2"/>
                <a:gd fmla="val 16667" name="adj3"/>
              </a:avLst>
            </a:prstGeom>
            <a:solidFill>
              <a:srgbClr val="0096FF"/>
            </a:solidFill>
            <a:ln cap="flat" cmpd="sng" w="10775">
              <a:solidFill>
                <a:srgbClr val="009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2000">
                  <a:solidFill>
                    <a:schemeClr val="lt1"/>
                  </a:solidFill>
                  <a:latin typeface="Gill Sans"/>
                  <a:ea typeface="Gill Sans"/>
                  <a:cs typeface="Gill Sans"/>
                  <a:sym typeface="Gill Sans"/>
                </a:rPr>
                <a:t>Faster: </a:t>
              </a:r>
              <a:r>
                <a:rPr lang="en-US" sz="1800">
                  <a:solidFill>
                    <a:schemeClr val="lt1"/>
                  </a:solidFill>
                  <a:latin typeface="Helvetica Neue"/>
                  <a:ea typeface="Helvetica Neue"/>
                  <a:cs typeface="Helvetica Neue"/>
                  <a:sym typeface="Helvetica Neue"/>
                </a:rPr>
                <a:t>1</a:t>
              </a:r>
              <a:r>
                <a:rPr lang="en-US" sz="1800">
                  <a:solidFill>
                    <a:schemeClr val="lt1"/>
                  </a:solidFill>
                  <a:latin typeface="Gill Sans"/>
                  <a:ea typeface="Gill Sans"/>
                  <a:cs typeface="Gill Sans"/>
                  <a:sym typeface="Gill Sans"/>
                </a:rPr>
                <a:t>million IOPS at ~</a:t>
              </a:r>
              <a:r>
                <a:rPr lang="en-US" sz="1800">
                  <a:solidFill>
                    <a:schemeClr val="lt1"/>
                  </a:solidFill>
                  <a:latin typeface="Helvetica Neue"/>
                  <a:ea typeface="Helvetica Neue"/>
                  <a:cs typeface="Helvetica Neue"/>
                  <a:sym typeface="Helvetica Neue"/>
                </a:rPr>
                <a:t>1</a:t>
              </a:r>
              <a:r>
                <a:rPr lang="en-US" sz="1800">
                  <a:solidFill>
                    <a:schemeClr val="lt1"/>
                  </a:solidFill>
                  <a:latin typeface="Gill Sans"/>
                  <a:ea typeface="Gill Sans"/>
                  <a:cs typeface="Gill Sans"/>
                  <a:sym typeface="Gill Sans"/>
                </a:rPr>
                <a:t>00us</a:t>
              </a:r>
              <a:endParaRPr/>
            </a:p>
          </p:txBody>
        </p:sp>
        <p:grpSp>
          <p:nvGrpSpPr>
            <p:cNvPr id="233" name="Google Shape;233;p10"/>
            <p:cNvGrpSpPr/>
            <p:nvPr/>
          </p:nvGrpSpPr>
          <p:grpSpPr>
            <a:xfrm>
              <a:off x="2533505" y="3609937"/>
              <a:ext cx="532497" cy="529600"/>
              <a:chOff x="400152" y="2532186"/>
              <a:chExt cx="1842048" cy="1793630"/>
            </a:xfrm>
          </p:grpSpPr>
          <p:sp>
            <p:nvSpPr>
              <p:cNvPr id="234" name="Google Shape;234;p10"/>
              <p:cNvSpPr/>
              <p:nvPr/>
            </p:nvSpPr>
            <p:spPr>
              <a:xfrm>
                <a:off x="400152" y="2532186"/>
                <a:ext cx="1842048" cy="1793630"/>
              </a:xfrm>
              <a:prstGeom prst="ellipse">
                <a:avLst/>
              </a:prstGeom>
              <a:solidFill>
                <a:srgbClr val="0096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35" name="Google Shape;235;p10"/>
              <p:cNvSpPr/>
              <p:nvPr/>
            </p:nvSpPr>
            <p:spPr>
              <a:xfrm>
                <a:off x="944583" y="2893377"/>
                <a:ext cx="235178" cy="40764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36" name="Google Shape;236;p10"/>
              <p:cNvSpPr/>
              <p:nvPr/>
            </p:nvSpPr>
            <p:spPr>
              <a:xfrm>
                <a:off x="1465729" y="2893377"/>
                <a:ext cx="235178" cy="40764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37" name="Google Shape;237;p10"/>
              <p:cNvSpPr/>
              <p:nvPr/>
            </p:nvSpPr>
            <p:spPr>
              <a:xfrm>
                <a:off x="821748" y="3743444"/>
                <a:ext cx="1040630" cy="345431"/>
              </a:xfrm>
              <a:custGeom>
                <a:rect b="b" l="l" r="r" t="t"/>
                <a:pathLst>
                  <a:path extrusionOk="0" h="272834" w="800325">
                    <a:moveTo>
                      <a:pt x="0" y="20097"/>
                    </a:moveTo>
                    <a:cubicBezTo>
                      <a:pt x="152893" y="390211"/>
                      <a:pt x="707722" y="328248"/>
                      <a:pt x="800325" y="0"/>
                    </a:cubicBezTo>
                    <a:cubicBezTo>
                      <a:pt x="592166" y="122256"/>
                      <a:pt x="414152" y="249534"/>
                      <a:pt x="0" y="200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grpSp>
        <p:nvGrpSpPr>
          <p:cNvPr id="238" name="Google Shape;238;p10"/>
          <p:cNvGrpSpPr/>
          <p:nvPr/>
        </p:nvGrpSpPr>
        <p:grpSpPr>
          <a:xfrm>
            <a:off x="2539542" y="4282150"/>
            <a:ext cx="2489658" cy="618278"/>
            <a:chOff x="2539542" y="4282150"/>
            <a:chExt cx="2489658" cy="618278"/>
          </a:xfrm>
        </p:grpSpPr>
        <p:sp>
          <p:nvSpPr>
            <p:cNvPr id="239" name="Google Shape;239;p10"/>
            <p:cNvSpPr/>
            <p:nvPr/>
          </p:nvSpPr>
          <p:spPr>
            <a:xfrm>
              <a:off x="3145894" y="4282150"/>
              <a:ext cx="1883306" cy="618278"/>
            </a:xfrm>
            <a:prstGeom prst="wedgeRoundRectCallout">
              <a:avLst>
                <a:gd fmla="val 46510" name="adj1"/>
                <a:gd fmla="val -24631" name="adj2"/>
                <a:gd fmla="val 16667" name="adj3"/>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2000">
                  <a:solidFill>
                    <a:schemeClr val="lt1"/>
                  </a:solidFill>
                  <a:latin typeface="Gill Sans"/>
                  <a:ea typeface="Gill Sans"/>
                  <a:cs typeface="Gill Sans"/>
                  <a:sym typeface="Gill Sans"/>
                </a:rPr>
                <a:t>Unpredictable: </a:t>
              </a:r>
              <a:r>
                <a:rPr lang="en-US" sz="2000">
                  <a:solidFill>
                    <a:schemeClr val="lt1"/>
                  </a:solidFill>
                  <a:latin typeface="Gill Sans"/>
                  <a:ea typeface="Gill Sans"/>
                  <a:cs typeface="Gill Sans"/>
                  <a:sym typeface="Gill Sans"/>
                </a:rPr>
                <a:t>flash intricacy </a:t>
              </a:r>
              <a:endParaRPr/>
            </a:p>
          </p:txBody>
        </p:sp>
        <p:grpSp>
          <p:nvGrpSpPr>
            <p:cNvPr id="240" name="Google Shape;240;p10"/>
            <p:cNvGrpSpPr/>
            <p:nvPr/>
          </p:nvGrpSpPr>
          <p:grpSpPr>
            <a:xfrm>
              <a:off x="2539542" y="4337953"/>
              <a:ext cx="532497" cy="532497"/>
              <a:chOff x="7788632" y="3888639"/>
              <a:chExt cx="865158" cy="842417"/>
            </a:xfrm>
          </p:grpSpPr>
          <p:sp>
            <p:nvSpPr>
              <p:cNvPr id="241" name="Google Shape;241;p10"/>
              <p:cNvSpPr/>
              <p:nvPr/>
            </p:nvSpPr>
            <p:spPr>
              <a:xfrm>
                <a:off x="7788632" y="3888639"/>
                <a:ext cx="865158" cy="842417"/>
              </a:xfrm>
              <a:prstGeom prst="ellipse">
                <a:avLst/>
              </a:prstGeom>
              <a:solidFill>
                <a:srgbClr val="FF0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42" name="Google Shape;242;p10"/>
              <p:cNvSpPr/>
              <p:nvPr/>
            </p:nvSpPr>
            <p:spPr>
              <a:xfrm>
                <a:off x="8037552" y="4028404"/>
                <a:ext cx="110456" cy="19145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43" name="Google Shape;243;p10"/>
              <p:cNvSpPr/>
              <p:nvPr/>
            </p:nvSpPr>
            <p:spPr>
              <a:xfrm>
                <a:off x="8282320" y="4028404"/>
                <a:ext cx="110456" cy="19145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44" name="Google Shape;244;p10"/>
              <p:cNvSpPr/>
              <p:nvPr/>
            </p:nvSpPr>
            <p:spPr>
              <a:xfrm>
                <a:off x="8028530" y="4405087"/>
                <a:ext cx="395680" cy="181254"/>
              </a:xfrm>
              <a:custGeom>
                <a:rect b="b" l="l" r="r" t="t"/>
                <a:pathLst>
                  <a:path extrusionOk="0" h="304808" w="647918">
                    <a:moveTo>
                      <a:pt x="0" y="304808"/>
                    </a:moveTo>
                    <a:cubicBezTo>
                      <a:pt x="74145" y="-23073"/>
                      <a:pt x="542866" y="-169469"/>
                      <a:pt x="647918" y="295391"/>
                    </a:cubicBezTo>
                    <a:cubicBezTo>
                      <a:pt x="426144" y="-37536"/>
                      <a:pt x="212008" y="24626"/>
                      <a:pt x="0" y="30480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sp>
        <p:nvSpPr>
          <p:cNvPr id="245" name="Google Shape;245;p10"/>
          <p:cNvSpPr txBox="1"/>
          <p:nvPr/>
        </p:nvSpPr>
        <p:spPr>
          <a:xfrm>
            <a:off x="2468880" y="742950"/>
            <a:ext cx="2667000" cy="4387076"/>
          </a:xfrm>
          <a:prstGeom prst="rect">
            <a:avLst/>
          </a:prstGeom>
          <a:solidFill>
            <a:srgbClr val="D8D8D8">
              <a:alpha val="68627"/>
            </a:srgbClr>
          </a:solidFill>
          <a:ln>
            <a:noFill/>
          </a:ln>
        </p:spPr>
        <p:txBody>
          <a:bodyPr anchorCtr="0" anchor="t" bIns="0" lIns="91425" spcFirstLastPara="1" rIns="91425" wrap="square" tIns="0">
            <a:noAutofit/>
          </a:bodyPr>
          <a:lstStyle/>
          <a:p>
            <a:pPr indent="0" lvl="0" marL="0" marR="0" rtl="0" algn="ctr">
              <a:spcBef>
                <a:spcPts val="0"/>
              </a:spcBef>
              <a:spcAft>
                <a:spcPts val="0"/>
              </a:spcAft>
              <a:buNone/>
            </a:pPr>
            <a:r>
              <a:t/>
            </a:r>
            <a:endParaRPr sz="2400">
              <a:solidFill>
                <a:srgbClr val="FF0000"/>
              </a:solidFill>
              <a:latin typeface="Gill Sans"/>
              <a:ea typeface="Gill Sans"/>
              <a:cs typeface="Gill Sans"/>
              <a:sym typeface="Gill Sans"/>
            </a:endParaRPr>
          </a:p>
        </p:txBody>
      </p:sp>
      <p:sp>
        <p:nvSpPr>
          <p:cNvPr id="246" name="Google Shape;246;p10"/>
          <p:cNvSpPr txBox="1"/>
          <p:nvPr/>
        </p:nvSpPr>
        <p:spPr>
          <a:xfrm>
            <a:off x="8340725" y="4870450"/>
            <a:ext cx="803275" cy="273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cxnSp>
        <p:nvCxnSpPr>
          <p:cNvPr id="247" name="Google Shape;247;p10"/>
          <p:cNvCxnSpPr/>
          <p:nvPr/>
        </p:nvCxnSpPr>
        <p:spPr>
          <a:xfrm>
            <a:off x="609600" y="2812200"/>
            <a:ext cx="8288736" cy="0"/>
          </a:xfrm>
          <a:prstGeom prst="straightConnector1">
            <a:avLst/>
          </a:prstGeom>
          <a:noFill/>
          <a:ln cap="flat" cmpd="sng" w="50800">
            <a:solidFill>
              <a:srgbClr val="7F7F7F"/>
            </a:solidFill>
            <a:prstDash val="dash"/>
            <a:round/>
            <a:headEnd len="sm" w="sm" type="none"/>
            <a:tailEnd len="sm" w="sm" type="none"/>
          </a:ln>
        </p:spPr>
      </p:cxnSp>
      <p:sp>
        <p:nvSpPr>
          <p:cNvPr id="248" name="Google Shape;248;p10"/>
          <p:cNvSpPr txBox="1"/>
          <p:nvPr/>
        </p:nvSpPr>
        <p:spPr>
          <a:xfrm>
            <a:off x="1159933" y="6088580"/>
            <a:ext cx="20056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Garbage Collection</a:t>
            </a:r>
            <a:endParaRPr/>
          </a:p>
        </p:txBody>
      </p:sp>
      <p:grpSp>
        <p:nvGrpSpPr>
          <p:cNvPr id="249" name="Google Shape;249;p10"/>
          <p:cNvGrpSpPr/>
          <p:nvPr/>
        </p:nvGrpSpPr>
        <p:grpSpPr>
          <a:xfrm>
            <a:off x="6066935" y="2952750"/>
            <a:ext cx="2010265" cy="685800"/>
            <a:chOff x="6066935" y="2952750"/>
            <a:chExt cx="2010265" cy="685800"/>
          </a:xfrm>
        </p:grpSpPr>
        <p:grpSp>
          <p:nvGrpSpPr>
            <p:cNvPr id="250" name="Google Shape;250;p10"/>
            <p:cNvGrpSpPr/>
            <p:nvPr/>
          </p:nvGrpSpPr>
          <p:grpSpPr>
            <a:xfrm>
              <a:off x="7391400" y="2952750"/>
              <a:ext cx="685800" cy="685800"/>
              <a:chOff x="1465679" y="5202900"/>
              <a:chExt cx="914400" cy="914400"/>
            </a:xfrm>
          </p:grpSpPr>
          <p:pic>
            <p:nvPicPr>
              <p:cNvPr descr="Related image" id="251" name="Google Shape;251;p10"/>
              <p:cNvPicPr preferRelativeResize="0"/>
              <p:nvPr/>
            </p:nvPicPr>
            <p:blipFill rotWithShape="1">
              <a:blip r:embed="rId4">
                <a:alphaModFix/>
              </a:blip>
              <a:srcRect b="0" l="0" r="0" t="0"/>
              <a:stretch/>
            </p:blipFill>
            <p:spPr>
              <a:xfrm>
                <a:off x="1465679" y="5202900"/>
                <a:ext cx="914400" cy="914400"/>
              </a:xfrm>
              <a:prstGeom prst="rect">
                <a:avLst/>
              </a:prstGeom>
              <a:noFill/>
              <a:ln>
                <a:noFill/>
              </a:ln>
            </p:spPr>
          </p:pic>
          <p:sp>
            <p:nvSpPr>
              <p:cNvPr id="252" name="Google Shape;252;p10"/>
              <p:cNvSpPr txBox="1"/>
              <p:nvPr/>
            </p:nvSpPr>
            <p:spPr>
              <a:xfrm>
                <a:off x="1536875" y="5420711"/>
                <a:ext cx="810479"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dk1"/>
                    </a:solidFill>
                    <a:latin typeface="Gill Sans"/>
                    <a:ea typeface="Gill Sans"/>
                    <a:cs typeface="Gill Sans"/>
                    <a:sym typeface="Gill Sans"/>
                  </a:rPr>
                  <a:t>ARM</a:t>
                </a:r>
                <a:endParaRPr/>
              </a:p>
            </p:txBody>
          </p:sp>
        </p:grpSp>
        <p:cxnSp>
          <p:nvCxnSpPr>
            <p:cNvPr id="253" name="Google Shape;253;p10"/>
            <p:cNvCxnSpPr>
              <a:stCxn id="254" idx="3"/>
              <a:endCxn id="251" idx="1"/>
            </p:cNvCxnSpPr>
            <p:nvPr/>
          </p:nvCxnSpPr>
          <p:spPr>
            <a:xfrm>
              <a:off x="6066935" y="3291533"/>
              <a:ext cx="1324500" cy="4200"/>
            </a:xfrm>
            <a:prstGeom prst="straightConnector1">
              <a:avLst/>
            </a:prstGeom>
            <a:noFill/>
            <a:ln cap="flat" cmpd="sng" w="50800">
              <a:solidFill>
                <a:schemeClr val="dk1"/>
              </a:solidFill>
              <a:prstDash val="solid"/>
              <a:round/>
              <a:headEnd len="sm" w="sm" type="none"/>
              <a:tailEnd len="med" w="med" type="triangle"/>
            </a:ln>
          </p:spPr>
        </p:cxnSp>
      </p:grpSp>
      <p:grpSp>
        <p:nvGrpSpPr>
          <p:cNvPr id="255" name="Google Shape;255;p10"/>
          <p:cNvGrpSpPr/>
          <p:nvPr/>
        </p:nvGrpSpPr>
        <p:grpSpPr>
          <a:xfrm>
            <a:off x="5207267" y="2926188"/>
            <a:ext cx="862533" cy="1355962"/>
            <a:chOff x="5207267" y="2926188"/>
            <a:chExt cx="862533" cy="1355962"/>
          </a:xfrm>
        </p:grpSpPr>
        <p:pic>
          <p:nvPicPr>
            <p:cNvPr descr="http://4.bp.blogspot.com/-62DQymuRNKg/U5fnCK1ttkI/AAAAAAAAIp8/jq6rOGbWSsE/s1600/weight-lifting-smiley.png" id="256" name="Google Shape;256;p10"/>
            <p:cNvPicPr preferRelativeResize="0"/>
            <p:nvPr/>
          </p:nvPicPr>
          <p:blipFill rotWithShape="1">
            <a:blip r:embed="rId5">
              <a:alphaModFix/>
            </a:blip>
            <a:srcRect b="0" l="0" r="0" t="0"/>
            <a:stretch/>
          </p:blipFill>
          <p:spPr>
            <a:xfrm>
              <a:off x="5207267" y="3592124"/>
              <a:ext cx="862533" cy="690026"/>
            </a:xfrm>
            <a:prstGeom prst="rect">
              <a:avLst/>
            </a:prstGeom>
            <a:noFill/>
            <a:ln>
              <a:noFill/>
            </a:ln>
          </p:spPr>
        </p:pic>
        <p:sp>
          <p:nvSpPr>
            <p:cNvPr id="254" name="Google Shape;254;p10"/>
            <p:cNvSpPr txBox="1"/>
            <p:nvPr/>
          </p:nvSpPr>
          <p:spPr>
            <a:xfrm>
              <a:off x="5257800" y="2926188"/>
              <a:ext cx="809135" cy="730690"/>
            </a:xfrm>
            <a:prstGeom prst="rect">
              <a:avLst/>
            </a:prstGeom>
            <a:solidFill>
              <a:srgbClr val="FF0000">
                <a:alpha val="26666"/>
              </a:srgbClr>
            </a:solidFill>
            <a:ln cap="flat" cmpd="sng" w="28575">
              <a:solidFill>
                <a:srgbClr val="FF0000"/>
              </a:solidFill>
              <a:prstDash val="solid"/>
              <a:round/>
              <a:headEnd len="sm" w="sm" type="none"/>
              <a:tailEnd len="sm" w="sm" type="none"/>
            </a:ln>
          </p:spPr>
          <p:txBody>
            <a:bodyPr anchorCtr="0" anchor="t" bIns="0" lIns="91425" spcFirstLastPara="1" rIns="91425" wrap="square" tIns="0">
              <a:noAutofit/>
            </a:bodyPr>
            <a:lstStyle/>
            <a:p>
              <a:pPr indent="0" lvl="0" marL="0" marR="0" rtl="0" algn="ctr">
                <a:spcBef>
                  <a:spcPts val="0"/>
                </a:spcBef>
                <a:spcAft>
                  <a:spcPts val="0"/>
                </a:spcAft>
                <a:buNone/>
              </a:pPr>
              <a:r>
                <a:t/>
              </a:r>
              <a:endParaRPr sz="2400">
                <a:solidFill>
                  <a:srgbClr val="FF0000"/>
                </a:solidFill>
                <a:latin typeface="Gill Sans"/>
                <a:ea typeface="Gill Sans"/>
                <a:cs typeface="Gill Sans"/>
                <a:sym typeface="Gill Sans"/>
              </a:endParaRPr>
            </a:p>
          </p:txBody>
        </p:sp>
      </p:grpSp>
      <p:grpSp>
        <p:nvGrpSpPr>
          <p:cNvPr id="257" name="Google Shape;257;p10"/>
          <p:cNvGrpSpPr/>
          <p:nvPr/>
        </p:nvGrpSpPr>
        <p:grpSpPr>
          <a:xfrm>
            <a:off x="5105400" y="1938450"/>
            <a:ext cx="914400" cy="1700100"/>
            <a:chOff x="5105400" y="1938450"/>
            <a:chExt cx="914400" cy="1700100"/>
          </a:xfrm>
        </p:grpSpPr>
        <p:pic>
          <p:nvPicPr>
            <p:cNvPr descr="Related image" id="258" name="Google Shape;258;p10"/>
            <p:cNvPicPr preferRelativeResize="0"/>
            <p:nvPr/>
          </p:nvPicPr>
          <p:blipFill rotWithShape="1">
            <a:blip r:embed="rId4">
              <a:alphaModFix/>
            </a:blip>
            <a:srcRect b="0" l="0" r="0" t="0"/>
            <a:stretch/>
          </p:blipFill>
          <p:spPr>
            <a:xfrm>
              <a:off x="5334000" y="2952750"/>
              <a:ext cx="685800" cy="685800"/>
            </a:xfrm>
            <a:prstGeom prst="rect">
              <a:avLst/>
            </a:prstGeom>
            <a:noFill/>
            <a:ln>
              <a:noFill/>
            </a:ln>
          </p:spPr>
        </p:pic>
        <p:sp>
          <p:nvSpPr>
            <p:cNvPr id="259" name="Google Shape;259;p10"/>
            <p:cNvSpPr txBox="1"/>
            <p:nvPr/>
          </p:nvSpPr>
          <p:spPr>
            <a:xfrm>
              <a:off x="5410200" y="3095092"/>
              <a:ext cx="5309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x86</a:t>
              </a:r>
              <a:endParaRPr/>
            </a:p>
          </p:txBody>
        </p:sp>
        <p:grpSp>
          <p:nvGrpSpPr>
            <p:cNvPr id="260" name="Google Shape;260;p10"/>
            <p:cNvGrpSpPr/>
            <p:nvPr/>
          </p:nvGrpSpPr>
          <p:grpSpPr>
            <a:xfrm>
              <a:off x="5105400" y="1938450"/>
              <a:ext cx="593194" cy="1014300"/>
              <a:chOff x="5105400" y="1938450"/>
              <a:chExt cx="593194" cy="1014300"/>
            </a:xfrm>
          </p:grpSpPr>
          <p:cxnSp>
            <p:nvCxnSpPr>
              <p:cNvPr id="261" name="Google Shape;261;p10"/>
              <p:cNvCxnSpPr/>
              <p:nvPr/>
            </p:nvCxnSpPr>
            <p:spPr>
              <a:xfrm>
                <a:off x="5105400" y="1962150"/>
                <a:ext cx="593194" cy="0"/>
              </a:xfrm>
              <a:prstGeom prst="straightConnector1">
                <a:avLst/>
              </a:prstGeom>
              <a:noFill/>
              <a:ln cap="flat" cmpd="sng" w="63500">
                <a:solidFill>
                  <a:schemeClr val="dk1"/>
                </a:solidFill>
                <a:prstDash val="solid"/>
                <a:round/>
                <a:headEnd len="sm" w="sm" type="none"/>
                <a:tailEnd len="sm" w="sm" type="none"/>
              </a:ln>
            </p:spPr>
          </p:cxnSp>
          <p:cxnSp>
            <p:nvCxnSpPr>
              <p:cNvPr id="262" name="Google Shape;262;p10"/>
              <p:cNvCxnSpPr>
                <a:endCxn id="258" idx="0"/>
              </p:cNvCxnSpPr>
              <p:nvPr/>
            </p:nvCxnSpPr>
            <p:spPr>
              <a:xfrm>
                <a:off x="5669400" y="1938450"/>
                <a:ext cx="7500" cy="1014300"/>
              </a:xfrm>
              <a:prstGeom prst="straightConnector1">
                <a:avLst/>
              </a:prstGeom>
              <a:noFill/>
              <a:ln cap="flat" cmpd="sng" w="63500">
                <a:solidFill>
                  <a:schemeClr val="dk1"/>
                </a:solidFill>
                <a:prstDash val="solid"/>
                <a:round/>
                <a:headEnd len="sm" w="sm" type="none"/>
                <a:tailEnd len="med" w="med" type="triangle"/>
              </a:ln>
            </p:spPr>
          </p:cxnSp>
        </p:grpSp>
      </p:grpSp>
      <p:grpSp>
        <p:nvGrpSpPr>
          <p:cNvPr id="263" name="Google Shape;263;p10"/>
          <p:cNvGrpSpPr/>
          <p:nvPr/>
        </p:nvGrpSpPr>
        <p:grpSpPr>
          <a:xfrm>
            <a:off x="6248400" y="775474"/>
            <a:ext cx="2723529" cy="4310876"/>
            <a:chOff x="6302717" y="786575"/>
            <a:chExt cx="2583277" cy="4310876"/>
          </a:xfrm>
        </p:grpSpPr>
        <p:sp>
          <p:nvSpPr>
            <p:cNvPr id="264" name="Google Shape;264;p10"/>
            <p:cNvSpPr txBox="1"/>
            <p:nvPr/>
          </p:nvSpPr>
          <p:spPr>
            <a:xfrm>
              <a:off x="6302717" y="1456170"/>
              <a:ext cx="2583277" cy="3641281"/>
            </a:xfrm>
            <a:prstGeom prst="rect">
              <a:avLst/>
            </a:prstGeom>
            <a:solidFill>
              <a:srgbClr val="FF0000">
                <a:alpha val="26666"/>
              </a:srgbClr>
            </a:solidFill>
            <a:ln cap="flat" cmpd="sng" w="28575">
              <a:solidFill>
                <a:srgbClr val="FF0000"/>
              </a:solidFill>
              <a:prstDash val="solid"/>
              <a:round/>
              <a:headEnd len="sm" w="sm" type="none"/>
              <a:tailEnd len="sm" w="sm" type="none"/>
            </a:ln>
          </p:spPr>
          <p:txBody>
            <a:bodyPr anchorCtr="0" anchor="t" bIns="0" lIns="91425" spcFirstLastPara="1" rIns="91425" wrap="square" tIns="0">
              <a:noAutofit/>
            </a:bodyPr>
            <a:lstStyle/>
            <a:p>
              <a:pPr indent="0" lvl="0" marL="0" marR="0" rtl="0" algn="ctr">
                <a:spcBef>
                  <a:spcPts val="0"/>
                </a:spcBef>
                <a:spcAft>
                  <a:spcPts val="0"/>
                </a:spcAft>
                <a:buNone/>
              </a:pPr>
              <a:r>
                <a:t/>
              </a:r>
              <a:endParaRPr sz="2400">
                <a:solidFill>
                  <a:srgbClr val="FF0000"/>
                </a:solidFill>
                <a:latin typeface="Gill Sans"/>
                <a:ea typeface="Gill Sans"/>
                <a:cs typeface="Gill Sans"/>
                <a:sym typeface="Gill Sans"/>
              </a:endParaRPr>
            </a:p>
          </p:txBody>
        </p:sp>
        <p:sp>
          <p:nvSpPr>
            <p:cNvPr id="265" name="Google Shape;265;p10"/>
            <p:cNvSpPr txBox="1"/>
            <p:nvPr/>
          </p:nvSpPr>
          <p:spPr>
            <a:xfrm>
              <a:off x="6302717" y="786575"/>
              <a:ext cx="2583277" cy="664599"/>
            </a:xfrm>
            <a:prstGeom prst="rect">
              <a:avLst/>
            </a:prstGeom>
            <a:solidFill>
              <a:srgbClr val="E4E0DE"/>
            </a:solidFill>
            <a:ln>
              <a:noFill/>
            </a:ln>
          </p:spPr>
          <p:txBody>
            <a:bodyPr anchorCtr="0" anchor="t" bIns="0" lIns="91425" spcFirstLastPara="1" rIns="91425" wrap="square" tIns="0">
              <a:noAutofit/>
            </a:bodyPr>
            <a:lstStyle/>
            <a:p>
              <a:pPr indent="0" lvl="0" marL="0" marR="0" rtl="0" algn="ctr">
                <a:spcBef>
                  <a:spcPts val="0"/>
                </a:spcBef>
                <a:spcAft>
                  <a:spcPts val="0"/>
                </a:spcAft>
                <a:buNone/>
              </a:pPr>
              <a:r>
                <a:rPr b="1" lang="en-US" sz="2000">
                  <a:solidFill>
                    <a:srgbClr val="FF0000"/>
                  </a:solidFill>
                  <a:latin typeface="Gill Sans"/>
                  <a:ea typeface="Gill Sans"/>
                  <a:cs typeface="Gill Sans"/>
                  <a:sym typeface="Gill Sans"/>
                </a:rPr>
                <a:t>Resource</a:t>
              </a:r>
              <a:endParaRPr/>
            </a:p>
            <a:p>
              <a:pPr indent="0" lvl="0" marL="0" marR="0" rtl="0" algn="ctr">
                <a:spcBef>
                  <a:spcPts val="0"/>
                </a:spcBef>
                <a:spcAft>
                  <a:spcPts val="0"/>
                </a:spcAft>
                <a:buNone/>
              </a:pPr>
              <a:r>
                <a:rPr b="1" lang="en-US" sz="2000">
                  <a:solidFill>
                    <a:srgbClr val="FF0000"/>
                  </a:solidFill>
                  <a:latin typeface="Gill Sans"/>
                  <a:ea typeface="Gill Sans"/>
                  <a:cs typeface="Gill Sans"/>
                  <a:sym typeface="Gill Sans"/>
                </a:rPr>
                <a:t>Efficiency</a:t>
              </a:r>
              <a:endParaRPr/>
            </a:p>
          </p:txBody>
        </p:sp>
      </p:grpSp>
      <p:grpSp>
        <p:nvGrpSpPr>
          <p:cNvPr id="266" name="Google Shape;266;p10"/>
          <p:cNvGrpSpPr/>
          <p:nvPr/>
        </p:nvGrpSpPr>
        <p:grpSpPr>
          <a:xfrm>
            <a:off x="-783861" y="1325390"/>
            <a:ext cx="532497" cy="529600"/>
            <a:chOff x="-783861" y="1325390"/>
            <a:chExt cx="532497" cy="529600"/>
          </a:xfrm>
        </p:grpSpPr>
        <p:sp>
          <p:nvSpPr>
            <p:cNvPr id="267" name="Google Shape;267;p10"/>
            <p:cNvSpPr/>
            <p:nvPr/>
          </p:nvSpPr>
          <p:spPr>
            <a:xfrm>
              <a:off x="-783861" y="1325390"/>
              <a:ext cx="532497" cy="529600"/>
            </a:xfrm>
            <a:prstGeom prst="ellipse">
              <a:avLst/>
            </a:prstGeom>
            <a:solidFill>
              <a:srgbClr val="0096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68" name="Google Shape;268;p10"/>
            <p:cNvSpPr/>
            <p:nvPr/>
          </p:nvSpPr>
          <p:spPr>
            <a:xfrm>
              <a:off x="-626478" y="1432038"/>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69" name="Google Shape;269;p10"/>
            <p:cNvSpPr/>
            <p:nvPr/>
          </p:nvSpPr>
          <p:spPr>
            <a:xfrm>
              <a:off x="-475825" y="1432038"/>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70" name="Google Shape;270;p10"/>
            <p:cNvSpPr/>
            <p:nvPr/>
          </p:nvSpPr>
          <p:spPr>
            <a:xfrm>
              <a:off x="-661987" y="1683035"/>
              <a:ext cx="300824" cy="101994"/>
            </a:xfrm>
            <a:custGeom>
              <a:rect b="b" l="l" r="r" t="t"/>
              <a:pathLst>
                <a:path extrusionOk="0" h="272834" w="800325">
                  <a:moveTo>
                    <a:pt x="0" y="20097"/>
                  </a:moveTo>
                  <a:cubicBezTo>
                    <a:pt x="152893" y="390211"/>
                    <a:pt x="707722" y="328248"/>
                    <a:pt x="800325" y="0"/>
                  </a:cubicBezTo>
                  <a:cubicBezTo>
                    <a:pt x="592166" y="122256"/>
                    <a:pt x="414152" y="249534"/>
                    <a:pt x="0" y="200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nvGrpSpPr>
          <p:cNvPr id="271" name="Google Shape;271;p10"/>
          <p:cNvGrpSpPr/>
          <p:nvPr/>
        </p:nvGrpSpPr>
        <p:grpSpPr>
          <a:xfrm>
            <a:off x="-714302" y="2279703"/>
            <a:ext cx="532497" cy="532497"/>
            <a:chOff x="-782427" y="2000244"/>
            <a:chExt cx="532497" cy="532497"/>
          </a:xfrm>
        </p:grpSpPr>
        <p:sp>
          <p:nvSpPr>
            <p:cNvPr id="272" name="Google Shape;272;p10"/>
            <p:cNvSpPr/>
            <p:nvPr/>
          </p:nvSpPr>
          <p:spPr>
            <a:xfrm>
              <a:off x="-782427" y="2000244"/>
              <a:ext cx="532497" cy="532497"/>
            </a:xfrm>
            <a:prstGeom prst="ellipse">
              <a:avLst/>
            </a:prstGeom>
            <a:solidFill>
              <a:srgbClr val="FF0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73" name="Google Shape;273;p10"/>
            <p:cNvSpPr/>
            <p:nvPr/>
          </p:nvSpPr>
          <p:spPr>
            <a:xfrm>
              <a:off x="-629219" y="2088590"/>
              <a:ext cx="67985" cy="1210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74" name="Google Shape;274;p10"/>
            <p:cNvSpPr/>
            <p:nvPr/>
          </p:nvSpPr>
          <p:spPr>
            <a:xfrm>
              <a:off x="-478566" y="2088590"/>
              <a:ext cx="67985" cy="1210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75" name="Google Shape;275;p10"/>
            <p:cNvSpPr/>
            <p:nvPr/>
          </p:nvSpPr>
          <p:spPr>
            <a:xfrm>
              <a:off x="-634772" y="2326694"/>
              <a:ext cx="243537" cy="114572"/>
            </a:xfrm>
            <a:custGeom>
              <a:rect b="b" l="l" r="r" t="t"/>
              <a:pathLst>
                <a:path extrusionOk="0" h="304808" w="647918">
                  <a:moveTo>
                    <a:pt x="0" y="304808"/>
                  </a:moveTo>
                  <a:cubicBezTo>
                    <a:pt x="74145" y="-23073"/>
                    <a:pt x="542866" y="-169469"/>
                    <a:pt x="647918" y="295391"/>
                  </a:cubicBezTo>
                  <a:cubicBezTo>
                    <a:pt x="426144" y="-37536"/>
                    <a:pt x="212008" y="24626"/>
                    <a:pt x="0" y="30480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nvGrpSpPr>
          <p:cNvPr id="276" name="Google Shape;276;p10"/>
          <p:cNvGrpSpPr/>
          <p:nvPr/>
        </p:nvGrpSpPr>
        <p:grpSpPr>
          <a:xfrm>
            <a:off x="6331106" y="1523015"/>
            <a:ext cx="2578094" cy="561842"/>
            <a:chOff x="6185686" y="1523015"/>
            <a:chExt cx="2578094" cy="561842"/>
          </a:xfrm>
        </p:grpSpPr>
        <p:sp>
          <p:nvSpPr>
            <p:cNvPr id="277" name="Google Shape;277;p10"/>
            <p:cNvSpPr/>
            <p:nvPr/>
          </p:nvSpPr>
          <p:spPr>
            <a:xfrm>
              <a:off x="6757186" y="1523015"/>
              <a:ext cx="2006594" cy="561842"/>
            </a:xfrm>
            <a:prstGeom prst="wedgeRoundRectCallout">
              <a:avLst>
                <a:gd fmla="val 4056" name="adj1"/>
                <a:gd fmla="val -35659" name="adj2"/>
                <a:gd fmla="val 16667" name="adj3"/>
              </a:avLst>
            </a:prstGeom>
            <a:solidFill>
              <a:srgbClr val="0096FF"/>
            </a:solidFill>
            <a:ln cap="flat" cmpd="sng" w="10775">
              <a:solidFill>
                <a:srgbClr val="009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Offloading </a:t>
              </a:r>
              <a:r>
                <a:rPr i="1" lang="en-US" sz="2000">
                  <a:solidFill>
                    <a:schemeClr val="lt1"/>
                  </a:solidFill>
                  <a:latin typeface="Gill Sans"/>
                  <a:ea typeface="Gill Sans"/>
                  <a:cs typeface="Gill Sans"/>
                  <a:sym typeface="Gill Sans"/>
                </a:rPr>
                <a:t>fixed</a:t>
              </a:r>
              <a:r>
                <a:rPr lang="en-US" sz="2000">
                  <a:solidFill>
                    <a:schemeClr val="lt1"/>
                  </a:solidFill>
                  <a:latin typeface="Gill Sans"/>
                  <a:ea typeface="Gill Sans"/>
                  <a:cs typeface="Gill Sans"/>
                  <a:sym typeface="Gill Sans"/>
                </a:rPr>
                <a:t> functions</a:t>
              </a:r>
              <a:endParaRPr/>
            </a:p>
          </p:txBody>
        </p:sp>
        <p:grpSp>
          <p:nvGrpSpPr>
            <p:cNvPr id="278" name="Google Shape;278;p10"/>
            <p:cNvGrpSpPr/>
            <p:nvPr/>
          </p:nvGrpSpPr>
          <p:grpSpPr>
            <a:xfrm>
              <a:off x="6185686" y="1552401"/>
              <a:ext cx="532497" cy="529600"/>
              <a:chOff x="6185686" y="1552401"/>
              <a:chExt cx="532497" cy="529600"/>
            </a:xfrm>
          </p:grpSpPr>
          <p:sp>
            <p:nvSpPr>
              <p:cNvPr id="279" name="Google Shape;279;p10"/>
              <p:cNvSpPr/>
              <p:nvPr/>
            </p:nvSpPr>
            <p:spPr>
              <a:xfrm>
                <a:off x="6185686" y="1552401"/>
                <a:ext cx="532497" cy="529600"/>
              </a:xfrm>
              <a:prstGeom prst="ellipse">
                <a:avLst/>
              </a:prstGeom>
              <a:solidFill>
                <a:srgbClr val="0096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80" name="Google Shape;280;p10"/>
              <p:cNvSpPr/>
              <p:nvPr/>
            </p:nvSpPr>
            <p:spPr>
              <a:xfrm>
                <a:off x="6343069" y="1659049"/>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81" name="Google Shape;281;p10"/>
              <p:cNvSpPr/>
              <p:nvPr/>
            </p:nvSpPr>
            <p:spPr>
              <a:xfrm>
                <a:off x="6493722" y="1659049"/>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82" name="Google Shape;282;p10"/>
              <p:cNvSpPr/>
              <p:nvPr/>
            </p:nvSpPr>
            <p:spPr>
              <a:xfrm>
                <a:off x="6307560" y="1910046"/>
                <a:ext cx="300824" cy="101994"/>
              </a:xfrm>
              <a:custGeom>
                <a:rect b="b" l="l" r="r" t="t"/>
                <a:pathLst>
                  <a:path extrusionOk="0" h="272834" w="800325">
                    <a:moveTo>
                      <a:pt x="0" y="20097"/>
                    </a:moveTo>
                    <a:cubicBezTo>
                      <a:pt x="152893" y="390211"/>
                      <a:pt x="707722" y="328248"/>
                      <a:pt x="800325" y="0"/>
                    </a:cubicBezTo>
                    <a:cubicBezTo>
                      <a:pt x="592166" y="122256"/>
                      <a:pt x="414152" y="249534"/>
                      <a:pt x="0" y="200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grpSp>
        <p:nvGrpSpPr>
          <p:cNvPr id="283" name="Google Shape;283;p10"/>
          <p:cNvGrpSpPr/>
          <p:nvPr/>
        </p:nvGrpSpPr>
        <p:grpSpPr>
          <a:xfrm>
            <a:off x="6329831" y="3656878"/>
            <a:ext cx="2585569" cy="577065"/>
            <a:chOff x="6184411" y="3656878"/>
            <a:chExt cx="2585569" cy="577065"/>
          </a:xfrm>
        </p:grpSpPr>
        <p:sp>
          <p:nvSpPr>
            <p:cNvPr id="284" name="Google Shape;284;p10"/>
            <p:cNvSpPr/>
            <p:nvPr/>
          </p:nvSpPr>
          <p:spPr>
            <a:xfrm>
              <a:off x="6807593" y="3656878"/>
              <a:ext cx="1962387" cy="577065"/>
            </a:xfrm>
            <a:prstGeom prst="wedgeRoundRectCallout">
              <a:avLst>
                <a:gd fmla="val 4056" name="adj1"/>
                <a:gd fmla="val -35659" name="adj2"/>
                <a:gd fmla="val 16667" name="adj3"/>
              </a:avLst>
            </a:prstGeom>
            <a:solidFill>
              <a:srgbClr val="0096FF"/>
            </a:solidFill>
            <a:ln cap="flat" cmpd="sng" w="10775">
              <a:solidFill>
                <a:srgbClr val="009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More</a:t>
              </a:r>
              <a:endParaRPr/>
            </a:p>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 cost-efficient</a:t>
              </a:r>
              <a:endParaRPr/>
            </a:p>
          </p:txBody>
        </p:sp>
        <p:grpSp>
          <p:nvGrpSpPr>
            <p:cNvPr id="285" name="Google Shape;285;p10"/>
            <p:cNvGrpSpPr/>
            <p:nvPr/>
          </p:nvGrpSpPr>
          <p:grpSpPr>
            <a:xfrm>
              <a:off x="6184411" y="3686112"/>
              <a:ext cx="532497" cy="529600"/>
              <a:chOff x="-758116" y="2809197"/>
              <a:chExt cx="532497" cy="529600"/>
            </a:xfrm>
          </p:grpSpPr>
          <p:sp>
            <p:nvSpPr>
              <p:cNvPr id="286" name="Google Shape;286;p10"/>
              <p:cNvSpPr/>
              <p:nvPr/>
            </p:nvSpPr>
            <p:spPr>
              <a:xfrm>
                <a:off x="-758116" y="2809197"/>
                <a:ext cx="532497" cy="529600"/>
              </a:xfrm>
              <a:prstGeom prst="ellipse">
                <a:avLst/>
              </a:prstGeom>
              <a:solidFill>
                <a:srgbClr val="0096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87" name="Google Shape;287;p10"/>
              <p:cNvSpPr/>
              <p:nvPr/>
            </p:nvSpPr>
            <p:spPr>
              <a:xfrm>
                <a:off x="-600733" y="2915845"/>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88" name="Google Shape;288;p10"/>
              <p:cNvSpPr/>
              <p:nvPr/>
            </p:nvSpPr>
            <p:spPr>
              <a:xfrm>
                <a:off x="-450080" y="2915845"/>
                <a:ext cx="67985" cy="1203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89" name="Google Shape;289;p10"/>
              <p:cNvSpPr/>
              <p:nvPr/>
            </p:nvSpPr>
            <p:spPr>
              <a:xfrm>
                <a:off x="-636242" y="3166842"/>
                <a:ext cx="300824" cy="101994"/>
              </a:xfrm>
              <a:custGeom>
                <a:rect b="b" l="l" r="r" t="t"/>
                <a:pathLst>
                  <a:path extrusionOk="0" h="272834" w="800325">
                    <a:moveTo>
                      <a:pt x="0" y="20097"/>
                    </a:moveTo>
                    <a:cubicBezTo>
                      <a:pt x="152893" y="390211"/>
                      <a:pt x="707722" y="328248"/>
                      <a:pt x="800325" y="0"/>
                    </a:cubicBezTo>
                    <a:cubicBezTo>
                      <a:pt x="592166" y="122256"/>
                      <a:pt x="414152" y="249534"/>
                      <a:pt x="0" y="200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grpSp>
        <p:nvGrpSpPr>
          <p:cNvPr id="290" name="Google Shape;290;p10"/>
          <p:cNvGrpSpPr/>
          <p:nvPr/>
        </p:nvGrpSpPr>
        <p:grpSpPr>
          <a:xfrm>
            <a:off x="6337143" y="4295210"/>
            <a:ext cx="2572057" cy="602592"/>
            <a:chOff x="6191723" y="4295210"/>
            <a:chExt cx="2572057" cy="602592"/>
          </a:xfrm>
        </p:grpSpPr>
        <p:sp>
          <p:nvSpPr>
            <p:cNvPr id="291" name="Google Shape;291;p10"/>
            <p:cNvSpPr/>
            <p:nvPr/>
          </p:nvSpPr>
          <p:spPr>
            <a:xfrm>
              <a:off x="6805811" y="4295210"/>
              <a:ext cx="1957969" cy="602592"/>
            </a:xfrm>
            <a:prstGeom prst="wedgeRoundRectCallout">
              <a:avLst>
                <a:gd fmla="val 48490" name="adj1"/>
                <a:gd fmla="val -42425" name="adj2"/>
                <a:gd fmla="val 16667" name="adj3"/>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Difficult to make it </a:t>
              </a:r>
              <a:r>
                <a:rPr i="1" lang="en-US" sz="2000">
                  <a:solidFill>
                    <a:schemeClr val="lt1"/>
                  </a:solidFill>
                  <a:latin typeface="Gill Sans"/>
                  <a:ea typeface="Gill Sans"/>
                  <a:cs typeface="Gill Sans"/>
                  <a:sym typeface="Gill Sans"/>
                </a:rPr>
                <a:t>performant</a:t>
              </a:r>
              <a:endParaRPr/>
            </a:p>
          </p:txBody>
        </p:sp>
        <p:grpSp>
          <p:nvGrpSpPr>
            <p:cNvPr id="292" name="Google Shape;292;p10"/>
            <p:cNvGrpSpPr/>
            <p:nvPr/>
          </p:nvGrpSpPr>
          <p:grpSpPr>
            <a:xfrm>
              <a:off x="6191723" y="4365305"/>
              <a:ext cx="532497" cy="532497"/>
              <a:chOff x="-782427" y="2000244"/>
              <a:chExt cx="532497" cy="532497"/>
            </a:xfrm>
          </p:grpSpPr>
          <p:sp>
            <p:nvSpPr>
              <p:cNvPr id="293" name="Google Shape;293;p10"/>
              <p:cNvSpPr/>
              <p:nvPr/>
            </p:nvSpPr>
            <p:spPr>
              <a:xfrm>
                <a:off x="-782427" y="2000244"/>
                <a:ext cx="532497" cy="532497"/>
              </a:xfrm>
              <a:prstGeom prst="ellipse">
                <a:avLst/>
              </a:prstGeom>
              <a:solidFill>
                <a:srgbClr val="FF0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94" name="Google Shape;294;p10"/>
              <p:cNvSpPr/>
              <p:nvPr/>
            </p:nvSpPr>
            <p:spPr>
              <a:xfrm>
                <a:off x="-629219" y="2088590"/>
                <a:ext cx="67985" cy="1210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95" name="Google Shape;295;p10"/>
              <p:cNvSpPr/>
              <p:nvPr/>
            </p:nvSpPr>
            <p:spPr>
              <a:xfrm>
                <a:off x="-478566" y="2088590"/>
                <a:ext cx="67985" cy="1210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296" name="Google Shape;296;p10"/>
              <p:cNvSpPr/>
              <p:nvPr/>
            </p:nvSpPr>
            <p:spPr>
              <a:xfrm>
                <a:off x="-634772" y="2326694"/>
                <a:ext cx="243537" cy="114572"/>
              </a:xfrm>
              <a:custGeom>
                <a:rect b="b" l="l" r="r" t="t"/>
                <a:pathLst>
                  <a:path extrusionOk="0" h="304808" w="647918">
                    <a:moveTo>
                      <a:pt x="0" y="304808"/>
                    </a:moveTo>
                    <a:cubicBezTo>
                      <a:pt x="74145" y="-23073"/>
                      <a:pt x="542866" y="-169469"/>
                      <a:pt x="647918" y="295391"/>
                    </a:cubicBezTo>
                    <a:cubicBezTo>
                      <a:pt x="426144" y="-37536"/>
                      <a:pt x="212008" y="24626"/>
                      <a:pt x="0" y="30480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grpSp>
        <p:nvGrpSpPr>
          <p:cNvPr id="297" name="Google Shape;297;p10"/>
          <p:cNvGrpSpPr/>
          <p:nvPr/>
        </p:nvGrpSpPr>
        <p:grpSpPr>
          <a:xfrm>
            <a:off x="6351225" y="2188979"/>
            <a:ext cx="2557975" cy="532497"/>
            <a:chOff x="6205805" y="2188979"/>
            <a:chExt cx="2557975" cy="532497"/>
          </a:xfrm>
        </p:grpSpPr>
        <p:sp>
          <p:nvSpPr>
            <p:cNvPr id="298" name="Google Shape;298;p10"/>
            <p:cNvSpPr/>
            <p:nvPr/>
          </p:nvSpPr>
          <p:spPr>
            <a:xfrm>
              <a:off x="6774064" y="2208302"/>
              <a:ext cx="1989716" cy="488644"/>
            </a:xfrm>
            <a:prstGeom prst="wedgeRoundRectCallout">
              <a:avLst>
                <a:gd fmla="val 48490" name="adj1"/>
                <a:gd fmla="val -42425" name="adj2"/>
                <a:gd fmla="val 16667" name="adj3"/>
              </a:avLst>
            </a:prstGeom>
            <a:solidFill>
              <a:srgbClr val="FF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Not </a:t>
              </a:r>
              <a:r>
                <a:rPr i="1" lang="en-US" sz="2000">
                  <a:solidFill>
                    <a:schemeClr val="lt1"/>
                  </a:solidFill>
                  <a:latin typeface="Gill Sans"/>
                  <a:ea typeface="Gill Sans"/>
                  <a:cs typeface="Gill Sans"/>
                  <a:sym typeface="Gill Sans"/>
                </a:rPr>
                <a:t>end-to-end</a:t>
              </a:r>
              <a:endParaRPr/>
            </a:p>
          </p:txBody>
        </p:sp>
        <p:grpSp>
          <p:nvGrpSpPr>
            <p:cNvPr id="299" name="Google Shape;299;p10"/>
            <p:cNvGrpSpPr/>
            <p:nvPr/>
          </p:nvGrpSpPr>
          <p:grpSpPr>
            <a:xfrm>
              <a:off x="6205805" y="2188979"/>
              <a:ext cx="532497" cy="532497"/>
              <a:chOff x="-782427" y="2000244"/>
              <a:chExt cx="532497" cy="532497"/>
            </a:xfrm>
          </p:grpSpPr>
          <p:sp>
            <p:nvSpPr>
              <p:cNvPr id="300" name="Google Shape;300;p10"/>
              <p:cNvSpPr/>
              <p:nvPr/>
            </p:nvSpPr>
            <p:spPr>
              <a:xfrm>
                <a:off x="-782427" y="2000244"/>
                <a:ext cx="532497" cy="532497"/>
              </a:xfrm>
              <a:prstGeom prst="ellipse">
                <a:avLst/>
              </a:prstGeom>
              <a:solidFill>
                <a:srgbClr val="FF0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301" name="Google Shape;301;p10"/>
              <p:cNvSpPr/>
              <p:nvPr/>
            </p:nvSpPr>
            <p:spPr>
              <a:xfrm>
                <a:off x="-629219" y="2088590"/>
                <a:ext cx="67985" cy="1210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302" name="Google Shape;302;p10"/>
              <p:cNvSpPr/>
              <p:nvPr/>
            </p:nvSpPr>
            <p:spPr>
              <a:xfrm>
                <a:off x="-478566" y="2088590"/>
                <a:ext cx="67985" cy="1210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303" name="Google Shape;303;p10"/>
              <p:cNvSpPr/>
              <p:nvPr/>
            </p:nvSpPr>
            <p:spPr>
              <a:xfrm>
                <a:off x="-634772" y="2326694"/>
                <a:ext cx="243537" cy="114572"/>
              </a:xfrm>
              <a:custGeom>
                <a:rect b="b" l="l" r="r" t="t"/>
                <a:pathLst>
                  <a:path extrusionOk="0" h="304808" w="647918">
                    <a:moveTo>
                      <a:pt x="0" y="304808"/>
                    </a:moveTo>
                    <a:cubicBezTo>
                      <a:pt x="74145" y="-23073"/>
                      <a:pt x="542866" y="-169469"/>
                      <a:pt x="647918" y="295391"/>
                    </a:cubicBezTo>
                    <a:cubicBezTo>
                      <a:pt x="426144" y="-37536"/>
                      <a:pt x="212008" y="24626"/>
                      <a:pt x="0" y="30480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6" name="Shape 2606"/>
        <p:cNvGrpSpPr/>
        <p:nvPr/>
      </p:nvGrpSpPr>
      <p:grpSpPr>
        <a:xfrm>
          <a:off x="0" y="0"/>
          <a:ext cx="0" cy="0"/>
          <a:chOff x="0" y="0"/>
          <a:chExt cx="0" cy="0"/>
        </a:xfrm>
      </p:grpSpPr>
      <p:sp>
        <p:nvSpPr>
          <p:cNvPr id="2607" name="Google Shape;2607;p64"/>
          <p:cNvSpPr txBox="1"/>
          <p:nvPr>
            <p:ph idx="12" type="sldNum"/>
          </p:nvPr>
        </p:nvSpPr>
        <p:spPr>
          <a:xfrm>
            <a:off x="8341368" y="4869657"/>
            <a:ext cx="802632"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sp>
        <p:nvSpPr>
          <p:cNvPr id="2608" name="Google Shape;2608;p64"/>
          <p:cNvSpPr txBox="1"/>
          <p:nvPr>
            <p:ph idx="4294967295" type="body"/>
          </p:nvPr>
        </p:nvSpPr>
        <p:spPr>
          <a:xfrm>
            <a:off x="277806" y="1276351"/>
            <a:ext cx="8621875" cy="359330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i="1" lang="en-US" sz="2400"/>
              <a:t>To tackle </a:t>
            </a:r>
            <a:r>
              <a:rPr i="1" lang="en-US" sz="2400">
                <a:solidFill>
                  <a:srgbClr val="FF0000"/>
                </a:solidFill>
              </a:rPr>
              <a:t>performance &amp; efficiency </a:t>
            </a:r>
            <a:r>
              <a:rPr i="1" lang="en-US" sz="2400"/>
              <a:t>challenges, I advocate</a:t>
            </a:r>
            <a:endParaRPr/>
          </a:p>
          <a:p>
            <a:pPr indent="0" lvl="0" marL="0" rtl="0" algn="l">
              <a:lnSpc>
                <a:spcPct val="100000"/>
              </a:lnSpc>
              <a:spcBef>
                <a:spcPts val="1125"/>
              </a:spcBef>
              <a:spcAft>
                <a:spcPts val="0"/>
              </a:spcAft>
              <a:buSzPts val="1800"/>
              <a:buNone/>
            </a:pPr>
            <a:r>
              <a:t/>
            </a:r>
            <a:endParaRPr sz="2400"/>
          </a:p>
          <a:p>
            <a:pPr indent="-214312" lvl="1" marL="557213" rtl="0" algn="l">
              <a:lnSpc>
                <a:spcPct val="100000"/>
              </a:lnSpc>
              <a:spcBef>
                <a:spcPts val="225"/>
              </a:spcBef>
              <a:spcAft>
                <a:spcPts val="0"/>
              </a:spcAft>
              <a:buSzPts val="2000"/>
              <a:buChar char="▪"/>
            </a:pPr>
            <a:r>
              <a:rPr lang="en-US" sz="2000"/>
              <a:t>Cross-layer </a:t>
            </a:r>
            <a:r>
              <a:rPr lang="en-US" sz="2000">
                <a:solidFill>
                  <a:srgbClr val="0096FF"/>
                </a:solidFill>
              </a:rPr>
              <a:t>co-designs</a:t>
            </a:r>
            <a:r>
              <a:rPr lang="en-US" sz="2000"/>
              <a:t> across Application/OS and SW/HW boundaries</a:t>
            </a:r>
            <a:endParaRPr/>
          </a:p>
          <a:p>
            <a:pPr indent="0" lvl="1" marL="342900" rtl="0" algn="l">
              <a:lnSpc>
                <a:spcPct val="100000"/>
              </a:lnSpc>
              <a:spcBef>
                <a:spcPts val="225"/>
              </a:spcBef>
              <a:spcAft>
                <a:spcPts val="0"/>
              </a:spcAft>
              <a:buSzPts val="1800"/>
              <a:buNone/>
            </a:pPr>
            <a:r>
              <a:t/>
            </a:r>
            <a:endParaRPr/>
          </a:p>
          <a:p>
            <a:pPr indent="-214312" lvl="1" marL="557213" rtl="0" algn="l">
              <a:lnSpc>
                <a:spcPct val="100000"/>
              </a:lnSpc>
              <a:spcBef>
                <a:spcPts val="225"/>
              </a:spcBef>
              <a:spcAft>
                <a:spcPts val="0"/>
              </a:spcAft>
              <a:buSzPts val="2000"/>
              <a:buChar char="▪"/>
            </a:pPr>
            <a:r>
              <a:rPr lang="en-US" sz="2000"/>
              <a:t>Designing </a:t>
            </a:r>
            <a:r>
              <a:rPr lang="en-US" sz="2000">
                <a:solidFill>
                  <a:srgbClr val="0096FF"/>
                </a:solidFill>
              </a:rPr>
              <a:t>new storage interfaces </a:t>
            </a:r>
            <a:r>
              <a:rPr lang="en-US" sz="2000"/>
              <a:t>to be semantic-aware</a:t>
            </a:r>
            <a:endParaRPr/>
          </a:p>
          <a:p>
            <a:pPr indent="0" lvl="1" marL="342900" rtl="0" algn="l">
              <a:lnSpc>
                <a:spcPct val="100000"/>
              </a:lnSpc>
              <a:spcBef>
                <a:spcPts val="225"/>
              </a:spcBef>
              <a:spcAft>
                <a:spcPts val="0"/>
              </a:spcAft>
              <a:buSzPts val="1800"/>
              <a:buNone/>
            </a:pPr>
            <a:r>
              <a:t/>
            </a:r>
            <a:endParaRPr/>
          </a:p>
          <a:p>
            <a:pPr indent="-214312" lvl="1" marL="557213" rtl="0" algn="l">
              <a:lnSpc>
                <a:spcPct val="100000"/>
              </a:lnSpc>
              <a:spcBef>
                <a:spcPts val="225"/>
              </a:spcBef>
              <a:spcAft>
                <a:spcPts val="0"/>
              </a:spcAft>
              <a:buSzPts val="2000"/>
              <a:buChar char="▪"/>
            </a:pPr>
            <a:r>
              <a:rPr lang="en-US" sz="2000">
                <a:solidFill>
                  <a:srgbClr val="0096FF"/>
                </a:solidFill>
              </a:rPr>
              <a:t>Exploiting data redundancy</a:t>
            </a:r>
            <a:r>
              <a:rPr lang="en-US" sz="2000"/>
              <a:t> for low and consistent latencies</a:t>
            </a:r>
            <a:endParaRPr/>
          </a:p>
          <a:p>
            <a:pPr indent="0" lvl="1" marL="342900" rtl="0" algn="l">
              <a:lnSpc>
                <a:spcPct val="100000"/>
              </a:lnSpc>
              <a:spcBef>
                <a:spcPts val="225"/>
              </a:spcBef>
              <a:spcAft>
                <a:spcPts val="0"/>
              </a:spcAft>
              <a:buSzPts val="1800"/>
              <a:buNone/>
            </a:pPr>
            <a:r>
              <a:t/>
            </a:r>
            <a:endParaRPr/>
          </a:p>
          <a:p>
            <a:pPr indent="-214312" lvl="1" marL="557213" rtl="0" algn="l">
              <a:lnSpc>
                <a:spcPct val="100000"/>
              </a:lnSpc>
              <a:spcBef>
                <a:spcPts val="225"/>
              </a:spcBef>
              <a:spcAft>
                <a:spcPts val="0"/>
              </a:spcAft>
              <a:buSzPts val="2000"/>
              <a:buChar char="▪"/>
            </a:pPr>
            <a:r>
              <a:rPr lang="en-US" sz="2000"/>
              <a:t>Utilizing low-cost co-processors for agile </a:t>
            </a:r>
            <a:r>
              <a:rPr lang="en-US" sz="2000">
                <a:solidFill>
                  <a:srgbClr val="0096FF"/>
                </a:solidFill>
              </a:rPr>
              <a:t>storage service offloading</a:t>
            </a:r>
            <a:endParaRPr/>
          </a:p>
          <a:p>
            <a:pPr indent="-157162" lvl="0" marL="257175" rtl="0" algn="l">
              <a:lnSpc>
                <a:spcPct val="100000"/>
              </a:lnSpc>
              <a:spcBef>
                <a:spcPts val="1125"/>
              </a:spcBef>
              <a:spcAft>
                <a:spcPts val="0"/>
              </a:spcAft>
              <a:buSzPts val="1575"/>
              <a:buNone/>
            </a:pPr>
            <a:r>
              <a:t/>
            </a:r>
            <a:endParaRPr/>
          </a:p>
        </p:txBody>
      </p:sp>
      <p:sp>
        <p:nvSpPr>
          <p:cNvPr id="2609" name="Google Shape;2609;p64"/>
          <p:cNvSpPr txBox="1"/>
          <p:nvPr/>
        </p:nvSpPr>
        <p:spPr>
          <a:xfrm>
            <a:off x="2133600" y="361950"/>
            <a:ext cx="544290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dk1"/>
                </a:solidFill>
                <a:latin typeface="Gill Sans"/>
                <a:ea typeface="Gill Sans"/>
                <a:cs typeface="Gill Sans"/>
                <a:sym typeface="Gill Sans"/>
              </a:rPr>
              <a:t>My Research Principles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sp>
        <p:nvSpPr>
          <p:cNvPr id="2615" name="Google Shape;2615;p65"/>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Research Impact</a:t>
            </a:r>
            <a:endParaRPr/>
          </a:p>
        </p:txBody>
      </p:sp>
      <p:sp>
        <p:nvSpPr>
          <p:cNvPr id="2616" name="Google Shape;2616;p65"/>
          <p:cNvSpPr/>
          <p:nvPr/>
        </p:nvSpPr>
        <p:spPr>
          <a:xfrm>
            <a:off x="212523" y="736995"/>
            <a:ext cx="2842214" cy="349948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617" name="Google Shape;2617;p65"/>
          <p:cNvSpPr/>
          <p:nvPr/>
        </p:nvSpPr>
        <p:spPr>
          <a:xfrm>
            <a:off x="755194" y="1429617"/>
            <a:ext cx="1988070" cy="322616"/>
          </a:xfrm>
          <a:prstGeom prst="roundRect">
            <a:avLst>
              <a:gd fmla="val 16667" name="adj"/>
            </a:avLst>
          </a:prstGeom>
          <a:solidFill>
            <a:srgbClr val="0096FF"/>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Helvetica Neue"/>
                <a:ea typeface="Helvetica Neue"/>
                <a:cs typeface="Helvetica Neue"/>
                <a:sym typeface="Helvetica Neue"/>
              </a:rPr>
              <a:t>IODA [SOSP’21]</a:t>
            </a:r>
            <a:endParaRPr sz="1800">
              <a:solidFill>
                <a:schemeClr val="lt1"/>
              </a:solidFill>
              <a:latin typeface="Helvetica Neue"/>
              <a:ea typeface="Helvetica Neue"/>
              <a:cs typeface="Helvetica Neue"/>
              <a:sym typeface="Helvetica Neue"/>
            </a:endParaRPr>
          </a:p>
        </p:txBody>
      </p:sp>
      <p:sp>
        <p:nvSpPr>
          <p:cNvPr id="2618" name="Google Shape;2618;p65"/>
          <p:cNvSpPr/>
          <p:nvPr/>
        </p:nvSpPr>
        <p:spPr>
          <a:xfrm>
            <a:off x="755193" y="1825457"/>
            <a:ext cx="1988071" cy="319714"/>
          </a:xfrm>
          <a:prstGeom prst="roundRect">
            <a:avLst>
              <a:gd fmla="val 16667" name="adj"/>
            </a:avLst>
          </a:prstGeom>
          <a:solidFill>
            <a:srgbClr val="0096FF"/>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Helvetica Neue"/>
                <a:ea typeface="Helvetica Neue"/>
                <a:cs typeface="Helvetica Neue"/>
                <a:sym typeface="Helvetica Neue"/>
              </a:rPr>
              <a:t>MittOS [SOSP’17]</a:t>
            </a:r>
            <a:endParaRPr sz="1800">
              <a:solidFill>
                <a:schemeClr val="lt1"/>
              </a:solidFill>
              <a:latin typeface="Helvetica Neue"/>
              <a:ea typeface="Helvetica Neue"/>
              <a:cs typeface="Helvetica Neue"/>
              <a:sym typeface="Helvetica Neue"/>
            </a:endParaRPr>
          </a:p>
        </p:txBody>
      </p:sp>
      <p:sp>
        <p:nvSpPr>
          <p:cNvPr id="2619" name="Google Shape;2619;p65"/>
          <p:cNvSpPr txBox="1"/>
          <p:nvPr/>
        </p:nvSpPr>
        <p:spPr>
          <a:xfrm>
            <a:off x="204830" y="3486150"/>
            <a:ext cx="269077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Partially merged to Linux</a:t>
            </a:r>
            <a:endParaRPr/>
          </a:p>
        </p:txBody>
      </p:sp>
      <p:sp>
        <p:nvSpPr>
          <p:cNvPr id="2620" name="Google Shape;2620;p65"/>
          <p:cNvSpPr txBox="1"/>
          <p:nvPr/>
        </p:nvSpPr>
        <p:spPr>
          <a:xfrm>
            <a:off x="83254" y="5391150"/>
            <a:ext cx="405303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Helvetica Neue"/>
                <a:ea typeface="Helvetica Neue"/>
                <a:cs typeface="Helvetica Neue"/>
                <a:sym typeface="Helvetica Neue"/>
              </a:rPr>
              <a:t>Research prototypes all open-source:</a:t>
            </a:r>
            <a:endParaRPr sz="1800">
              <a:solidFill>
                <a:schemeClr val="dk1"/>
              </a:solidFill>
              <a:latin typeface="Helvetica Neue"/>
              <a:ea typeface="Helvetica Neue"/>
              <a:cs typeface="Helvetica Neue"/>
              <a:sym typeface="Helvetica Neue"/>
            </a:endParaRPr>
          </a:p>
          <a:p>
            <a:pPr indent="0" lvl="0" marL="0" marR="0" rtl="0" algn="ctr">
              <a:spcBef>
                <a:spcPts val="0"/>
              </a:spcBef>
              <a:spcAft>
                <a:spcPts val="0"/>
              </a:spcAft>
              <a:buNone/>
            </a:pPr>
            <a:r>
              <a:rPr lang="en-US" sz="1800" u="sng">
                <a:solidFill>
                  <a:schemeClr val="hlink"/>
                </a:solidFill>
                <a:latin typeface="Helvetica Neue"/>
                <a:ea typeface="Helvetica Neue"/>
                <a:cs typeface="Helvetica Neue"/>
                <a:sym typeface="Helvetica Neue"/>
                <a:hlinkClick r:id="rId3"/>
              </a:rPr>
              <a:t>https://github.com/huaicheng</a:t>
            </a:r>
            <a:endParaRPr sz="1800">
              <a:solidFill>
                <a:srgbClr val="0000FF"/>
              </a:solidFill>
              <a:latin typeface="Helvetica Neue"/>
              <a:ea typeface="Helvetica Neue"/>
              <a:cs typeface="Helvetica Neue"/>
              <a:sym typeface="Helvetica Neue"/>
            </a:endParaRPr>
          </a:p>
        </p:txBody>
      </p:sp>
      <p:sp>
        <p:nvSpPr>
          <p:cNvPr id="2621" name="Google Shape;2621;p65"/>
          <p:cNvSpPr txBox="1"/>
          <p:nvPr/>
        </p:nvSpPr>
        <p:spPr>
          <a:xfrm>
            <a:off x="4419600" y="5252650"/>
            <a:ext cx="484339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Others:</a:t>
            </a:r>
            <a:endParaRPr/>
          </a:p>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    - Fast-Tracked to ACM TOS </a:t>
            </a:r>
            <a:r>
              <a:rPr lang="en-US" sz="1200">
                <a:solidFill>
                  <a:schemeClr val="dk1"/>
                </a:solidFill>
                <a:latin typeface="Helvetica Neue"/>
                <a:ea typeface="Helvetica Neue"/>
                <a:cs typeface="Helvetica Neue"/>
                <a:sym typeface="Helvetica Neue"/>
              </a:rPr>
              <a:t>(research highlight)</a:t>
            </a:r>
            <a:endParaRPr/>
          </a:p>
          <a:p>
            <a:pPr indent="0" lvl="0" marL="0" marR="0" rtl="0" algn="l">
              <a:spcBef>
                <a:spcPts val="0"/>
              </a:spcBef>
              <a:spcAft>
                <a:spcPts val="0"/>
              </a:spcAft>
              <a:buNone/>
            </a:pPr>
            <a:r>
              <a:rPr lang="en-US" sz="1200">
                <a:solidFill>
                  <a:schemeClr val="dk1"/>
                </a:solidFill>
                <a:latin typeface="Helvetica Neue"/>
                <a:ea typeface="Helvetica Neue"/>
                <a:cs typeface="Helvetica Neue"/>
                <a:sym typeface="Helvetica Neue"/>
              </a:rPr>
              <a:t>      </a:t>
            </a:r>
            <a:r>
              <a:rPr lang="en-US" sz="1800">
                <a:solidFill>
                  <a:schemeClr val="dk1"/>
                </a:solidFill>
                <a:latin typeface="Helvetica Neue"/>
                <a:ea typeface="Helvetica Neue"/>
                <a:cs typeface="Helvetica Neue"/>
                <a:sym typeface="Helvetica Neue"/>
              </a:rPr>
              <a:t>- Widespread discussions at industry</a:t>
            </a:r>
            <a:endParaRPr sz="1800">
              <a:solidFill>
                <a:schemeClr val="dk1"/>
              </a:solidFill>
              <a:latin typeface="Helvetica Neue"/>
              <a:ea typeface="Helvetica Neue"/>
              <a:cs typeface="Helvetica Neue"/>
              <a:sym typeface="Helvetica Neue"/>
            </a:endParaRPr>
          </a:p>
        </p:txBody>
      </p:sp>
      <p:grpSp>
        <p:nvGrpSpPr>
          <p:cNvPr id="2622" name="Google Shape;2622;p65"/>
          <p:cNvGrpSpPr/>
          <p:nvPr/>
        </p:nvGrpSpPr>
        <p:grpSpPr>
          <a:xfrm>
            <a:off x="3165707" y="736995"/>
            <a:ext cx="2920451" cy="3499487"/>
            <a:chOff x="3165707" y="736995"/>
            <a:chExt cx="2920451" cy="3499487"/>
          </a:xfrm>
        </p:grpSpPr>
        <p:sp>
          <p:nvSpPr>
            <p:cNvPr id="2623" name="Google Shape;2623;p65"/>
            <p:cNvSpPr/>
            <p:nvPr/>
          </p:nvSpPr>
          <p:spPr>
            <a:xfrm>
              <a:off x="3200400" y="736995"/>
              <a:ext cx="2885758" cy="3499487"/>
            </a:xfrm>
            <a:prstGeom prst="rect">
              <a:avLst/>
            </a:prstGeom>
            <a:solidFill>
              <a:srgbClr val="0000FF">
                <a:alpha val="2235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624" name="Google Shape;2624;p65"/>
            <p:cNvSpPr/>
            <p:nvPr/>
          </p:nvSpPr>
          <p:spPr>
            <a:xfrm>
              <a:off x="3581400" y="1643613"/>
              <a:ext cx="2286000" cy="327934"/>
            </a:xfrm>
            <a:prstGeom prst="roundRect">
              <a:avLst>
                <a:gd fmla="val 16667" name="adj"/>
              </a:avLst>
            </a:prstGeom>
            <a:solidFill>
              <a:srgbClr val="0096FF"/>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Helvetica Neue"/>
                  <a:ea typeface="Helvetica Neue"/>
                  <a:cs typeface="Helvetica Neue"/>
                  <a:sym typeface="Helvetica Neue"/>
                </a:rPr>
                <a:t>LeapIO [ASPLOS’20]</a:t>
              </a:r>
              <a:endParaRPr sz="1800">
                <a:solidFill>
                  <a:schemeClr val="lt1"/>
                </a:solidFill>
                <a:latin typeface="Helvetica Neue"/>
                <a:ea typeface="Helvetica Neue"/>
                <a:cs typeface="Helvetica Neue"/>
                <a:sym typeface="Helvetica Neue"/>
              </a:endParaRPr>
            </a:p>
          </p:txBody>
        </p:sp>
        <p:sp>
          <p:nvSpPr>
            <p:cNvPr id="2625" name="Google Shape;2625;p65"/>
            <p:cNvSpPr txBox="1"/>
            <p:nvPr/>
          </p:nvSpPr>
          <p:spPr>
            <a:xfrm>
              <a:off x="3165707" y="2956673"/>
              <a:ext cx="288575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Deployed in </a:t>
              </a:r>
              <a:endParaRPr/>
            </a:p>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Microsoft datacenters</a:t>
              </a:r>
              <a:endParaRPr sz="2000">
                <a:solidFill>
                  <a:schemeClr val="dk1"/>
                </a:solidFill>
                <a:latin typeface="Gill Sans"/>
                <a:ea typeface="Gill Sans"/>
                <a:cs typeface="Gill Sans"/>
                <a:sym typeface="Gill Sans"/>
              </a:endParaRPr>
            </a:p>
          </p:txBody>
        </p:sp>
        <p:sp>
          <p:nvSpPr>
            <p:cNvPr id="2626" name="Google Shape;2626;p65"/>
            <p:cNvSpPr txBox="1"/>
            <p:nvPr/>
          </p:nvSpPr>
          <p:spPr>
            <a:xfrm>
              <a:off x="3426162" y="736996"/>
              <a:ext cx="263629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Cost-Efficiency</a:t>
              </a:r>
              <a:endParaRPr/>
            </a:p>
            <a:p>
              <a:pPr indent="0" lvl="0" marL="0" marR="0" rtl="0" algn="ctr">
                <a:spcBef>
                  <a:spcPts val="0"/>
                </a:spcBef>
                <a:spcAft>
                  <a:spcPts val="0"/>
                </a:spcAft>
                <a:buNone/>
              </a:pPr>
              <a:r>
                <a:rPr lang="en-US" sz="1400">
                  <a:solidFill>
                    <a:schemeClr val="dk1"/>
                  </a:solidFill>
                  <a:latin typeface="Gill Sans"/>
                  <a:ea typeface="Gill Sans"/>
                  <a:cs typeface="Gill Sans"/>
                  <a:sym typeface="Gill Sans"/>
                </a:rPr>
                <a:t>(Hypervisor/Hardware co-design)</a:t>
              </a:r>
              <a:endParaRPr/>
            </a:p>
          </p:txBody>
        </p:sp>
        <p:sp>
          <p:nvSpPr>
            <p:cNvPr id="2627" name="Google Shape;2627;p65"/>
            <p:cNvSpPr/>
            <p:nvPr/>
          </p:nvSpPr>
          <p:spPr>
            <a:xfrm>
              <a:off x="3581400" y="2091830"/>
              <a:ext cx="2286000" cy="327934"/>
            </a:xfrm>
            <a:prstGeom prst="roundRect">
              <a:avLst>
                <a:gd fmla="val 16667" name="adj"/>
              </a:avLst>
            </a:prstGeom>
            <a:solidFill>
              <a:srgbClr val="0096FF"/>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Helvetica Neue"/>
                  <a:ea typeface="Helvetica Neue"/>
                  <a:cs typeface="Helvetica Neue"/>
                  <a:sym typeface="Helvetica Neue"/>
                </a:rPr>
                <a:t>Basilisk [InSub’22]</a:t>
              </a:r>
              <a:endParaRPr/>
            </a:p>
          </p:txBody>
        </p:sp>
      </p:grpSp>
      <p:grpSp>
        <p:nvGrpSpPr>
          <p:cNvPr id="2628" name="Google Shape;2628;p65"/>
          <p:cNvGrpSpPr/>
          <p:nvPr/>
        </p:nvGrpSpPr>
        <p:grpSpPr>
          <a:xfrm>
            <a:off x="6262403" y="736995"/>
            <a:ext cx="2784891" cy="3559553"/>
            <a:chOff x="6248399" y="736995"/>
            <a:chExt cx="2784891" cy="3559553"/>
          </a:xfrm>
        </p:grpSpPr>
        <p:sp>
          <p:nvSpPr>
            <p:cNvPr id="2629" name="Google Shape;2629;p65"/>
            <p:cNvSpPr/>
            <p:nvPr/>
          </p:nvSpPr>
          <p:spPr>
            <a:xfrm>
              <a:off x="6248399" y="736995"/>
              <a:ext cx="2784891" cy="3499487"/>
            </a:xfrm>
            <a:prstGeom prst="rect">
              <a:avLst/>
            </a:prstGeom>
            <a:solidFill>
              <a:srgbClr val="FF0000">
                <a:alpha val="1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630" name="Google Shape;2630;p65"/>
            <p:cNvSpPr/>
            <p:nvPr/>
          </p:nvSpPr>
          <p:spPr>
            <a:xfrm>
              <a:off x="6663741" y="1858894"/>
              <a:ext cx="2040146" cy="327934"/>
            </a:xfrm>
            <a:prstGeom prst="roundRect">
              <a:avLst>
                <a:gd fmla="val 16667" name="adj"/>
              </a:avLst>
            </a:prstGeom>
            <a:solidFill>
              <a:srgbClr val="0096FF"/>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Helvetica Neue"/>
                  <a:ea typeface="Helvetica Neue"/>
                  <a:cs typeface="Helvetica Neue"/>
                  <a:sym typeface="Helvetica Neue"/>
                </a:rPr>
                <a:t>FEMU [FAST’18]</a:t>
              </a:r>
              <a:endParaRPr sz="2000">
                <a:solidFill>
                  <a:schemeClr val="lt1"/>
                </a:solidFill>
                <a:latin typeface="Helvetica Neue"/>
                <a:ea typeface="Helvetica Neue"/>
                <a:cs typeface="Helvetica Neue"/>
                <a:sym typeface="Helvetica Neue"/>
              </a:endParaRPr>
            </a:p>
          </p:txBody>
        </p:sp>
        <p:sp>
          <p:nvSpPr>
            <p:cNvPr id="2631" name="Google Shape;2631;p65"/>
            <p:cNvSpPr txBox="1"/>
            <p:nvPr/>
          </p:nvSpPr>
          <p:spPr>
            <a:xfrm>
              <a:off x="6733604" y="2956673"/>
              <a:ext cx="204485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Used by hundreds of </a:t>
              </a:r>
              <a:endParaRPr/>
            </a:p>
            <a:p>
              <a:pPr indent="0" lvl="0" marL="0" marR="0" rtl="0" algn="l">
                <a:spcBef>
                  <a:spcPts val="0"/>
                </a:spcBef>
                <a:spcAft>
                  <a:spcPts val="0"/>
                </a:spcAft>
                <a:buNone/>
              </a:pPr>
              <a:r>
                <a:rPr lang="en-US" sz="1600">
                  <a:solidFill>
                    <a:schemeClr val="dk1"/>
                  </a:solidFill>
                  <a:latin typeface="Gill Sans"/>
                  <a:ea typeface="Gill Sans"/>
                  <a:cs typeface="Gill Sans"/>
                  <a:sym typeface="Gill Sans"/>
                </a:rPr>
                <a:t>institutions worldwide</a:t>
              </a:r>
              <a:endParaRPr sz="1600">
                <a:solidFill>
                  <a:schemeClr val="dk1"/>
                </a:solidFill>
                <a:latin typeface="Gill Sans"/>
                <a:ea typeface="Gill Sans"/>
                <a:cs typeface="Gill Sans"/>
                <a:sym typeface="Gill Sans"/>
              </a:endParaRPr>
            </a:p>
          </p:txBody>
        </p:sp>
        <p:sp>
          <p:nvSpPr>
            <p:cNvPr id="2632" name="Google Shape;2632;p65"/>
            <p:cNvSpPr txBox="1"/>
            <p:nvPr/>
          </p:nvSpPr>
          <p:spPr>
            <a:xfrm>
              <a:off x="6351704" y="736997"/>
              <a:ext cx="2598788" cy="61555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Research Platform</a:t>
              </a:r>
              <a:endParaRPr/>
            </a:p>
            <a:p>
              <a:pPr indent="0" lvl="0" marL="0" marR="0" rtl="0" algn="ctr">
                <a:spcBef>
                  <a:spcPts val="0"/>
                </a:spcBef>
                <a:spcAft>
                  <a:spcPts val="0"/>
                </a:spcAft>
                <a:buNone/>
              </a:pPr>
              <a:r>
                <a:rPr lang="en-US" sz="1600">
                  <a:solidFill>
                    <a:schemeClr val="dk1"/>
                  </a:solidFill>
                  <a:latin typeface="Gill Sans"/>
                  <a:ea typeface="Gill Sans"/>
                  <a:cs typeface="Gill Sans"/>
                  <a:sym typeface="Gill Sans"/>
                </a:rPr>
                <a:t>(fostering full-stack research)</a:t>
              </a:r>
              <a:endParaRPr sz="1800">
                <a:solidFill>
                  <a:schemeClr val="dk1"/>
                </a:solidFill>
                <a:latin typeface="Gill Sans"/>
                <a:ea typeface="Gill Sans"/>
                <a:cs typeface="Gill Sans"/>
                <a:sym typeface="Gill Sans"/>
              </a:endParaRPr>
            </a:p>
          </p:txBody>
        </p:sp>
        <p:sp>
          <p:nvSpPr>
            <p:cNvPr id="2633" name="Google Shape;2633;p65"/>
            <p:cNvSpPr txBox="1"/>
            <p:nvPr/>
          </p:nvSpPr>
          <p:spPr>
            <a:xfrm>
              <a:off x="6690219" y="3773328"/>
              <a:ext cx="225773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Appeared at OSDI/SOSP/</a:t>
              </a:r>
              <a:endParaRPr/>
            </a:p>
            <a:p>
              <a:pPr indent="0" lvl="0" marL="0" marR="0" rtl="0" algn="l">
                <a:spcBef>
                  <a:spcPts val="0"/>
                </a:spcBef>
                <a:spcAft>
                  <a:spcPts val="0"/>
                </a:spcAft>
                <a:buNone/>
              </a:pPr>
              <a:r>
                <a:rPr lang="en-US" sz="1400">
                  <a:solidFill>
                    <a:schemeClr val="dk1"/>
                  </a:solidFill>
                  <a:latin typeface="Gill Sans"/>
                  <a:ea typeface="Gill Sans"/>
                  <a:cs typeface="Gill Sans"/>
                  <a:sym typeface="Gill Sans"/>
                </a:rPr>
                <a:t>                     ASPLOS/FAST</a:t>
              </a:r>
              <a:endParaRPr/>
            </a:p>
          </p:txBody>
        </p:sp>
      </p:grpSp>
      <p:sp>
        <p:nvSpPr>
          <p:cNvPr id="2634" name="Google Shape;2634;p65"/>
          <p:cNvSpPr/>
          <p:nvPr/>
        </p:nvSpPr>
        <p:spPr>
          <a:xfrm>
            <a:off x="755194" y="2181783"/>
            <a:ext cx="1988070" cy="319714"/>
          </a:xfrm>
          <a:prstGeom prst="roundRect">
            <a:avLst>
              <a:gd fmla="val 16667" name="adj"/>
            </a:avLst>
          </a:prstGeom>
          <a:solidFill>
            <a:srgbClr val="0096FF"/>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cap="small">
                <a:solidFill>
                  <a:schemeClr val="lt1"/>
                </a:solidFill>
                <a:latin typeface="Gill Sans"/>
                <a:ea typeface="Gill Sans"/>
                <a:cs typeface="Gill Sans"/>
                <a:sym typeface="Gill Sans"/>
              </a:rPr>
              <a:t>ttFlash [</a:t>
            </a:r>
            <a:r>
              <a:rPr lang="en-US" sz="1800">
                <a:solidFill>
                  <a:schemeClr val="lt1"/>
                </a:solidFill>
                <a:latin typeface="Helvetica Neue"/>
                <a:ea typeface="Helvetica Neue"/>
                <a:cs typeface="Helvetica Neue"/>
                <a:sym typeface="Helvetica Neue"/>
              </a:rPr>
              <a:t>FAST’17]</a:t>
            </a:r>
            <a:endParaRPr sz="1800">
              <a:solidFill>
                <a:schemeClr val="lt1"/>
              </a:solidFill>
              <a:latin typeface="Helvetica Neue"/>
              <a:ea typeface="Helvetica Neue"/>
              <a:cs typeface="Helvetica Neue"/>
              <a:sym typeface="Helvetica Neue"/>
            </a:endParaRPr>
          </a:p>
        </p:txBody>
      </p:sp>
      <p:sp>
        <p:nvSpPr>
          <p:cNvPr id="2635" name="Google Shape;2635;p65"/>
          <p:cNvSpPr txBox="1"/>
          <p:nvPr/>
        </p:nvSpPr>
        <p:spPr>
          <a:xfrm>
            <a:off x="204830" y="3897928"/>
            <a:ext cx="281932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Best Paper Nomination (FAST)</a:t>
            </a:r>
            <a:endParaRPr/>
          </a:p>
        </p:txBody>
      </p:sp>
      <p:sp>
        <p:nvSpPr>
          <p:cNvPr id="2636" name="Google Shape;2636;p65"/>
          <p:cNvSpPr txBox="1"/>
          <p:nvPr/>
        </p:nvSpPr>
        <p:spPr>
          <a:xfrm>
            <a:off x="77158" y="767775"/>
            <a:ext cx="319944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Low-Latency</a:t>
            </a:r>
            <a:endParaRPr/>
          </a:p>
          <a:p>
            <a:pPr indent="0" lvl="0" marL="0" marR="0" rtl="0" algn="ctr">
              <a:spcBef>
                <a:spcPts val="0"/>
              </a:spcBef>
              <a:spcAft>
                <a:spcPts val="0"/>
              </a:spcAft>
              <a:buNone/>
            </a:pPr>
            <a:r>
              <a:rPr lang="en-US" sz="1400">
                <a:solidFill>
                  <a:schemeClr val="dk1"/>
                </a:solidFill>
                <a:latin typeface="Gill Sans"/>
                <a:ea typeface="Gill Sans"/>
                <a:cs typeface="Gill Sans"/>
                <a:sym typeface="Gill Sans"/>
              </a:rPr>
              <a:t>(OS/Interface/Hardware designs)</a:t>
            </a:r>
            <a:endParaRPr sz="1400">
              <a:solidFill>
                <a:schemeClr val="dk1"/>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1" name="Shape 2641"/>
        <p:cNvGrpSpPr/>
        <p:nvPr/>
      </p:nvGrpSpPr>
      <p:grpSpPr>
        <a:xfrm>
          <a:off x="0" y="0"/>
          <a:ext cx="0" cy="0"/>
          <a:chOff x="0" y="0"/>
          <a:chExt cx="0" cy="0"/>
        </a:xfrm>
      </p:grpSpPr>
      <p:sp>
        <p:nvSpPr>
          <p:cNvPr id="2642" name="Google Shape;2642;p66"/>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t/>
            </a:r>
            <a:endParaRPr/>
          </a:p>
        </p:txBody>
      </p:sp>
      <p:sp>
        <p:nvSpPr>
          <p:cNvPr id="2643" name="Google Shape;2643;p66"/>
          <p:cNvSpPr txBox="1"/>
          <p:nvPr>
            <p:ph idx="1" type="body"/>
          </p:nvPr>
        </p:nvSpPr>
        <p:spPr>
          <a:xfrm>
            <a:off x="327413" y="807543"/>
            <a:ext cx="8562346" cy="4164508"/>
          </a:xfrm>
          <a:prstGeom prst="rect">
            <a:avLst/>
          </a:prstGeom>
          <a:noFill/>
          <a:ln>
            <a:noFill/>
          </a:ln>
        </p:spPr>
        <p:txBody>
          <a:bodyPr anchorCtr="0" anchor="t" bIns="45700" lIns="91425" spcFirstLastPara="1" rIns="91425" wrap="square" tIns="45700">
            <a:normAutofit/>
          </a:bodyPr>
          <a:lstStyle/>
          <a:p>
            <a:pPr indent="-157162" lvl="0" marL="257175" rtl="0" algn="l">
              <a:lnSpc>
                <a:spcPct val="100000"/>
              </a:lnSpc>
              <a:spcBef>
                <a:spcPts val="0"/>
              </a:spcBef>
              <a:spcAft>
                <a:spcPts val="0"/>
              </a:spcAft>
              <a:buSzPts val="1575"/>
              <a:buNone/>
            </a:pPr>
            <a:r>
              <a:t/>
            </a:r>
            <a:endParaRPr/>
          </a:p>
        </p:txBody>
      </p:sp>
      <p:sp>
        <p:nvSpPr>
          <p:cNvPr id="2644" name="Google Shape;2644;p66"/>
          <p:cNvSpPr txBox="1"/>
          <p:nvPr>
            <p:ph idx="12" type="sldNum"/>
          </p:nvPr>
        </p:nvSpPr>
        <p:spPr>
          <a:xfrm>
            <a:off x="8340725" y="4870450"/>
            <a:ext cx="803275" cy="273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cxnSp>
        <p:nvCxnSpPr>
          <p:cNvPr id="2645" name="Google Shape;2645;p66"/>
          <p:cNvCxnSpPr/>
          <p:nvPr/>
        </p:nvCxnSpPr>
        <p:spPr>
          <a:xfrm>
            <a:off x="609600" y="2812200"/>
            <a:ext cx="7924800" cy="0"/>
          </a:xfrm>
          <a:prstGeom prst="straightConnector1">
            <a:avLst/>
          </a:prstGeom>
          <a:noFill/>
          <a:ln cap="flat" cmpd="sng" w="50800">
            <a:solidFill>
              <a:srgbClr val="7F7F7F"/>
            </a:solidFill>
            <a:prstDash val="dash"/>
            <a:round/>
            <a:headEnd len="sm" w="sm" type="none"/>
            <a:tailEnd len="sm" w="sm" type="none"/>
          </a:ln>
        </p:spPr>
      </p:cxnSp>
      <p:sp>
        <p:nvSpPr>
          <p:cNvPr id="2646" name="Google Shape;2646;p66"/>
          <p:cNvSpPr/>
          <p:nvPr/>
        </p:nvSpPr>
        <p:spPr>
          <a:xfrm>
            <a:off x="609600" y="1885949"/>
            <a:ext cx="1752600" cy="60960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Gill Sans"/>
                <a:ea typeface="Gill Sans"/>
                <a:cs typeface="Gill Sans"/>
                <a:sym typeface="Gill Sans"/>
              </a:rPr>
              <a:t>Software</a:t>
            </a:r>
            <a:endParaRPr/>
          </a:p>
        </p:txBody>
      </p:sp>
      <p:sp>
        <p:nvSpPr>
          <p:cNvPr id="2647" name="Google Shape;2647;p66"/>
          <p:cNvSpPr/>
          <p:nvPr/>
        </p:nvSpPr>
        <p:spPr>
          <a:xfrm>
            <a:off x="609600" y="3235613"/>
            <a:ext cx="1752600" cy="60960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Gill Sans"/>
                <a:ea typeface="Gill Sans"/>
                <a:cs typeface="Gill Sans"/>
                <a:sym typeface="Gill Sans"/>
              </a:rPr>
              <a:t>Hardware</a:t>
            </a:r>
            <a:endParaRPr/>
          </a:p>
        </p:txBody>
      </p:sp>
      <p:grpSp>
        <p:nvGrpSpPr>
          <p:cNvPr id="2648" name="Google Shape;2648;p66"/>
          <p:cNvGrpSpPr/>
          <p:nvPr/>
        </p:nvGrpSpPr>
        <p:grpSpPr>
          <a:xfrm>
            <a:off x="2482644" y="3050647"/>
            <a:ext cx="6080281" cy="1933003"/>
            <a:chOff x="2482644" y="3050647"/>
            <a:chExt cx="6080281" cy="1933003"/>
          </a:xfrm>
        </p:grpSpPr>
        <p:grpSp>
          <p:nvGrpSpPr>
            <p:cNvPr id="2649" name="Google Shape;2649;p66"/>
            <p:cNvGrpSpPr/>
            <p:nvPr/>
          </p:nvGrpSpPr>
          <p:grpSpPr>
            <a:xfrm>
              <a:off x="2482644" y="3050647"/>
              <a:ext cx="6080281" cy="1933003"/>
              <a:chOff x="2482644" y="3188616"/>
              <a:chExt cx="6080281" cy="1933003"/>
            </a:xfrm>
          </p:grpSpPr>
          <p:sp>
            <p:nvSpPr>
              <p:cNvPr id="2650" name="Google Shape;2650;p66"/>
              <p:cNvSpPr txBox="1"/>
              <p:nvPr/>
            </p:nvSpPr>
            <p:spPr>
              <a:xfrm>
                <a:off x="3992580" y="3288317"/>
                <a:ext cx="113364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SDF</a:t>
                </a:r>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[ASPLOS’14]</a:t>
                </a:r>
                <a:endParaRPr/>
              </a:p>
            </p:txBody>
          </p:sp>
          <p:sp>
            <p:nvSpPr>
              <p:cNvPr id="2651" name="Google Shape;2651;p66"/>
              <p:cNvSpPr txBox="1"/>
              <p:nvPr/>
            </p:nvSpPr>
            <p:spPr>
              <a:xfrm>
                <a:off x="5155271" y="3278178"/>
                <a:ext cx="114666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LightStore</a:t>
                </a:r>
                <a:endParaRPr sz="1800">
                  <a:solidFill>
                    <a:schemeClr val="dk1"/>
                  </a:solidFill>
                  <a:latin typeface="Gill Sans"/>
                  <a:ea typeface="Gill Sans"/>
                  <a:cs typeface="Gill Sans"/>
                  <a:sym typeface="Gill Sans"/>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[ASPLOS’20]</a:t>
                </a:r>
                <a:endParaRPr/>
              </a:p>
            </p:txBody>
          </p:sp>
          <p:sp>
            <p:nvSpPr>
              <p:cNvPr id="2652" name="Google Shape;2652;p66"/>
              <p:cNvSpPr txBox="1"/>
              <p:nvPr/>
            </p:nvSpPr>
            <p:spPr>
              <a:xfrm>
                <a:off x="2844411" y="3312947"/>
                <a:ext cx="116269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FlashShare</a:t>
                </a:r>
                <a:endParaRPr sz="1800">
                  <a:solidFill>
                    <a:schemeClr val="dk1"/>
                  </a:solidFill>
                  <a:latin typeface="Gill Sans"/>
                  <a:ea typeface="Gill Sans"/>
                  <a:cs typeface="Gill Sans"/>
                  <a:sym typeface="Gill Sans"/>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[OSDI’18]</a:t>
                </a:r>
                <a:endParaRPr/>
              </a:p>
            </p:txBody>
          </p:sp>
          <p:sp>
            <p:nvSpPr>
              <p:cNvPr id="2653" name="Google Shape;2653;p66"/>
              <p:cNvSpPr txBox="1"/>
              <p:nvPr/>
            </p:nvSpPr>
            <p:spPr>
              <a:xfrm>
                <a:off x="6339446" y="3256152"/>
                <a:ext cx="114666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Triple-A</a:t>
                </a:r>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[ASPLOS’14]</a:t>
                </a:r>
                <a:endParaRPr/>
              </a:p>
            </p:txBody>
          </p:sp>
          <p:sp>
            <p:nvSpPr>
              <p:cNvPr id="2654" name="Google Shape;2654;p66"/>
              <p:cNvSpPr txBox="1"/>
              <p:nvPr/>
            </p:nvSpPr>
            <p:spPr>
              <a:xfrm>
                <a:off x="5260925" y="4462319"/>
                <a:ext cx="109709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Solros</a:t>
                </a:r>
                <a:endParaRPr sz="1800">
                  <a:solidFill>
                    <a:schemeClr val="dk1"/>
                  </a:solidFill>
                  <a:latin typeface="Gill Sans"/>
                  <a:ea typeface="Gill Sans"/>
                  <a:cs typeface="Gill Sans"/>
                  <a:sym typeface="Gill Sans"/>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[EuroSys’18]</a:t>
                </a:r>
                <a:endParaRPr/>
              </a:p>
            </p:txBody>
          </p:sp>
          <p:sp>
            <p:nvSpPr>
              <p:cNvPr id="2655" name="Google Shape;2655;p66"/>
              <p:cNvSpPr txBox="1"/>
              <p:nvPr/>
            </p:nvSpPr>
            <p:spPr>
              <a:xfrm>
                <a:off x="2858935" y="3897722"/>
                <a:ext cx="113364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FlexNIC</a:t>
                </a:r>
                <a:endParaRPr sz="1800">
                  <a:solidFill>
                    <a:schemeClr val="dk1"/>
                  </a:solidFill>
                  <a:latin typeface="Gill Sans"/>
                  <a:ea typeface="Gill Sans"/>
                  <a:cs typeface="Gill Sans"/>
                  <a:sym typeface="Gill Sans"/>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[ASPLOS’16]</a:t>
                </a:r>
                <a:endParaRPr/>
              </a:p>
            </p:txBody>
          </p:sp>
          <p:sp>
            <p:nvSpPr>
              <p:cNvPr id="2656" name="Google Shape;2656;p66"/>
              <p:cNvSpPr txBox="1"/>
              <p:nvPr/>
            </p:nvSpPr>
            <p:spPr>
              <a:xfrm>
                <a:off x="4048446" y="3897722"/>
                <a:ext cx="113364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KV-Direct</a:t>
                </a:r>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[SOSP’17]</a:t>
                </a:r>
                <a:endParaRPr/>
              </a:p>
            </p:txBody>
          </p:sp>
          <p:sp>
            <p:nvSpPr>
              <p:cNvPr id="2657" name="Google Shape;2657;p66"/>
              <p:cNvSpPr txBox="1"/>
              <p:nvPr/>
            </p:nvSpPr>
            <p:spPr>
              <a:xfrm>
                <a:off x="6503491" y="3897722"/>
                <a:ext cx="86081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NICA</a:t>
                </a:r>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[ATC’19]</a:t>
                </a:r>
                <a:endParaRPr/>
              </a:p>
            </p:txBody>
          </p:sp>
          <p:sp>
            <p:nvSpPr>
              <p:cNvPr id="2658" name="Google Shape;2658;p66"/>
              <p:cNvSpPr txBox="1"/>
              <p:nvPr/>
            </p:nvSpPr>
            <p:spPr>
              <a:xfrm>
                <a:off x="7417525" y="3269962"/>
                <a:ext cx="113364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GPUfs</a:t>
                </a:r>
                <a:endParaRPr sz="1800">
                  <a:solidFill>
                    <a:schemeClr val="dk1"/>
                  </a:solidFill>
                  <a:latin typeface="Gill Sans"/>
                  <a:ea typeface="Gill Sans"/>
                  <a:cs typeface="Gill Sans"/>
                  <a:sym typeface="Gill Sans"/>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[ASPLOS’13]</a:t>
                </a:r>
                <a:endParaRPr/>
              </a:p>
            </p:txBody>
          </p:sp>
          <p:sp>
            <p:nvSpPr>
              <p:cNvPr id="2659" name="Google Shape;2659;p66"/>
              <p:cNvSpPr txBox="1"/>
              <p:nvPr/>
            </p:nvSpPr>
            <p:spPr>
              <a:xfrm>
                <a:off x="7518514" y="4462319"/>
                <a:ext cx="93166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Willow</a:t>
                </a:r>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[OSDI’14]</a:t>
                </a:r>
                <a:endParaRPr/>
              </a:p>
            </p:txBody>
          </p:sp>
          <p:sp>
            <p:nvSpPr>
              <p:cNvPr id="2660" name="Google Shape;2660;p66"/>
              <p:cNvSpPr/>
              <p:nvPr/>
            </p:nvSpPr>
            <p:spPr>
              <a:xfrm>
                <a:off x="2482644" y="3188616"/>
                <a:ext cx="6080281" cy="1933003"/>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sp>
          <p:nvSpPr>
            <p:cNvPr id="2661" name="Google Shape;2661;p66"/>
            <p:cNvSpPr txBox="1"/>
            <p:nvPr/>
          </p:nvSpPr>
          <p:spPr>
            <a:xfrm>
              <a:off x="2994657" y="4359037"/>
              <a:ext cx="90088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2B-SSD</a:t>
              </a:r>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[ISCA’18]</a:t>
              </a:r>
              <a:endParaRPr/>
            </a:p>
          </p:txBody>
        </p:sp>
        <p:sp>
          <p:nvSpPr>
            <p:cNvPr id="2662" name="Google Shape;2662;p66"/>
            <p:cNvSpPr txBox="1"/>
            <p:nvPr/>
          </p:nvSpPr>
          <p:spPr>
            <a:xfrm>
              <a:off x="3871680" y="4342501"/>
              <a:ext cx="130035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Summarizer</a:t>
              </a:r>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[MICRO’17]</a:t>
              </a:r>
              <a:endParaRPr/>
            </a:p>
          </p:txBody>
        </p:sp>
        <p:sp>
          <p:nvSpPr>
            <p:cNvPr id="2663" name="Google Shape;2663;p66"/>
            <p:cNvSpPr txBox="1"/>
            <p:nvPr/>
          </p:nvSpPr>
          <p:spPr>
            <a:xfrm>
              <a:off x="5387587" y="3790950"/>
              <a:ext cx="86081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E3</a:t>
              </a:r>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[ATC’19]</a:t>
              </a:r>
              <a:endParaRPr/>
            </a:p>
          </p:txBody>
        </p:sp>
        <p:sp>
          <p:nvSpPr>
            <p:cNvPr id="2664" name="Google Shape;2664;p66"/>
            <p:cNvSpPr txBox="1"/>
            <p:nvPr/>
          </p:nvSpPr>
          <p:spPr>
            <a:xfrm>
              <a:off x="6430394" y="4328722"/>
              <a:ext cx="100700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HEXO</a:t>
              </a:r>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[HPDC’19]</a:t>
              </a:r>
              <a:endParaRPr/>
            </a:p>
          </p:txBody>
        </p:sp>
        <p:sp>
          <p:nvSpPr>
            <p:cNvPr id="2665" name="Google Shape;2665;p66"/>
            <p:cNvSpPr txBox="1"/>
            <p:nvPr/>
          </p:nvSpPr>
          <p:spPr>
            <a:xfrm>
              <a:off x="7526534" y="3743947"/>
              <a:ext cx="93166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Floem</a:t>
              </a:r>
              <a:endParaRPr sz="1800">
                <a:solidFill>
                  <a:schemeClr val="dk1"/>
                </a:solidFill>
                <a:latin typeface="Gill Sans"/>
                <a:ea typeface="Gill Sans"/>
                <a:cs typeface="Gill Sans"/>
                <a:sym typeface="Gill Sans"/>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[OSDI’18]</a:t>
              </a:r>
              <a:endParaRPr/>
            </a:p>
          </p:txBody>
        </p:sp>
      </p:grpSp>
      <p:grpSp>
        <p:nvGrpSpPr>
          <p:cNvPr id="2666" name="Google Shape;2666;p66"/>
          <p:cNvGrpSpPr/>
          <p:nvPr/>
        </p:nvGrpSpPr>
        <p:grpSpPr>
          <a:xfrm>
            <a:off x="2482644" y="685800"/>
            <a:ext cx="6080281" cy="1897270"/>
            <a:chOff x="2482644" y="685800"/>
            <a:chExt cx="6080281" cy="1897270"/>
          </a:xfrm>
        </p:grpSpPr>
        <p:grpSp>
          <p:nvGrpSpPr>
            <p:cNvPr id="2667" name="Google Shape;2667;p66"/>
            <p:cNvGrpSpPr/>
            <p:nvPr/>
          </p:nvGrpSpPr>
          <p:grpSpPr>
            <a:xfrm>
              <a:off x="2482644" y="724714"/>
              <a:ext cx="6080281" cy="1858356"/>
              <a:chOff x="2819399" y="835046"/>
              <a:chExt cx="6080281" cy="1858356"/>
            </a:xfrm>
          </p:grpSpPr>
          <p:sp>
            <p:nvSpPr>
              <p:cNvPr id="2668" name="Google Shape;2668;p66"/>
              <p:cNvSpPr txBox="1"/>
              <p:nvPr/>
            </p:nvSpPr>
            <p:spPr>
              <a:xfrm>
                <a:off x="2941144" y="1448419"/>
                <a:ext cx="103105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AppFlash</a:t>
                </a:r>
                <a:endParaRPr sz="1800">
                  <a:solidFill>
                    <a:schemeClr val="dk1"/>
                  </a:solidFill>
                  <a:latin typeface="Gill Sans"/>
                  <a:ea typeface="Gill Sans"/>
                  <a:cs typeface="Gill Sans"/>
                  <a:sym typeface="Gill Sans"/>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[FAST’16]</a:t>
                </a:r>
                <a:endParaRPr/>
              </a:p>
            </p:txBody>
          </p:sp>
          <p:sp>
            <p:nvSpPr>
              <p:cNvPr id="2669" name="Google Shape;2669;p66"/>
              <p:cNvSpPr txBox="1"/>
              <p:nvPr/>
            </p:nvSpPr>
            <p:spPr>
              <a:xfrm>
                <a:off x="3872572" y="1466648"/>
                <a:ext cx="113364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SDF</a:t>
                </a:r>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[ASPLOS’14]</a:t>
                </a:r>
                <a:endParaRPr/>
              </a:p>
            </p:txBody>
          </p:sp>
          <p:sp>
            <p:nvSpPr>
              <p:cNvPr id="2670" name="Google Shape;2670;p66"/>
              <p:cNvSpPr txBox="1"/>
              <p:nvPr/>
            </p:nvSpPr>
            <p:spPr>
              <a:xfrm>
                <a:off x="5948795" y="1447244"/>
                <a:ext cx="92365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Decibel</a:t>
                </a:r>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[NSDI’17]</a:t>
                </a:r>
                <a:endParaRPr/>
              </a:p>
            </p:txBody>
          </p:sp>
          <p:sp>
            <p:nvSpPr>
              <p:cNvPr id="2671" name="Google Shape;2671;p66"/>
              <p:cNvSpPr txBox="1"/>
              <p:nvPr/>
            </p:nvSpPr>
            <p:spPr>
              <a:xfrm>
                <a:off x="4864715" y="1458921"/>
                <a:ext cx="120417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Purity</a:t>
                </a:r>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[SIGMOD’15]</a:t>
                </a:r>
                <a:endParaRPr/>
              </a:p>
            </p:txBody>
          </p:sp>
          <p:sp>
            <p:nvSpPr>
              <p:cNvPr id="2672" name="Google Shape;2672;p66"/>
              <p:cNvSpPr txBox="1"/>
              <p:nvPr/>
            </p:nvSpPr>
            <p:spPr>
              <a:xfrm>
                <a:off x="6822882" y="1455155"/>
                <a:ext cx="113364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Reflex</a:t>
                </a:r>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[ASPLOS’17]</a:t>
                </a:r>
                <a:endParaRPr/>
              </a:p>
            </p:txBody>
          </p:sp>
          <p:sp>
            <p:nvSpPr>
              <p:cNvPr id="2673" name="Google Shape;2673;p66"/>
              <p:cNvSpPr txBox="1"/>
              <p:nvPr/>
            </p:nvSpPr>
            <p:spPr>
              <a:xfrm>
                <a:off x="7886403" y="1466648"/>
                <a:ext cx="90992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F2FS</a:t>
                </a:r>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[FAST’17]</a:t>
                </a:r>
                <a:endParaRPr/>
              </a:p>
            </p:txBody>
          </p:sp>
          <p:sp>
            <p:nvSpPr>
              <p:cNvPr id="2674" name="Google Shape;2674;p66"/>
              <p:cNvSpPr txBox="1"/>
              <p:nvPr/>
            </p:nvSpPr>
            <p:spPr>
              <a:xfrm>
                <a:off x="2988292" y="2075686"/>
                <a:ext cx="86081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Rails</a:t>
                </a:r>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[ATC’14]</a:t>
                </a:r>
                <a:endParaRPr/>
              </a:p>
            </p:txBody>
          </p:sp>
          <p:sp>
            <p:nvSpPr>
              <p:cNvPr id="2675" name="Google Shape;2675;p66"/>
              <p:cNvSpPr txBox="1"/>
              <p:nvPr/>
            </p:nvSpPr>
            <p:spPr>
              <a:xfrm>
                <a:off x="3892162" y="2059150"/>
                <a:ext cx="106606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FlashBlox</a:t>
                </a:r>
                <a:endParaRPr sz="1800">
                  <a:solidFill>
                    <a:schemeClr val="dk1"/>
                  </a:solidFill>
                  <a:latin typeface="Gill Sans"/>
                  <a:ea typeface="Gill Sans"/>
                  <a:cs typeface="Gill Sans"/>
                  <a:sym typeface="Gill Sans"/>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[FAST’17]</a:t>
                </a:r>
                <a:endParaRPr/>
              </a:p>
            </p:txBody>
          </p:sp>
          <p:sp>
            <p:nvSpPr>
              <p:cNvPr id="2676" name="Google Shape;2676;p66"/>
              <p:cNvSpPr txBox="1"/>
              <p:nvPr/>
            </p:nvSpPr>
            <p:spPr>
              <a:xfrm>
                <a:off x="4948660" y="2059150"/>
                <a:ext cx="86081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SWAN</a:t>
                </a:r>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[ATC’19]</a:t>
                </a:r>
                <a:endParaRPr/>
              </a:p>
            </p:txBody>
          </p:sp>
          <p:sp>
            <p:nvSpPr>
              <p:cNvPr id="2677" name="Google Shape;2677;p66"/>
              <p:cNvSpPr txBox="1"/>
              <p:nvPr/>
            </p:nvSpPr>
            <p:spPr>
              <a:xfrm>
                <a:off x="5848097" y="2048051"/>
                <a:ext cx="108876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Nameless</a:t>
                </a:r>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[FAST’12]</a:t>
                </a:r>
                <a:endParaRPr/>
              </a:p>
            </p:txBody>
          </p:sp>
          <p:sp>
            <p:nvSpPr>
              <p:cNvPr id="2678" name="Google Shape;2678;p66"/>
              <p:cNvSpPr txBox="1"/>
              <p:nvPr/>
            </p:nvSpPr>
            <p:spPr>
              <a:xfrm>
                <a:off x="6952706" y="2019066"/>
                <a:ext cx="90992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Gecko</a:t>
                </a:r>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[FAST’13]</a:t>
                </a:r>
                <a:endParaRPr/>
              </a:p>
            </p:txBody>
          </p:sp>
          <p:sp>
            <p:nvSpPr>
              <p:cNvPr id="2679" name="Google Shape;2679;p66"/>
              <p:cNvSpPr txBox="1"/>
              <p:nvPr/>
            </p:nvSpPr>
            <p:spPr>
              <a:xfrm>
                <a:off x="7865916" y="2009409"/>
                <a:ext cx="95090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CORFU</a:t>
                </a:r>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[NSDI’12]</a:t>
                </a:r>
                <a:endParaRPr/>
              </a:p>
            </p:txBody>
          </p:sp>
          <p:sp>
            <p:nvSpPr>
              <p:cNvPr id="2680" name="Google Shape;2680;p66"/>
              <p:cNvSpPr/>
              <p:nvPr/>
            </p:nvSpPr>
            <p:spPr>
              <a:xfrm>
                <a:off x="2819399" y="835046"/>
                <a:ext cx="6080281" cy="1858356"/>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sp>
          <p:nvSpPr>
            <p:cNvPr id="2681" name="Google Shape;2681;p66"/>
            <p:cNvSpPr txBox="1"/>
            <p:nvPr/>
          </p:nvSpPr>
          <p:spPr>
            <a:xfrm>
              <a:off x="2517375" y="727896"/>
              <a:ext cx="113364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FlatFlash</a:t>
              </a:r>
              <a:endParaRPr sz="1800">
                <a:solidFill>
                  <a:schemeClr val="dk1"/>
                </a:solidFill>
                <a:latin typeface="Gill Sans"/>
                <a:ea typeface="Gill Sans"/>
                <a:cs typeface="Gill Sans"/>
                <a:sym typeface="Gill Sans"/>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[ASPLOS’19]</a:t>
              </a:r>
              <a:endParaRPr/>
            </a:p>
          </p:txBody>
        </p:sp>
        <p:sp>
          <p:nvSpPr>
            <p:cNvPr id="2682" name="Google Shape;2682;p66"/>
            <p:cNvSpPr txBox="1"/>
            <p:nvPr/>
          </p:nvSpPr>
          <p:spPr>
            <a:xfrm>
              <a:off x="3706424" y="710820"/>
              <a:ext cx="92525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FAWN</a:t>
              </a:r>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[SOSP’11]</a:t>
              </a:r>
              <a:endParaRPr/>
            </a:p>
          </p:txBody>
        </p:sp>
        <p:sp>
          <p:nvSpPr>
            <p:cNvPr id="2683" name="Google Shape;2683;p66"/>
            <p:cNvSpPr txBox="1"/>
            <p:nvPr/>
          </p:nvSpPr>
          <p:spPr>
            <a:xfrm>
              <a:off x="4597530" y="702056"/>
              <a:ext cx="92525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TxFlash</a:t>
              </a:r>
              <a:endParaRPr sz="1800">
                <a:solidFill>
                  <a:schemeClr val="dk1"/>
                </a:solidFill>
                <a:latin typeface="Gill Sans"/>
                <a:ea typeface="Gill Sans"/>
                <a:cs typeface="Gill Sans"/>
                <a:sym typeface="Gill Sans"/>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[OSDI’08]</a:t>
              </a:r>
              <a:endParaRPr/>
            </a:p>
          </p:txBody>
        </p:sp>
        <p:sp>
          <p:nvSpPr>
            <p:cNvPr id="2684" name="Google Shape;2684;p66"/>
            <p:cNvSpPr txBox="1"/>
            <p:nvPr/>
          </p:nvSpPr>
          <p:spPr>
            <a:xfrm>
              <a:off x="5424490" y="702056"/>
              <a:ext cx="118013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BlueCache</a:t>
              </a:r>
              <a:endParaRPr sz="1800">
                <a:solidFill>
                  <a:schemeClr val="dk1"/>
                </a:solidFill>
                <a:latin typeface="Gill Sans"/>
                <a:ea typeface="Gill Sans"/>
                <a:cs typeface="Gill Sans"/>
                <a:sym typeface="Gill Sans"/>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[VLDB’16]</a:t>
              </a:r>
              <a:endParaRPr/>
            </a:p>
          </p:txBody>
        </p:sp>
        <p:sp>
          <p:nvSpPr>
            <p:cNvPr id="2685" name="Google Shape;2685;p66"/>
            <p:cNvSpPr txBox="1"/>
            <p:nvPr/>
          </p:nvSpPr>
          <p:spPr>
            <a:xfrm>
              <a:off x="6519069" y="694153"/>
              <a:ext cx="113845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LightNVM</a:t>
              </a:r>
              <a:endParaRPr sz="1800">
                <a:solidFill>
                  <a:schemeClr val="dk1"/>
                </a:solidFill>
                <a:latin typeface="Gill Sans"/>
                <a:ea typeface="Gill Sans"/>
                <a:cs typeface="Gill Sans"/>
                <a:sym typeface="Gill Sans"/>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[FAST’17]</a:t>
              </a:r>
              <a:endParaRPr/>
            </a:p>
          </p:txBody>
        </p:sp>
        <p:sp>
          <p:nvSpPr>
            <p:cNvPr id="2686" name="Google Shape;2686;p66"/>
            <p:cNvSpPr txBox="1"/>
            <p:nvPr/>
          </p:nvSpPr>
          <p:spPr>
            <a:xfrm>
              <a:off x="7637294" y="685800"/>
              <a:ext cx="90088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Biscuit</a:t>
              </a:r>
              <a:endParaRPr/>
            </a:p>
            <a:p>
              <a:pPr indent="0" lvl="0" marL="0" marR="0" rtl="0" algn="ctr">
                <a:spcBef>
                  <a:spcPts val="0"/>
                </a:spcBef>
                <a:spcAft>
                  <a:spcPts val="0"/>
                </a:spcAft>
                <a:buNone/>
              </a:pPr>
              <a:r>
                <a:rPr lang="en-US" sz="1400">
                  <a:solidFill>
                    <a:srgbClr val="7F7F7F"/>
                  </a:solidFill>
                  <a:latin typeface="Gill Sans"/>
                  <a:ea typeface="Gill Sans"/>
                  <a:cs typeface="Gill Sans"/>
                  <a:sym typeface="Gill Sans"/>
                </a:rPr>
                <a:t>[ISCA’16]</a:t>
              </a:r>
              <a:endParaRPr/>
            </a:p>
          </p:txBody>
        </p:sp>
      </p:grpSp>
      <p:sp>
        <p:nvSpPr>
          <p:cNvPr id="2687" name="Google Shape;2687;p66"/>
          <p:cNvSpPr/>
          <p:nvPr/>
        </p:nvSpPr>
        <p:spPr>
          <a:xfrm>
            <a:off x="0" y="1047750"/>
            <a:ext cx="9144000" cy="956951"/>
          </a:xfrm>
          <a:prstGeom prst="rect">
            <a:avLst/>
          </a:prstGeom>
          <a:solidFill>
            <a:srgbClr val="FF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3200">
                <a:solidFill>
                  <a:schemeClr val="lt1"/>
                </a:solidFill>
                <a:latin typeface="Gill Sans"/>
                <a:ea typeface="Gill Sans"/>
                <a:cs typeface="Gill Sans"/>
                <a:sym typeface="Gill Sans"/>
              </a:rPr>
              <a:t>Best effort; No guarantees for predictable performance </a:t>
            </a:r>
            <a:endParaRPr/>
          </a:p>
        </p:txBody>
      </p:sp>
      <p:sp>
        <p:nvSpPr>
          <p:cNvPr id="2688" name="Google Shape;2688;p66"/>
          <p:cNvSpPr/>
          <p:nvPr/>
        </p:nvSpPr>
        <p:spPr>
          <a:xfrm>
            <a:off x="0" y="3680059"/>
            <a:ext cx="9144000" cy="956951"/>
          </a:xfrm>
          <a:prstGeom prst="rect">
            <a:avLst/>
          </a:prstGeom>
          <a:solidFill>
            <a:srgbClr val="FF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3200">
                <a:solidFill>
                  <a:schemeClr val="lt1"/>
                </a:solidFill>
                <a:latin typeface="Gill Sans"/>
                <a:ea typeface="Gill Sans"/>
                <a:cs typeface="Gill Sans"/>
                <a:sym typeface="Gill Sans"/>
              </a:rPr>
              <a:t>Common case offloading &amp; optimization; Complex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3" name="Shape 2693"/>
        <p:cNvGrpSpPr/>
        <p:nvPr/>
      </p:nvGrpSpPr>
      <p:grpSpPr>
        <a:xfrm>
          <a:off x="0" y="0"/>
          <a:ext cx="0" cy="0"/>
          <a:chOff x="0" y="0"/>
          <a:chExt cx="0" cy="0"/>
        </a:xfrm>
      </p:grpSpPr>
      <p:sp>
        <p:nvSpPr>
          <p:cNvPr id="2694" name="Google Shape;2694;p67"/>
          <p:cNvSpPr/>
          <p:nvPr/>
        </p:nvSpPr>
        <p:spPr>
          <a:xfrm>
            <a:off x="508091" y="963774"/>
            <a:ext cx="3175997" cy="947471"/>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695" name="Google Shape;2695;p67"/>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i="1" lang="en-US"/>
              <a:t>“The Tail Menace” </a:t>
            </a:r>
            <a:r>
              <a:rPr lang="en-US"/>
              <a:t>in Flash Arrays</a:t>
            </a:r>
            <a:endParaRPr/>
          </a:p>
        </p:txBody>
      </p:sp>
      <p:sp>
        <p:nvSpPr>
          <p:cNvPr id="2696" name="Google Shape;2696;p67"/>
          <p:cNvSpPr txBox="1"/>
          <p:nvPr>
            <p:ph idx="1" type="body"/>
          </p:nvPr>
        </p:nvSpPr>
        <p:spPr>
          <a:xfrm>
            <a:off x="327413" y="807543"/>
            <a:ext cx="8562346" cy="4164508"/>
          </a:xfrm>
          <a:prstGeom prst="rect">
            <a:avLst/>
          </a:prstGeom>
          <a:noFill/>
          <a:ln>
            <a:noFill/>
          </a:ln>
        </p:spPr>
        <p:txBody>
          <a:bodyPr anchorCtr="0" anchor="t" bIns="45700" lIns="91425" spcFirstLastPara="1" rIns="91425" wrap="square" tIns="45700">
            <a:normAutofit/>
          </a:bodyPr>
          <a:lstStyle/>
          <a:p>
            <a:pPr indent="-157162" lvl="0" marL="257175" rtl="0" algn="l">
              <a:lnSpc>
                <a:spcPct val="100000"/>
              </a:lnSpc>
              <a:spcBef>
                <a:spcPts val="0"/>
              </a:spcBef>
              <a:spcAft>
                <a:spcPts val="0"/>
              </a:spcAft>
              <a:buSzPts val="1575"/>
              <a:buNone/>
            </a:pPr>
            <a:r>
              <a:t/>
            </a:r>
            <a:endParaRPr/>
          </a:p>
        </p:txBody>
      </p:sp>
      <p:sp>
        <p:nvSpPr>
          <p:cNvPr id="2697" name="Google Shape;2697;p67"/>
          <p:cNvSpPr/>
          <p:nvPr/>
        </p:nvSpPr>
        <p:spPr>
          <a:xfrm>
            <a:off x="3086652" y="4094612"/>
            <a:ext cx="777240" cy="313062"/>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SSD3</a:t>
            </a:r>
            <a:endParaRPr/>
          </a:p>
        </p:txBody>
      </p:sp>
      <p:sp>
        <p:nvSpPr>
          <p:cNvPr id="2698" name="Google Shape;2698;p67"/>
          <p:cNvSpPr/>
          <p:nvPr/>
        </p:nvSpPr>
        <p:spPr>
          <a:xfrm>
            <a:off x="2226732" y="4092336"/>
            <a:ext cx="777240" cy="313062"/>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SSD2</a:t>
            </a:r>
            <a:endParaRPr/>
          </a:p>
        </p:txBody>
      </p:sp>
      <p:sp>
        <p:nvSpPr>
          <p:cNvPr id="2699" name="Google Shape;2699;p67"/>
          <p:cNvSpPr/>
          <p:nvPr/>
        </p:nvSpPr>
        <p:spPr>
          <a:xfrm>
            <a:off x="1366812" y="4093474"/>
            <a:ext cx="777240" cy="313062"/>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SSD1</a:t>
            </a:r>
            <a:endParaRPr/>
          </a:p>
        </p:txBody>
      </p:sp>
      <p:sp>
        <p:nvSpPr>
          <p:cNvPr id="2700" name="Google Shape;2700;p67"/>
          <p:cNvSpPr/>
          <p:nvPr/>
        </p:nvSpPr>
        <p:spPr>
          <a:xfrm>
            <a:off x="506892" y="4095750"/>
            <a:ext cx="777240" cy="313062"/>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SSD0</a:t>
            </a:r>
            <a:endParaRPr/>
          </a:p>
        </p:txBody>
      </p:sp>
      <p:sp>
        <p:nvSpPr>
          <p:cNvPr id="2701" name="Google Shape;2701;p67"/>
          <p:cNvSpPr txBox="1"/>
          <p:nvPr/>
        </p:nvSpPr>
        <p:spPr>
          <a:xfrm>
            <a:off x="5094878" y="975536"/>
            <a:ext cx="70259" cy="1329259"/>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02" name="Google Shape;2702;p67"/>
          <p:cNvSpPr txBox="1"/>
          <p:nvPr/>
        </p:nvSpPr>
        <p:spPr>
          <a:xfrm>
            <a:off x="5162910" y="929796"/>
            <a:ext cx="68863" cy="1374999"/>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03" name="Google Shape;2703;p67"/>
          <p:cNvSpPr txBox="1"/>
          <p:nvPr/>
        </p:nvSpPr>
        <p:spPr>
          <a:xfrm>
            <a:off x="5229546" y="904290"/>
            <a:ext cx="79240" cy="1400505"/>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04" name="Google Shape;2704;p67"/>
          <p:cNvSpPr txBox="1"/>
          <p:nvPr/>
        </p:nvSpPr>
        <p:spPr>
          <a:xfrm>
            <a:off x="5306559" y="967792"/>
            <a:ext cx="80655" cy="1337003"/>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05" name="Google Shape;2705;p67"/>
          <p:cNvSpPr txBox="1"/>
          <p:nvPr/>
        </p:nvSpPr>
        <p:spPr>
          <a:xfrm>
            <a:off x="5384987" y="1474128"/>
            <a:ext cx="67611" cy="830667"/>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06" name="Google Shape;2706;p67"/>
          <p:cNvSpPr txBox="1"/>
          <p:nvPr/>
        </p:nvSpPr>
        <p:spPr>
          <a:xfrm>
            <a:off x="5450371" y="1517991"/>
            <a:ext cx="74195" cy="786804"/>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07" name="Google Shape;2707;p67"/>
          <p:cNvSpPr txBox="1"/>
          <p:nvPr/>
        </p:nvSpPr>
        <p:spPr>
          <a:xfrm>
            <a:off x="5522339" y="1543178"/>
            <a:ext cx="64988" cy="761617"/>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08" name="Google Shape;2708;p67"/>
          <p:cNvSpPr txBox="1"/>
          <p:nvPr/>
        </p:nvSpPr>
        <p:spPr>
          <a:xfrm>
            <a:off x="5585100" y="1537072"/>
            <a:ext cx="65395" cy="761617"/>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09" name="Google Shape;2709;p67"/>
          <p:cNvSpPr txBox="1"/>
          <p:nvPr/>
        </p:nvSpPr>
        <p:spPr>
          <a:xfrm>
            <a:off x="5648268" y="1594516"/>
            <a:ext cx="71018" cy="710279"/>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10" name="Google Shape;2710;p67"/>
          <p:cNvSpPr txBox="1"/>
          <p:nvPr/>
        </p:nvSpPr>
        <p:spPr>
          <a:xfrm>
            <a:off x="5717059" y="1632748"/>
            <a:ext cx="82312" cy="672047"/>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11" name="Google Shape;2711;p67"/>
          <p:cNvSpPr txBox="1"/>
          <p:nvPr/>
        </p:nvSpPr>
        <p:spPr>
          <a:xfrm>
            <a:off x="5797144" y="1680724"/>
            <a:ext cx="85109" cy="624071"/>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12" name="Google Shape;2712;p67"/>
          <p:cNvSpPr txBox="1"/>
          <p:nvPr/>
        </p:nvSpPr>
        <p:spPr>
          <a:xfrm>
            <a:off x="5880026" y="1756937"/>
            <a:ext cx="78769" cy="547858"/>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13" name="Google Shape;2713;p67"/>
          <p:cNvSpPr txBox="1"/>
          <p:nvPr/>
        </p:nvSpPr>
        <p:spPr>
          <a:xfrm>
            <a:off x="5956568" y="1882670"/>
            <a:ext cx="79024" cy="422125"/>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14" name="Google Shape;2714;p67"/>
          <p:cNvSpPr txBox="1"/>
          <p:nvPr/>
        </p:nvSpPr>
        <p:spPr>
          <a:xfrm>
            <a:off x="6033365" y="1903869"/>
            <a:ext cx="59142" cy="400926"/>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15" name="Google Shape;2715;p67"/>
          <p:cNvSpPr txBox="1"/>
          <p:nvPr/>
        </p:nvSpPr>
        <p:spPr>
          <a:xfrm>
            <a:off x="6090280" y="1911245"/>
            <a:ext cx="75097" cy="393550"/>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16" name="Google Shape;2716;p67"/>
          <p:cNvSpPr txBox="1"/>
          <p:nvPr/>
        </p:nvSpPr>
        <p:spPr>
          <a:xfrm>
            <a:off x="6163150" y="2004714"/>
            <a:ext cx="68144" cy="300081"/>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17" name="Google Shape;2717;p67"/>
          <p:cNvSpPr txBox="1"/>
          <p:nvPr/>
        </p:nvSpPr>
        <p:spPr>
          <a:xfrm flipH="1">
            <a:off x="6229067" y="2004714"/>
            <a:ext cx="108384" cy="300081"/>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18" name="Google Shape;2718;p67"/>
          <p:cNvSpPr txBox="1"/>
          <p:nvPr/>
        </p:nvSpPr>
        <p:spPr>
          <a:xfrm>
            <a:off x="6335224" y="2093163"/>
            <a:ext cx="140790" cy="211632"/>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19" name="Google Shape;2719;p67"/>
          <p:cNvSpPr txBox="1"/>
          <p:nvPr/>
        </p:nvSpPr>
        <p:spPr>
          <a:xfrm>
            <a:off x="6473787" y="2165045"/>
            <a:ext cx="262529" cy="139750"/>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20" name="Google Shape;2720;p67"/>
          <p:cNvSpPr txBox="1"/>
          <p:nvPr/>
        </p:nvSpPr>
        <p:spPr>
          <a:xfrm>
            <a:off x="6755599" y="2141949"/>
            <a:ext cx="254801" cy="162846"/>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grpSp>
        <p:nvGrpSpPr>
          <p:cNvPr id="2721" name="Google Shape;2721;p67"/>
          <p:cNvGrpSpPr/>
          <p:nvPr/>
        </p:nvGrpSpPr>
        <p:grpSpPr>
          <a:xfrm>
            <a:off x="4583295" y="776443"/>
            <a:ext cx="3898252" cy="1857655"/>
            <a:chOff x="4583295" y="776443"/>
            <a:chExt cx="3898252" cy="1857655"/>
          </a:xfrm>
        </p:grpSpPr>
        <p:sp>
          <p:nvSpPr>
            <p:cNvPr id="2722" name="Google Shape;2722;p67"/>
            <p:cNvSpPr txBox="1"/>
            <p:nvPr/>
          </p:nvSpPr>
          <p:spPr>
            <a:xfrm rot="-5400000">
              <a:off x="4205980" y="1408107"/>
              <a:ext cx="11239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Percentage</a:t>
              </a:r>
              <a:endParaRPr/>
            </a:p>
          </p:txBody>
        </p:sp>
        <p:sp>
          <p:nvSpPr>
            <p:cNvPr id="2723" name="Google Shape;2723;p67"/>
            <p:cNvSpPr txBox="1"/>
            <p:nvPr/>
          </p:nvSpPr>
          <p:spPr>
            <a:xfrm>
              <a:off x="4990230" y="2264766"/>
              <a:ext cx="7344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100us</a:t>
              </a:r>
              <a:endParaRPr/>
            </a:p>
          </p:txBody>
        </p:sp>
        <p:grpSp>
          <p:nvGrpSpPr>
            <p:cNvPr id="2724" name="Google Shape;2724;p67"/>
            <p:cNvGrpSpPr/>
            <p:nvPr/>
          </p:nvGrpSpPr>
          <p:grpSpPr>
            <a:xfrm>
              <a:off x="4967203" y="776443"/>
              <a:ext cx="3514344" cy="1542977"/>
              <a:chOff x="676656" y="2889504"/>
              <a:chExt cx="3514344" cy="1542977"/>
            </a:xfrm>
          </p:grpSpPr>
          <p:cxnSp>
            <p:nvCxnSpPr>
              <p:cNvPr id="2725" name="Google Shape;2725;p67"/>
              <p:cNvCxnSpPr/>
              <p:nvPr/>
            </p:nvCxnSpPr>
            <p:spPr>
              <a:xfrm>
                <a:off x="676656" y="2889504"/>
                <a:ext cx="0" cy="1542977"/>
              </a:xfrm>
              <a:prstGeom prst="straightConnector1">
                <a:avLst/>
              </a:prstGeom>
              <a:noFill/>
              <a:ln cap="flat" cmpd="sng" w="38100">
                <a:solidFill>
                  <a:schemeClr val="dk1"/>
                </a:solidFill>
                <a:prstDash val="solid"/>
                <a:round/>
                <a:headEnd len="med" w="med" type="triangle"/>
                <a:tailEnd len="sm" w="sm" type="none"/>
              </a:ln>
            </p:spPr>
          </p:cxnSp>
          <p:cxnSp>
            <p:nvCxnSpPr>
              <p:cNvPr id="2726" name="Google Shape;2726;p67"/>
              <p:cNvCxnSpPr/>
              <p:nvPr/>
            </p:nvCxnSpPr>
            <p:spPr>
              <a:xfrm rot="10800000">
                <a:off x="676954" y="4417856"/>
                <a:ext cx="3514046" cy="0"/>
              </a:xfrm>
              <a:prstGeom prst="straightConnector1">
                <a:avLst/>
              </a:prstGeom>
              <a:noFill/>
              <a:ln cap="flat" cmpd="sng" w="38100">
                <a:solidFill>
                  <a:schemeClr val="dk1"/>
                </a:solidFill>
                <a:prstDash val="solid"/>
                <a:round/>
                <a:headEnd len="med" w="med" type="triangle"/>
                <a:tailEnd len="sm" w="sm" type="none"/>
              </a:ln>
            </p:spPr>
          </p:cxnSp>
        </p:grpSp>
      </p:grpSp>
      <p:sp>
        <p:nvSpPr>
          <p:cNvPr id="2727" name="Google Shape;2727;p67"/>
          <p:cNvSpPr/>
          <p:nvPr/>
        </p:nvSpPr>
        <p:spPr>
          <a:xfrm>
            <a:off x="2057400" y="1352550"/>
            <a:ext cx="257515" cy="257515"/>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R</a:t>
            </a:r>
            <a:endParaRPr/>
          </a:p>
        </p:txBody>
      </p:sp>
      <p:grpSp>
        <p:nvGrpSpPr>
          <p:cNvPr id="2728" name="Google Shape;2728;p67"/>
          <p:cNvGrpSpPr/>
          <p:nvPr/>
        </p:nvGrpSpPr>
        <p:grpSpPr>
          <a:xfrm>
            <a:off x="1684438" y="1778175"/>
            <a:ext cx="982562" cy="1098375"/>
            <a:chOff x="2312230" y="3632533"/>
            <a:chExt cx="982562" cy="1098375"/>
          </a:xfrm>
        </p:grpSpPr>
        <p:grpSp>
          <p:nvGrpSpPr>
            <p:cNvPr id="2729" name="Google Shape;2729;p67"/>
            <p:cNvGrpSpPr/>
            <p:nvPr/>
          </p:nvGrpSpPr>
          <p:grpSpPr>
            <a:xfrm>
              <a:off x="2312230" y="3632533"/>
              <a:ext cx="892117" cy="1098375"/>
              <a:chOff x="2570365" y="3578067"/>
              <a:chExt cx="1124567" cy="1132714"/>
            </a:xfrm>
          </p:grpSpPr>
          <p:sp>
            <p:nvSpPr>
              <p:cNvPr id="2730" name="Google Shape;2730;p67"/>
              <p:cNvSpPr/>
              <p:nvPr/>
            </p:nvSpPr>
            <p:spPr>
              <a:xfrm>
                <a:off x="2842732" y="3952296"/>
                <a:ext cx="667670" cy="758485"/>
              </a:xfrm>
              <a:prstGeom prst="flowChartMagneticDisk">
                <a:avLst/>
              </a:prstGeom>
              <a:solidFill>
                <a:srgbClr val="D8D8D8"/>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731" name="Google Shape;2731;p67"/>
              <p:cNvSpPr/>
              <p:nvPr/>
            </p:nvSpPr>
            <p:spPr>
              <a:xfrm rot="6333246">
                <a:off x="2803317" y="3550129"/>
                <a:ext cx="674084" cy="963684"/>
              </a:xfrm>
              <a:prstGeom prst="arc">
                <a:avLst>
                  <a:gd fmla="val 17524043" name="adj1"/>
                  <a:gd fmla="val 1815815"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sp>
            <p:nvSpPr>
              <p:cNvPr id="2732" name="Google Shape;2732;p67"/>
              <p:cNvSpPr/>
              <p:nvPr/>
            </p:nvSpPr>
            <p:spPr>
              <a:xfrm rot="6354647">
                <a:off x="2794141" y="3729875"/>
                <a:ext cx="660198" cy="963682"/>
              </a:xfrm>
              <a:prstGeom prst="arc">
                <a:avLst>
                  <a:gd fmla="val 17349191" name="adj1"/>
                  <a:gd fmla="val 1521878"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grpSp>
        <p:grpSp>
          <p:nvGrpSpPr>
            <p:cNvPr id="2733" name="Google Shape;2733;p67"/>
            <p:cNvGrpSpPr/>
            <p:nvPr/>
          </p:nvGrpSpPr>
          <p:grpSpPr>
            <a:xfrm>
              <a:off x="2651667" y="4239055"/>
              <a:ext cx="643125" cy="335756"/>
              <a:chOff x="3203335" y="4388287"/>
              <a:chExt cx="643125" cy="335756"/>
            </a:xfrm>
          </p:grpSpPr>
          <p:sp>
            <p:nvSpPr>
              <p:cNvPr id="2734" name="Google Shape;2734;p67"/>
              <p:cNvSpPr/>
              <p:nvPr/>
            </p:nvSpPr>
            <p:spPr>
              <a:xfrm>
                <a:off x="3284265" y="4453022"/>
                <a:ext cx="481266" cy="235960"/>
              </a:xfrm>
              <a:prstGeom prst="roundRect">
                <a:avLst>
                  <a:gd fmla="val 16667" name="adj"/>
                </a:avLst>
              </a:prstGeom>
              <a:solidFill>
                <a:srgbClr val="52565D"/>
              </a:solidFill>
              <a:ln cap="flat" cmpd="sng" w="107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735" name="Google Shape;2735;p67"/>
              <p:cNvSpPr txBox="1"/>
              <p:nvPr/>
            </p:nvSpPr>
            <p:spPr>
              <a:xfrm>
                <a:off x="3203335" y="4388287"/>
                <a:ext cx="643125" cy="3357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RAID</a:t>
                </a:r>
                <a:endParaRPr/>
              </a:p>
            </p:txBody>
          </p:sp>
        </p:grpSp>
      </p:grpSp>
      <p:grpSp>
        <p:nvGrpSpPr>
          <p:cNvPr id="2736" name="Google Shape;2736;p67"/>
          <p:cNvGrpSpPr/>
          <p:nvPr/>
        </p:nvGrpSpPr>
        <p:grpSpPr>
          <a:xfrm>
            <a:off x="1995002" y="3090914"/>
            <a:ext cx="389850" cy="338554"/>
            <a:chOff x="1675056" y="2401604"/>
            <a:chExt cx="389850" cy="338554"/>
          </a:xfrm>
        </p:grpSpPr>
        <p:sp>
          <p:nvSpPr>
            <p:cNvPr id="2737" name="Google Shape;2737;p67"/>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2738" name="Google Shape;2738;p67"/>
            <p:cNvSpPr txBox="1"/>
            <p:nvPr/>
          </p:nvSpPr>
          <p:spPr>
            <a:xfrm>
              <a:off x="1675056" y="2401604"/>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r>
                <a:rPr baseline="-25000" lang="en-US" sz="1600">
                  <a:solidFill>
                    <a:schemeClr val="dk1"/>
                  </a:solidFill>
                  <a:latin typeface="Gill Sans"/>
                  <a:ea typeface="Gill Sans"/>
                  <a:cs typeface="Gill Sans"/>
                  <a:sym typeface="Gill Sans"/>
                </a:rPr>
                <a:t>3</a:t>
              </a:r>
              <a:endParaRPr/>
            </a:p>
          </p:txBody>
        </p:sp>
      </p:grpSp>
      <p:grpSp>
        <p:nvGrpSpPr>
          <p:cNvPr id="2739" name="Google Shape;2739;p67"/>
          <p:cNvGrpSpPr/>
          <p:nvPr/>
        </p:nvGrpSpPr>
        <p:grpSpPr>
          <a:xfrm>
            <a:off x="1995002" y="3090672"/>
            <a:ext cx="389850" cy="338554"/>
            <a:chOff x="1675056" y="2401604"/>
            <a:chExt cx="389850" cy="338554"/>
          </a:xfrm>
        </p:grpSpPr>
        <p:sp>
          <p:nvSpPr>
            <p:cNvPr id="2740" name="Google Shape;2740;p67"/>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2741" name="Google Shape;2741;p67"/>
            <p:cNvSpPr txBox="1"/>
            <p:nvPr/>
          </p:nvSpPr>
          <p:spPr>
            <a:xfrm>
              <a:off x="1675056" y="2401604"/>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r>
                <a:rPr baseline="-25000" lang="en-US" sz="1600">
                  <a:solidFill>
                    <a:schemeClr val="dk1"/>
                  </a:solidFill>
                  <a:latin typeface="Gill Sans"/>
                  <a:ea typeface="Gill Sans"/>
                  <a:cs typeface="Gill Sans"/>
                  <a:sym typeface="Gill Sans"/>
                </a:rPr>
                <a:t>1</a:t>
              </a:r>
              <a:endParaRPr/>
            </a:p>
          </p:txBody>
        </p:sp>
      </p:grpSp>
      <p:grpSp>
        <p:nvGrpSpPr>
          <p:cNvPr id="2742" name="Google Shape;2742;p67"/>
          <p:cNvGrpSpPr/>
          <p:nvPr/>
        </p:nvGrpSpPr>
        <p:grpSpPr>
          <a:xfrm>
            <a:off x="1995002" y="3091157"/>
            <a:ext cx="389850" cy="338554"/>
            <a:chOff x="1675056" y="2401604"/>
            <a:chExt cx="389850" cy="338554"/>
          </a:xfrm>
        </p:grpSpPr>
        <p:sp>
          <p:nvSpPr>
            <p:cNvPr id="2743" name="Google Shape;2743;p67"/>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2744" name="Google Shape;2744;p67"/>
            <p:cNvSpPr txBox="1"/>
            <p:nvPr/>
          </p:nvSpPr>
          <p:spPr>
            <a:xfrm>
              <a:off x="1675056" y="2401604"/>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r>
                <a:rPr baseline="-25000" lang="en-US" sz="1600">
                  <a:solidFill>
                    <a:schemeClr val="dk1"/>
                  </a:solidFill>
                  <a:latin typeface="Gill Sans"/>
                  <a:ea typeface="Gill Sans"/>
                  <a:cs typeface="Gill Sans"/>
                  <a:sym typeface="Gill Sans"/>
                </a:rPr>
                <a:t>0</a:t>
              </a:r>
              <a:endParaRPr/>
            </a:p>
          </p:txBody>
        </p:sp>
      </p:grpSp>
      <p:sp>
        <p:nvSpPr>
          <p:cNvPr id="2745" name="Google Shape;2745;p67"/>
          <p:cNvSpPr/>
          <p:nvPr/>
        </p:nvSpPr>
        <p:spPr>
          <a:xfrm>
            <a:off x="5405705" y="2495550"/>
            <a:ext cx="711593" cy="7155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050">
                <a:solidFill>
                  <a:srgbClr val="00B050"/>
                </a:solidFill>
                <a:latin typeface="Arial Narrow"/>
                <a:ea typeface="Arial Narrow"/>
                <a:cs typeface="Arial Narrow"/>
                <a:sym typeface="Arial Narrow"/>
              </a:rPr>
              <a:t>☺</a:t>
            </a:r>
            <a:endParaRPr sz="3000">
              <a:solidFill>
                <a:srgbClr val="00B050"/>
              </a:solidFill>
              <a:latin typeface="Arial Narrow"/>
              <a:ea typeface="Arial Narrow"/>
              <a:cs typeface="Arial Narrow"/>
              <a:sym typeface="Arial Narrow"/>
            </a:endParaRPr>
          </a:p>
        </p:txBody>
      </p:sp>
      <p:sp>
        <p:nvSpPr>
          <p:cNvPr id="2746" name="Google Shape;2746;p67"/>
          <p:cNvSpPr txBox="1"/>
          <p:nvPr/>
        </p:nvSpPr>
        <p:spPr>
          <a:xfrm>
            <a:off x="1723716" y="899867"/>
            <a:ext cx="80021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Gill Sans"/>
                <a:ea typeface="Gill Sans"/>
                <a:cs typeface="Gill Sans"/>
                <a:sym typeface="Gill Sans"/>
              </a:rPr>
              <a:t>Host</a:t>
            </a:r>
            <a:endParaRPr/>
          </a:p>
        </p:txBody>
      </p:sp>
      <p:grpSp>
        <p:nvGrpSpPr>
          <p:cNvPr id="2747" name="Google Shape;2747;p67"/>
          <p:cNvGrpSpPr/>
          <p:nvPr/>
        </p:nvGrpSpPr>
        <p:grpSpPr>
          <a:xfrm>
            <a:off x="5856012" y="961808"/>
            <a:ext cx="844607" cy="390742"/>
            <a:chOff x="5856012" y="961808"/>
            <a:chExt cx="844607" cy="390742"/>
          </a:xfrm>
        </p:grpSpPr>
        <p:cxnSp>
          <p:nvCxnSpPr>
            <p:cNvPr id="2748" name="Google Shape;2748;p67"/>
            <p:cNvCxnSpPr/>
            <p:nvPr/>
          </p:nvCxnSpPr>
          <p:spPr>
            <a:xfrm rot="10800000">
              <a:off x="5856012" y="961808"/>
              <a:ext cx="844607" cy="0"/>
            </a:xfrm>
            <a:prstGeom prst="straightConnector1">
              <a:avLst/>
            </a:prstGeom>
            <a:noFill/>
            <a:ln cap="flat" cmpd="sng" w="31750">
              <a:solidFill>
                <a:srgbClr val="00B050"/>
              </a:solidFill>
              <a:prstDash val="solid"/>
              <a:round/>
              <a:headEnd len="sm" w="sm" type="none"/>
              <a:tailEnd len="med" w="med" type="triangle"/>
            </a:ln>
          </p:spPr>
        </p:cxnSp>
        <p:sp>
          <p:nvSpPr>
            <p:cNvPr id="2749" name="Google Shape;2749;p67"/>
            <p:cNvSpPr txBox="1"/>
            <p:nvPr/>
          </p:nvSpPr>
          <p:spPr>
            <a:xfrm>
              <a:off x="5925361" y="983218"/>
              <a:ext cx="7040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00B050"/>
                  </a:solidFill>
                  <a:latin typeface="Gill Sans"/>
                  <a:ea typeface="Gill Sans"/>
                  <a:cs typeface="Gill Sans"/>
                  <a:sym typeface="Gill Sans"/>
                </a:rPr>
                <a:t>Better</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500"/>
                                  </p:stCondLst>
                                  <p:childTnLst>
                                    <p:set>
                                      <p:cBhvr>
                                        <p:cTn dur="1" fill="hold">
                                          <p:stCondLst>
                                            <p:cond delay="0"/>
                                          </p:stCondLst>
                                        </p:cTn>
                                        <p:tgtEl>
                                          <p:spTgt spid="27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5"/>
                                        </p:tgtEl>
                                        <p:attrNameLst>
                                          <p:attrName>style.visibility</p:attrName>
                                        </p:attrNameLst>
                                      </p:cBhvr>
                                      <p:to>
                                        <p:strVal val="visible"/>
                                      </p:to>
                                    </p:set>
                                  </p:childTnLst>
                                </p:cTn>
                              </p:par>
                              <p:par>
                                <p:cTn fill="hold" nodeType="withEffect" presetClass="entr" presetID="1" presetSubtype="0">
                                  <p:stCondLst>
                                    <p:cond delay="200"/>
                                  </p:stCondLst>
                                  <p:childTnLst>
                                    <p:set>
                                      <p:cBhvr>
                                        <p:cTn dur="1" fill="hold">
                                          <p:stCondLst>
                                            <p:cond delay="0"/>
                                          </p:stCondLst>
                                        </p:cTn>
                                        <p:tgtEl>
                                          <p:spTgt spid="270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200"/>
                                  </p:stCondLst>
                                  <p:childTnLst>
                                    <p:set>
                                      <p:cBhvr>
                                        <p:cTn dur="1" fill="hold">
                                          <p:stCondLst>
                                            <p:cond delay="0"/>
                                          </p:stCondLst>
                                        </p:cTn>
                                        <p:tgtEl>
                                          <p:spTgt spid="2720"/>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200"/>
                                  </p:stCondLst>
                                  <p:childTnLst>
                                    <p:set>
                                      <p:cBhvr>
                                        <p:cTn dur="1" fill="hold">
                                          <p:stCondLst>
                                            <p:cond delay="0"/>
                                          </p:stCondLst>
                                        </p:cTn>
                                        <p:tgtEl>
                                          <p:spTgt spid="27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7"/>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200"/>
                                  </p:stCondLst>
                                  <p:childTnLst>
                                    <p:set>
                                      <p:cBhvr>
                                        <p:cTn dur="1" fill="hold">
                                          <p:stCondLst>
                                            <p:cond delay="0"/>
                                          </p:stCondLst>
                                        </p:cTn>
                                        <p:tgtEl>
                                          <p:spTgt spid="2717"/>
                                        </p:tgtEl>
                                        <p:attrNameLst>
                                          <p:attrName>style.visibility</p:attrName>
                                        </p:attrNameLst>
                                      </p:cBhvr>
                                      <p:to>
                                        <p:strVal val="visible"/>
                                      </p:to>
                                    </p:set>
                                  </p:childTnLst>
                                </p:cTn>
                              </p:par>
                            </p:childTnLst>
                          </p:cTn>
                        </p:par>
                        <p:par>
                          <p:cTn fill="hold">
                            <p:stCondLst>
                              <p:cond delay="4"/>
                            </p:stCondLst>
                            <p:childTnLst>
                              <p:par>
                                <p:cTn fill="hold" nodeType="afterEffect" presetClass="entr" presetID="1" presetSubtype="0">
                                  <p:stCondLst>
                                    <p:cond delay="200"/>
                                  </p:stCondLst>
                                  <p:childTnLst>
                                    <p:set>
                                      <p:cBhvr>
                                        <p:cTn dur="1" fill="hold">
                                          <p:stCondLst>
                                            <p:cond delay="0"/>
                                          </p:stCondLst>
                                        </p:cTn>
                                        <p:tgtEl>
                                          <p:spTgt spid="2706"/>
                                        </p:tgtEl>
                                        <p:attrNameLst>
                                          <p:attrName>style.visibility</p:attrName>
                                        </p:attrNameLst>
                                      </p:cBhvr>
                                      <p:to>
                                        <p:strVal val="visible"/>
                                      </p:to>
                                    </p:set>
                                  </p:childTnLst>
                                </p:cTn>
                              </p:par>
                            </p:childTnLst>
                          </p:cTn>
                        </p:par>
                        <p:par>
                          <p:cTn fill="hold">
                            <p:stCondLst>
                              <p:cond delay="5"/>
                            </p:stCondLst>
                            <p:childTnLst>
                              <p:par>
                                <p:cTn fill="hold" nodeType="afterEffect" presetClass="entr" presetID="1" presetSubtype="0">
                                  <p:stCondLst>
                                    <p:cond delay="200"/>
                                  </p:stCondLst>
                                  <p:childTnLst>
                                    <p:set>
                                      <p:cBhvr>
                                        <p:cTn dur="1" fill="hold">
                                          <p:stCondLst>
                                            <p:cond delay="0"/>
                                          </p:stCondLst>
                                        </p:cTn>
                                        <p:tgtEl>
                                          <p:spTgt spid="2701"/>
                                        </p:tgtEl>
                                        <p:attrNameLst>
                                          <p:attrName>style.visibility</p:attrName>
                                        </p:attrNameLst>
                                      </p:cBhvr>
                                      <p:to>
                                        <p:strVal val="visible"/>
                                      </p:to>
                                    </p:set>
                                  </p:childTnLst>
                                </p:cTn>
                              </p:par>
                            </p:childTnLst>
                          </p:cTn>
                        </p:par>
                        <p:par>
                          <p:cTn fill="hold">
                            <p:stCondLst>
                              <p:cond delay="6"/>
                            </p:stCondLst>
                            <p:childTnLst>
                              <p:par>
                                <p:cTn fill="hold" nodeType="afterEffect" presetClass="entr" presetID="1" presetSubtype="0">
                                  <p:stCondLst>
                                    <p:cond delay="200"/>
                                  </p:stCondLst>
                                  <p:childTnLst>
                                    <p:set>
                                      <p:cBhvr>
                                        <p:cTn dur="1" fill="hold">
                                          <p:stCondLst>
                                            <p:cond delay="0"/>
                                          </p:stCondLst>
                                        </p:cTn>
                                        <p:tgtEl>
                                          <p:spTgt spid="2702"/>
                                        </p:tgtEl>
                                        <p:attrNameLst>
                                          <p:attrName>style.visibility</p:attrName>
                                        </p:attrNameLst>
                                      </p:cBhvr>
                                      <p:to>
                                        <p:strVal val="visible"/>
                                      </p:to>
                                    </p:set>
                                  </p:childTnLst>
                                </p:cTn>
                              </p:par>
                            </p:childTnLst>
                          </p:cTn>
                        </p:par>
                        <p:par>
                          <p:cTn fill="hold">
                            <p:stCondLst>
                              <p:cond delay="7"/>
                            </p:stCondLst>
                            <p:childTnLst>
                              <p:par>
                                <p:cTn fill="hold" nodeType="afterEffect" presetClass="entr" presetID="1" presetSubtype="0">
                                  <p:stCondLst>
                                    <p:cond delay="200"/>
                                  </p:stCondLst>
                                  <p:childTnLst>
                                    <p:set>
                                      <p:cBhvr>
                                        <p:cTn dur="1" fill="hold">
                                          <p:stCondLst>
                                            <p:cond delay="0"/>
                                          </p:stCondLst>
                                        </p:cTn>
                                        <p:tgtEl>
                                          <p:spTgt spid="2703"/>
                                        </p:tgtEl>
                                        <p:attrNameLst>
                                          <p:attrName>style.visibility</p:attrName>
                                        </p:attrNameLst>
                                      </p:cBhvr>
                                      <p:to>
                                        <p:strVal val="visible"/>
                                      </p:to>
                                    </p:set>
                                  </p:childTnLst>
                                </p:cTn>
                              </p:par>
                            </p:childTnLst>
                          </p:cTn>
                        </p:par>
                        <p:par>
                          <p:cTn fill="hold">
                            <p:stCondLst>
                              <p:cond delay="8"/>
                            </p:stCondLst>
                            <p:childTnLst>
                              <p:par>
                                <p:cTn fill="hold" nodeType="afterEffect" presetClass="entr" presetID="1" presetSubtype="0">
                                  <p:stCondLst>
                                    <p:cond delay="200"/>
                                  </p:stCondLst>
                                  <p:childTnLst>
                                    <p:set>
                                      <p:cBhvr>
                                        <p:cTn dur="1" fill="hold">
                                          <p:stCondLst>
                                            <p:cond delay="0"/>
                                          </p:stCondLst>
                                        </p:cTn>
                                        <p:tgtEl>
                                          <p:spTgt spid="2701"/>
                                        </p:tgtEl>
                                        <p:attrNameLst>
                                          <p:attrName>style.visibility</p:attrName>
                                        </p:attrNameLst>
                                      </p:cBhvr>
                                      <p:to>
                                        <p:strVal val="visible"/>
                                      </p:to>
                                    </p:set>
                                  </p:childTnLst>
                                </p:cTn>
                              </p:par>
                            </p:childTnLst>
                          </p:cTn>
                        </p:par>
                        <p:par>
                          <p:cTn fill="hold">
                            <p:stCondLst>
                              <p:cond delay="9"/>
                            </p:stCondLst>
                            <p:childTnLst>
                              <p:par>
                                <p:cTn fill="hold" nodeType="afterEffect" presetClass="entr" presetID="1" presetSubtype="0">
                                  <p:stCondLst>
                                    <p:cond delay="200"/>
                                  </p:stCondLst>
                                  <p:childTnLst>
                                    <p:set>
                                      <p:cBhvr>
                                        <p:cTn dur="1" fill="hold">
                                          <p:stCondLst>
                                            <p:cond delay="0"/>
                                          </p:stCondLst>
                                        </p:cTn>
                                        <p:tgtEl>
                                          <p:spTgt spid="2704"/>
                                        </p:tgtEl>
                                        <p:attrNameLst>
                                          <p:attrName>style.visibility</p:attrName>
                                        </p:attrNameLst>
                                      </p:cBhvr>
                                      <p:to>
                                        <p:strVal val="visible"/>
                                      </p:to>
                                    </p:set>
                                  </p:childTnLst>
                                </p:cTn>
                              </p:par>
                            </p:childTnLst>
                          </p:cTn>
                        </p:par>
                        <p:par>
                          <p:cTn fill="hold">
                            <p:stCondLst>
                              <p:cond delay="10"/>
                            </p:stCondLst>
                            <p:childTnLst>
                              <p:par>
                                <p:cTn fill="hold" nodeType="afterEffect" presetClass="entr" presetID="1" presetSubtype="0">
                                  <p:stCondLst>
                                    <p:cond delay="200"/>
                                  </p:stCondLst>
                                  <p:childTnLst>
                                    <p:set>
                                      <p:cBhvr>
                                        <p:cTn dur="1" fill="hold">
                                          <p:stCondLst>
                                            <p:cond delay="0"/>
                                          </p:stCondLst>
                                        </p:cTn>
                                        <p:tgtEl>
                                          <p:spTgt spid="2720"/>
                                        </p:tgtEl>
                                        <p:attrNameLst>
                                          <p:attrName>style.visibility</p:attrName>
                                        </p:attrNameLst>
                                      </p:cBhvr>
                                      <p:to>
                                        <p:strVal val="visible"/>
                                      </p:to>
                                    </p:set>
                                  </p:childTnLst>
                                </p:cTn>
                              </p:par>
                            </p:childTnLst>
                          </p:cTn>
                        </p:par>
                        <p:par>
                          <p:cTn fill="hold">
                            <p:stCondLst>
                              <p:cond delay="11"/>
                            </p:stCondLst>
                            <p:childTnLst>
                              <p:par>
                                <p:cTn fill="hold" nodeType="afterEffect" presetClass="entr" presetID="1" presetSubtype="0">
                                  <p:stCondLst>
                                    <p:cond delay="200"/>
                                  </p:stCondLst>
                                  <p:childTnLst>
                                    <p:set>
                                      <p:cBhvr>
                                        <p:cTn dur="1" fill="hold">
                                          <p:stCondLst>
                                            <p:cond delay="0"/>
                                          </p:stCondLst>
                                        </p:cTn>
                                        <p:tgtEl>
                                          <p:spTgt spid="2708"/>
                                        </p:tgtEl>
                                        <p:attrNameLst>
                                          <p:attrName>style.visibility</p:attrName>
                                        </p:attrNameLst>
                                      </p:cBhvr>
                                      <p:to>
                                        <p:strVal val="visible"/>
                                      </p:to>
                                    </p:set>
                                  </p:childTnLst>
                                </p:cTn>
                              </p:par>
                            </p:childTnLst>
                          </p:cTn>
                        </p:par>
                        <p:par>
                          <p:cTn fill="hold">
                            <p:stCondLst>
                              <p:cond delay="12"/>
                            </p:stCondLst>
                            <p:childTnLst>
                              <p:par>
                                <p:cTn fill="hold" nodeType="afterEffect" presetClass="entr" presetID="1" presetSubtype="0">
                                  <p:stCondLst>
                                    <p:cond delay="200"/>
                                  </p:stCondLst>
                                  <p:childTnLst>
                                    <p:set>
                                      <p:cBhvr>
                                        <p:cTn dur="1" fill="hold">
                                          <p:stCondLst>
                                            <p:cond delay="0"/>
                                          </p:stCondLst>
                                        </p:cTn>
                                        <p:tgtEl>
                                          <p:spTgt spid="2711"/>
                                        </p:tgtEl>
                                        <p:attrNameLst>
                                          <p:attrName>style.visibility</p:attrName>
                                        </p:attrNameLst>
                                      </p:cBhvr>
                                      <p:to>
                                        <p:strVal val="visible"/>
                                      </p:to>
                                    </p:set>
                                  </p:childTnLst>
                                </p:cTn>
                              </p:par>
                            </p:childTnLst>
                          </p:cTn>
                        </p:par>
                        <p:par>
                          <p:cTn fill="hold">
                            <p:stCondLst>
                              <p:cond delay="13"/>
                            </p:stCondLst>
                            <p:childTnLst>
                              <p:par>
                                <p:cTn fill="hold" nodeType="afterEffect" presetClass="entr" presetID="1" presetSubtype="0">
                                  <p:stCondLst>
                                    <p:cond delay="200"/>
                                  </p:stCondLst>
                                  <p:childTnLst>
                                    <p:set>
                                      <p:cBhvr>
                                        <p:cTn dur="1" fill="hold">
                                          <p:stCondLst>
                                            <p:cond delay="0"/>
                                          </p:stCondLst>
                                        </p:cTn>
                                        <p:tgtEl>
                                          <p:spTgt spid="2713"/>
                                        </p:tgtEl>
                                        <p:attrNameLst>
                                          <p:attrName>style.visibility</p:attrName>
                                        </p:attrNameLst>
                                      </p:cBhvr>
                                      <p:to>
                                        <p:strVal val="visible"/>
                                      </p:to>
                                    </p:set>
                                  </p:childTnLst>
                                </p:cTn>
                              </p:par>
                            </p:childTnLst>
                          </p:cTn>
                        </p:par>
                        <p:par>
                          <p:cTn fill="hold">
                            <p:stCondLst>
                              <p:cond delay="14"/>
                            </p:stCondLst>
                            <p:childTnLst>
                              <p:par>
                                <p:cTn fill="hold" nodeType="afterEffect" presetClass="entr" presetID="1" presetSubtype="0">
                                  <p:stCondLst>
                                    <p:cond delay="200"/>
                                  </p:stCondLst>
                                  <p:childTnLst>
                                    <p:set>
                                      <p:cBhvr>
                                        <p:cTn dur="1" fill="hold">
                                          <p:stCondLst>
                                            <p:cond delay="0"/>
                                          </p:stCondLst>
                                        </p:cTn>
                                        <p:tgtEl>
                                          <p:spTgt spid="2707"/>
                                        </p:tgtEl>
                                        <p:attrNameLst>
                                          <p:attrName>style.visibility</p:attrName>
                                        </p:attrNameLst>
                                      </p:cBhvr>
                                      <p:to>
                                        <p:strVal val="visible"/>
                                      </p:to>
                                    </p:set>
                                  </p:childTnLst>
                                </p:cTn>
                              </p:par>
                            </p:childTnLst>
                          </p:cTn>
                        </p:par>
                        <p:par>
                          <p:cTn fill="hold">
                            <p:stCondLst>
                              <p:cond delay="15"/>
                            </p:stCondLst>
                            <p:childTnLst>
                              <p:par>
                                <p:cTn fill="hold" nodeType="afterEffect" presetClass="entr" presetID="1" presetSubtype="0">
                                  <p:stCondLst>
                                    <p:cond delay="200"/>
                                  </p:stCondLst>
                                  <p:childTnLst>
                                    <p:set>
                                      <p:cBhvr>
                                        <p:cTn dur="1" fill="hold">
                                          <p:stCondLst>
                                            <p:cond delay="0"/>
                                          </p:stCondLst>
                                        </p:cTn>
                                        <p:tgtEl>
                                          <p:spTgt spid="2709"/>
                                        </p:tgtEl>
                                        <p:attrNameLst>
                                          <p:attrName>style.visibility</p:attrName>
                                        </p:attrNameLst>
                                      </p:cBhvr>
                                      <p:to>
                                        <p:strVal val="visible"/>
                                      </p:to>
                                    </p:set>
                                  </p:childTnLst>
                                </p:cTn>
                              </p:par>
                            </p:childTnLst>
                          </p:cTn>
                        </p:par>
                        <p:par>
                          <p:cTn fill="hold">
                            <p:stCondLst>
                              <p:cond delay="16"/>
                            </p:stCondLst>
                            <p:childTnLst>
                              <p:par>
                                <p:cTn fill="hold" nodeType="afterEffect" presetClass="entr" presetID="1" presetSubtype="0">
                                  <p:stCondLst>
                                    <p:cond delay="200"/>
                                  </p:stCondLst>
                                  <p:childTnLst>
                                    <p:set>
                                      <p:cBhvr>
                                        <p:cTn dur="1" fill="hold">
                                          <p:stCondLst>
                                            <p:cond delay="0"/>
                                          </p:stCondLst>
                                        </p:cTn>
                                        <p:tgtEl>
                                          <p:spTgt spid="2710"/>
                                        </p:tgtEl>
                                        <p:attrNameLst>
                                          <p:attrName>style.visibility</p:attrName>
                                        </p:attrNameLst>
                                      </p:cBhvr>
                                      <p:to>
                                        <p:strVal val="visible"/>
                                      </p:to>
                                    </p:set>
                                  </p:childTnLst>
                                </p:cTn>
                              </p:par>
                            </p:childTnLst>
                          </p:cTn>
                        </p:par>
                        <p:par>
                          <p:cTn fill="hold">
                            <p:stCondLst>
                              <p:cond delay="17"/>
                            </p:stCondLst>
                            <p:childTnLst>
                              <p:par>
                                <p:cTn fill="hold" nodeType="afterEffect" presetClass="entr" presetID="1" presetSubtype="0">
                                  <p:stCondLst>
                                    <p:cond delay="200"/>
                                  </p:stCondLst>
                                  <p:childTnLst>
                                    <p:set>
                                      <p:cBhvr>
                                        <p:cTn dur="1" fill="hold">
                                          <p:stCondLst>
                                            <p:cond delay="0"/>
                                          </p:stCondLst>
                                        </p:cTn>
                                        <p:tgtEl>
                                          <p:spTgt spid="2712"/>
                                        </p:tgtEl>
                                        <p:attrNameLst>
                                          <p:attrName>style.visibility</p:attrName>
                                        </p:attrNameLst>
                                      </p:cBhvr>
                                      <p:to>
                                        <p:strVal val="visible"/>
                                      </p:to>
                                    </p:set>
                                  </p:childTnLst>
                                </p:cTn>
                              </p:par>
                            </p:childTnLst>
                          </p:cTn>
                        </p:par>
                        <p:par>
                          <p:cTn fill="hold">
                            <p:stCondLst>
                              <p:cond delay="18"/>
                            </p:stCondLst>
                            <p:childTnLst>
                              <p:par>
                                <p:cTn fill="hold" nodeType="afterEffect" presetClass="entr" presetID="1" presetSubtype="0">
                                  <p:stCondLst>
                                    <p:cond delay="200"/>
                                  </p:stCondLst>
                                  <p:childTnLst>
                                    <p:set>
                                      <p:cBhvr>
                                        <p:cTn dur="1" fill="hold">
                                          <p:stCondLst>
                                            <p:cond delay="0"/>
                                          </p:stCondLst>
                                        </p:cTn>
                                        <p:tgtEl>
                                          <p:spTgt spid="2705"/>
                                        </p:tgtEl>
                                        <p:attrNameLst>
                                          <p:attrName>style.visibility</p:attrName>
                                        </p:attrNameLst>
                                      </p:cBhvr>
                                      <p:to>
                                        <p:strVal val="visible"/>
                                      </p:to>
                                    </p:set>
                                  </p:childTnLst>
                                </p:cTn>
                              </p:par>
                            </p:childTnLst>
                          </p:cTn>
                        </p:par>
                        <p:par>
                          <p:cTn fill="hold">
                            <p:stCondLst>
                              <p:cond delay="19"/>
                            </p:stCondLst>
                            <p:childTnLst>
                              <p:par>
                                <p:cTn fill="hold" nodeType="afterEffect" presetClass="entr" presetID="1" presetSubtype="0">
                                  <p:stCondLst>
                                    <p:cond delay="200"/>
                                  </p:stCondLst>
                                  <p:childTnLst>
                                    <p:set>
                                      <p:cBhvr>
                                        <p:cTn dur="1" fill="hold">
                                          <p:stCondLst>
                                            <p:cond delay="0"/>
                                          </p:stCondLst>
                                        </p:cTn>
                                        <p:tgtEl>
                                          <p:spTgt spid="2714"/>
                                        </p:tgtEl>
                                        <p:attrNameLst>
                                          <p:attrName>style.visibility</p:attrName>
                                        </p:attrNameLst>
                                      </p:cBhvr>
                                      <p:to>
                                        <p:strVal val="visible"/>
                                      </p:to>
                                    </p:set>
                                  </p:childTnLst>
                                </p:cTn>
                              </p:par>
                            </p:childTnLst>
                          </p:cTn>
                        </p:par>
                        <p:par>
                          <p:cTn fill="hold">
                            <p:stCondLst>
                              <p:cond delay="20"/>
                            </p:stCondLst>
                            <p:childTnLst>
                              <p:par>
                                <p:cTn fill="hold" nodeType="afterEffect" presetClass="entr" presetID="1" presetSubtype="0">
                                  <p:stCondLst>
                                    <p:cond delay="200"/>
                                  </p:stCondLst>
                                  <p:childTnLst>
                                    <p:set>
                                      <p:cBhvr>
                                        <p:cTn dur="1" fill="hold">
                                          <p:stCondLst>
                                            <p:cond delay="0"/>
                                          </p:stCondLst>
                                        </p:cTn>
                                        <p:tgtEl>
                                          <p:spTgt spid="2715"/>
                                        </p:tgtEl>
                                        <p:attrNameLst>
                                          <p:attrName>style.visibility</p:attrName>
                                        </p:attrNameLst>
                                      </p:cBhvr>
                                      <p:to>
                                        <p:strVal val="visible"/>
                                      </p:to>
                                    </p:set>
                                  </p:childTnLst>
                                </p:cTn>
                              </p:par>
                            </p:childTnLst>
                          </p:cTn>
                        </p:par>
                        <p:par>
                          <p:cTn fill="hold">
                            <p:stCondLst>
                              <p:cond delay="21"/>
                            </p:stCondLst>
                            <p:childTnLst>
                              <p:par>
                                <p:cTn fill="hold" nodeType="afterEffect" presetClass="entr" presetID="1" presetSubtype="0">
                                  <p:stCondLst>
                                    <p:cond delay="200"/>
                                  </p:stCondLst>
                                  <p:childTnLst>
                                    <p:set>
                                      <p:cBhvr>
                                        <p:cTn dur="1" fill="hold">
                                          <p:stCondLst>
                                            <p:cond delay="0"/>
                                          </p:stCondLst>
                                        </p:cTn>
                                        <p:tgtEl>
                                          <p:spTgt spid="2716"/>
                                        </p:tgtEl>
                                        <p:attrNameLst>
                                          <p:attrName>style.visibility</p:attrName>
                                        </p:attrNameLst>
                                      </p:cBhvr>
                                      <p:to>
                                        <p:strVal val="visible"/>
                                      </p:to>
                                    </p:set>
                                  </p:childTnLst>
                                </p:cTn>
                              </p:par>
                            </p:childTnLst>
                          </p:cTn>
                        </p:par>
                        <p:par>
                          <p:cTn fill="hold">
                            <p:stCondLst>
                              <p:cond delay="22"/>
                            </p:stCondLst>
                            <p:childTnLst>
                              <p:par>
                                <p:cTn fill="hold" nodeType="afterEffect" presetClass="entr" presetID="1" presetSubtype="0">
                                  <p:stCondLst>
                                    <p:cond delay="200"/>
                                  </p:stCondLst>
                                  <p:childTnLst>
                                    <p:set>
                                      <p:cBhvr>
                                        <p:cTn dur="1" fill="hold">
                                          <p:stCondLst>
                                            <p:cond delay="0"/>
                                          </p:stCondLst>
                                        </p:cTn>
                                        <p:tgtEl>
                                          <p:spTgt spid="2717"/>
                                        </p:tgtEl>
                                        <p:attrNameLst>
                                          <p:attrName>style.visibility</p:attrName>
                                        </p:attrNameLst>
                                      </p:cBhvr>
                                      <p:to>
                                        <p:strVal val="visible"/>
                                      </p:to>
                                    </p:set>
                                  </p:childTnLst>
                                </p:cTn>
                              </p:par>
                            </p:childTnLst>
                          </p:cTn>
                        </p:par>
                        <p:par>
                          <p:cTn fill="hold">
                            <p:stCondLst>
                              <p:cond delay="23"/>
                            </p:stCondLst>
                            <p:childTnLst>
                              <p:par>
                                <p:cTn fill="hold" nodeType="afterEffect" presetClass="entr" presetID="1" presetSubtype="0">
                                  <p:stCondLst>
                                    <p:cond delay="200"/>
                                  </p:stCondLst>
                                  <p:childTnLst>
                                    <p:set>
                                      <p:cBhvr>
                                        <p:cTn dur="1" fill="hold">
                                          <p:stCondLst>
                                            <p:cond delay="0"/>
                                          </p:stCondLst>
                                        </p:cTn>
                                        <p:tgtEl>
                                          <p:spTgt spid="2710"/>
                                        </p:tgtEl>
                                        <p:attrNameLst>
                                          <p:attrName>style.visibility</p:attrName>
                                        </p:attrNameLst>
                                      </p:cBhvr>
                                      <p:to>
                                        <p:strVal val="visible"/>
                                      </p:to>
                                    </p:set>
                                  </p:childTnLst>
                                </p:cTn>
                              </p:par>
                            </p:childTnLst>
                          </p:cTn>
                        </p:par>
                        <p:par>
                          <p:cTn fill="hold">
                            <p:stCondLst>
                              <p:cond delay="24"/>
                            </p:stCondLst>
                            <p:childTnLst>
                              <p:par>
                                <p:cTn fill="hold" nodeType="afterEffect" presetClass="entr" presetID="1" presetSubtype="0">
                                  <p:stCondLst>
                                    <p:cond delay="200"/>
                                  </p:stCondLst>
                                  <p:childTnLst>
                                    <p:set>
                                      <p:cBhvr>
                                        <p:cTn dur="1" fill="hold">
                                          <p:stCondLst>
                                            <p:cond delay="0"/>
                                          </p:stCondLst>
                                        </p:cTn>
                                        <p:tgtEl>
                                          <p:spTgt spid="2718"/>
                                        </p:tgtEl>
                                        <p:attrNameLst>
                                          <p:attrName>style.visibility</p:attrName>
                                        </p:attrNameLst>
                                      </p:cBhvr>
                                      <p:to>
                                        <p:strVal val="visible"/>
                                      </p:to>
                                    </p:set>
                                  </p:childTnLst>
                                </p:cTn>
                              </p:par>
                            </p:childTnLst>
                          </p:cTn>
                        </p:par>
                        <p:par>
                          <p:cTn fill="hold">
                            <p:stCondLst>
                              <p:cond delay="25"/>
                            </p:stCondLst>
                            <p:childTnLst>
                              <p:par>
                                <p:cTn fill="hold" nodeType="afterEffect" presetClass="entr" presetID="1" presetSubtype="0">
                                  <p:stCondLst>
                                    <p:cond delay="200"/>
                                  </p:stCondLst>
                                  <p:childTnLst>
                                    <p:set>
                                      <p:cBhvr>
                                        <p:cTn dur="1" fill="hold">
                                          <p:stCondLst>
                                            <p:cond delay="0"/>
                                          </p:stCondLst>
                                        </p:cTn>
                                        <p:tgtEl>
                                          <p:spTgt spid="2719"/>
                                        </p:tgtEl>
                                        <p:attrNameLst>
                                          <p:attrName>style.visibility</p:attrName>
                                        </p:attrNameLst>
                                      </p:cBhvr>
                                      <p:to>
                                        <p:strVal val="visible"/>
                                      </p:to>
                                    </p:set>
                                  </p:childTnLst>
                                </p:cTn>
                              </p:par>
                            </p:childTnLst>
                          </p:cTn>
                        </p:par>
                        <p:par>
                          <p:cTn fill="hold">
                            <p:stCondLst>
                              <p:cond delay="26"/>
                            </p:stCondLst>
                            <p:childTnLst>
                              <p:par>
                                <p:cTn fill="hold" nodeType="afterEffect" presetClass="entr" presetID="1" presetSubtype="0">
                                  <p:stCondLst>
                                    <p:cond delay="200"/>
                                  </p:stCondLst>
                                  <p:childTnLst>
                                    <p:set>
                                      <p:cBhvr>
                                        <p:cTn dur="1" fill="hold">
                                          <p:stCondLst>
                                            <p:cond delay="0"/>
                                          </p:stCondLst>
                                        </p:cTn>
                                        <p:tgtEl>
                                          <p:spTgt spid="2708"/>
                                        </p:tgtEl>
                                        <p:attrNameLst>
                                          <p:attrName>style.visibility</p:attrName>
                                        </p:attrNameLst>
                                      </p:cBhvr>
                                      <p:to>
                                        <p:strVal val="visible"/>
                                      </p:to>
                                    </p:set>
                                  </p:childTnLst>
                                </p:cTn>
                              </p:par>
                            </p:childTnLst>
                          </p:cTn>
                        </p:par>
                        <p:par>
                          <p:cTn fill="hold">
                            <p:stCondLst>
                              <p:cond delay="27"/>
                            </p:stCondLst>
                            <p:childTnLst>
                              <p:par>
                                <p:cTn fill="hold" nodeType="afterEffect" presetClass="entr" presetID="1" presetSubtype="0">
                                  <p:stCondLst>
                                    <p:cond delay="200"/>
                                  </p:stCondLst>
                                  <p:childTnLst>
                                    <p:set>
                                      <p:cBhvr>
                                        <p:cTn dur="1" fill="hold">
                                          <p:stCondLst>
                                            <p:cond delay="0"/>
                                          </p:stCondLst>
                                        </p:cTn>
                                        <p:tgtEl>
                                          <p:spTgt spid="27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4" name="Shape 2754"/>
        <p:cNvGrpSpPr/>
        <p:nvPr/>
      </p:nvGrpSpPr>
      <p:grpSpPr>
        <a:xfrm>
          <a:off x="0" y="0"/>
          <a:ext cx="0" cy="0"/>
          <a:chOff x="0" y="0"/>
          <a:chExt cx="0" cy="0"/>
        </a:xfrm>
      </p:grpSpPr>
      <p:sp>
        <p:nvSpPr>
          <p:cNvPr id="2755" name="Google Shape;2755;p68"/>
          <p:cNvSpPr/>
          <p:nvPr/>
        </p:nvSpPr>
        <p:spPr>
          <a:xfrm>
            <a:off x="508091" y="963774"/>
            <a:ext cx="3175997" cy="947471"/>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756" name="Google Shape;2756;p68"/>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i="1" lang="en-US"/>
              <a:t>“The Tail Menace” </a:t>
            </a:r>
            <a:r>
              <a:rPr lang="en-US"/>
              <a:t>in Flash Arrays</a:t>
            </a:r>
            <a:endParaRPr/>
          </a:p>
        </p:txBody>
      </p:sp>
      <p:sp>
        <p:nvSpPr>
          <p:cNvPr id="2757" name="Google Shape;2757;p68"/>
          <p:cNvSpPr txBox="1"/>
          <p:nvPr>
            <p:ph idx="1" type="body"/>
          </p:nvPr>
        </p:nvSpPr>
        <p:spPr>
          <a:xfrm>
            <a:off x="327413" y="807543"/>
            <a:ext cx="8562346" cy="4164508"/>
          </a:xfrm>
          <a:prstGeom prst="rect">
            <a:avLst/>
          </a:prstGeom>
          <a:noFill/>
          <a:ln>
            <a:noFill/>
          </a:ln>
        </p:spPr>
        <p:txBody>
          <a:bodyPr anchorCtr="0" anchor="t" bIns="45700" lIns="91425" spcFirstLastPara="1" rIns="91425" wrap="square" tIns="45700">
            <a:normAutofit/>
          </a:bodyPr>
          <a:lstStyle/>
          <a:p>
            <a:pPr indent="-157162" lvl="0" marL="257175" rtl="0" algn="l">
              <a:lnSpc>
                <a:spcPct val="100000"/>
              </a:lnSpc>
              <a:spcBef>
                <a:spcPts val="0"/>
              </a:spcBef>
              <a:spcAft>
                <a:spcPts val="0"/>
              </a:spcAft>
              <a:buSzPts val="1575"/>
              <a:buNone/>
            </a:pPr>
            <a:r>
              <a:t/>
            </a:r>
            <a:endParaRPr/>
          </a:p>
        </p:txBody>
      </p:sp>
      <p:sp>
        <p:nvSpPr>
          <p:cNvPr id="2758" name="Google Shape;2758;p68"/>
          <p:cNvSpPr/>
          <p:nvPr/>
        </p:nvSpPr>
        <p:spPr>
          <a:xfrm>
            <a:off x="3086652" y="4094612"/>
            <a:ext cx="777240" cy="313062"/>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SSD3</a:t>
            </a:r>
            <a:endParaRPr/>
          </a:p>
        </p:txBody>
      </p:sp>
      <p:sp>
        <p:nvSpPr>
          <p:cNvPr id="2759" name="Google Shape;2759;p68"/>
          <p:cNvSpPr/>
          <p:nvPr/>
        </p:nvSpPr>
        <p:spPr>
          <a:xfrm>
            <a:off x="2226732" y="4092336"/>
            <a:ext cx="777240" cy="313062"/>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SSD2</a:t>
            </a:r>
            <a:endParaRPr/>
          </a:p>
        </p:txBody>
      </p:sp>
      <p:sp>
        <p:nvSpPr>
          <p:cNvPr id="2760" name="Google Shape;2760;p68"/>
          <p:cNvSpPr/>
          <p:nvPr/>
        </p:nvSpPr>
        <p:spPr>
          <a:xfrm>
            <a:off x="1366812" y="4093474"/>
            <a:ext cx="777240" cy="313062"/>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SSD1</a:t>
            </a:r>
            <a:endParaRPr/>
          </a:p>
        </p:txBody>
      </p:sp>
      <p:sp>
        <p:nvSpPr>
          <p:cNvPr id="2761" name="Google Shape;2761;p68"/>
          <p:cNvSpPr/>
          <p:nvPr/>
        </p:nvSpPr>
        <p:spPr>
          <a:xfrm>
            <a:off x="506892" y="4095750"/>
            <a:ext cx="777240" cy="313062"/>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SSD0</a:t>
            </a:r>
            <a:endParaRPr/>
          </a:p>
        </p:txBody>
      </p:sp>
      <p:sp>
        <p:nvSpPr>
          <p:cNvPr id="2762" name="Google Shape;2762;p68"/>
          <p:cNvSpPr txBox="1"/>
          <p:nvPr/>
        </p:nvSpPr>
        <p:spPr>
          <a:xfrm>
            <a:off x="7948147" y="2245860"/>
            <a:ext cx="381000" cy="58935"/>
          </a:xfrm>
          <a:prstGeom prst="rect">
            <a:avLst/>
          </a:prstGeom>
          <a:solidFill>
            <a:srgbClr val="FF000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63" name="Google Shape;2763;p68"/>
          <p:cNvSpPr txBox="1"/>
          <p:nvPr/>
        </p:nvSpPr>
        <p:spPr>
          <a:xfrm>
            <a:off x="6980191" y="2207705"/>
            <a:ext cx="445408" cy="97090"/>
          </a:xfrm>
          <a:prstGeom prst="rect">
            <a:avLst/>
          </a:prstGeom>
          <a:solidFill>
            <a:srgbClr val="FF000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64" name="Google Shape;2764;p68"/>
          <p:cNvSpPr txBox="1"/>
          <p:nvPr/>
        </p:nvSpPr>
        <p:spPr>
          <a:xfrm>
            <a:off x="7434601" y="2240787"/>
            <a:ext cx="504544" cy="64008"/>
          </a:xfrm>
          <a:prstGeom prst="rect">
            <a:avLst/>
          </a:prstGeom>
          <a:solidFill>
            <a:srgbClr val="FF000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grpSp>
        <p:nvGrpSpPr>
          <p:cNvPr id="2765" name="Google Shape;2765;p68"/>
          <p:cNvGrpSpPr/>
          <p:nvPr/>
        </p:nvGrpSpPr>
        <p:grpSpPr>
          <a:xfrm>
            <a:off x="5094878" y="904290"/>
            <a:ext cx="1894015" cy="1400505"/>
            <a:chOff x="804331" y="2987812"/>
            <a:chExt cx="1894015" cy="1400505"/>
          </a:xfrm>
        </p:grpSpPr>
        <p:sp>
          <p:nvSpPr>
            <p:cNvPr id="2766" name="Google Shape;2766;p68"/>
            <p:cNvSpPr txBox="1"/>
            <p:nvPr/>
          </p:nvSpPr>
          <p:spPr>
            <a:xfrm>
              <a:off x="804331" y="3059058"/>
              <a:ext cx="70259" cy="1329259"/>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67" name="Google Shape;2767;p68"/>
            <p:cNvSpPr txBox="1"/>
            <p:nvPr/>
          </p:nvSpPr>
          <p:spPr>
            <a:xfrm>
              <a:off x="872363" y="3013318"/>
              <a:ext cx="68863" cy="1374999"/>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68" name="Google Shape;2768;p68"/>
            <p:cNvSpPr txBox="1"/>
            <p:nvPr/>
          </p:nvSpPr>
          <p:spPr>
            <a:xfrm>
              <a:off x="938999" y="2987812"/>
              <a:ext cx="79240" cy="1400505"/>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69" name="Google Shape;2769;p68"/>
            <p:cNvSpPr txBox="1"/>
            <p:nvPr/>
          </p:nvSpPr>
          <p:spPr>
            <a:xfrm>
              <a:off x="1016012" y="3051314"/>
              <a:ext cx="80655" cy="1337003"/>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70" name="Google Shape;2770;p68"/>
            <p:cNvSpPr txBox="1"/>
            <p:nvPr/>
          </p:nvSpPr>
          <p:spPr>
            <a:xfrm>
              <a:off x="1094440" y="3557650"/>
              <a:ext cx="67611" cy="830667"/>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71" name="Google Shape;2771;p68"/>
            <p:cNvSpPr txBox="1"/>
            <p:nvPr/>
          </p:nvSpPr>
          <p:spPr>
            <a:xfrm>
              <a:off x="1159824" y="3601513"/>
              <a:ext cx="74195" cy="786804"/>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72" name="Google Shape;2772;p68"/>
            <p:cNvSpPr txBox="1"/>
            <p:nvPr/>
          </p:nvSpPr>
          <p:spPr>
            <a:xfrm>
              <a:off x="1231792" y="3626700"/>
              <a:ext cx="64988" cy="761617"/>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73" name="Google Shape;2773;p68"/>
            <p:cNvSpPr txBox="1"/>
            <p:nvPr/>
          </p:nvSpPr>
          <p:spPr>
            <a:xfrm>
              <a:off x="1294553" y="3626700"/>
              <a:ext cx="65395" cy="761617"/>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74" name="Google Shape;2774;p68"/>
            <p:cNvSpPr txBox="1"/>
            <p:nvPr/>
          </p:nvSpPr>
          <p:spPr>
            <a:xfrm>
              <a:off x="1357721" y="3678038"/>
              <a:ext cx="71018" cy="710279"/>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75" name="Google Shape;2775;p68"/>
            <p:cNvSpPr txBox="1"/>
            <p:nvPr/>
          </p:nvSpPr>
          <p:spPr>
            <a:xfrm>
              <a:off x="1426512" y="3716270"/>
              <a:ext cx="82312" cy="672047"/>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76" name="Google Shape;2776;p68"/>
            <p:cNvSpPr txBox="1"/>
            <p:nvPr/>
          </p:nvSpPr>
          <p:spPr>
            <a:xfrm>
              <a:off x="1506597" y="3764246"/>
              <a:ext cx="85109" cy="624071"/>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77" name="Google Shape;2777;p68"/>
            <p:cNvSpPr txBox="1"/>
            <p:nvPr/>
          </p:nvSpPr>
          <p:spPr>
            <a:xfrm>
              <a:off x="1589479" y="3840459"/>
              <a:ext cx="78769" cy="547858"/>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78" name="Google Shape;2778;p68"/>
            <p:cNvSpPr txBox="1"/>
            <p:nvPr/>
          </p:nvSpPr>
          <p:spPr>
            <a:xfrm>
              <a:off x="1666021" y="3966192"/>
              <a:ext cx="79024" cy="422125"/>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79" name="Google Shape;2779;p68"/>
            <p:cNvSpPr txBox="1"/>
            <p:nvPr/>
          </p:nvSpPr>
          <p:spPr>
            <a:xfrm>
              <a:off x="1742818" y="3987391"/>
              <a:ext cx="59142" cy="400926"/>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80" name="Google Shape;2780;p68"/>
            <p:cNvSpPr txBox="1"/>
            <p:nvPr/>
          </p:nvSpPr>
          <p:spPr>
            <a:xfrm>
              <a:off x="1799733" y="3994767"/>
              <a:ext cx="75097" cy="393550"/>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81" name="Google Shape;2781;p68"/>
            <p:cNvSpPr txBox="1"/>
            <p:nvPr/>
          </p:nvSpPr>
          <p:spPr>
            <a:xfrm>
              <a:off x="1872603" y="4088236"/>
              <a:ext cx="68144" cy="300081"/>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82" name="Google Shape;2782;p68"/>
            <p:cNvSpPr txBox="1"/>
            <p:nvPr/>
          </p:nvSpPr>
          <p:spPr>
            <a:xfrm flipH="1">
              <a:off x="1938520" y="4088236"/>
              <a:ext cx="108384" cy="300081"/>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83" name="Google Shape;2783;p68"/>
            <p:cNvSpPr txBox="1"/>
            <p:nvPr/>
          </p:nvSpPr>
          <p:spPr>
            <a:xfrm>
              <a:off x="2044677" y="4176685"/>
              <a:ext cx="140790" cy="211632"/>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84" name="Google Shape;2784;p68"/>
            <p:cNvSpPr txBox="1"/>
            <p:nvPr/>
          </p:nvSpPr>
          <p:spPr>
            <a:xfrm>
              <a:off x="2183240" y="4248567"/>
              <a:ext cx="262529" cy="139750"/>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sp>
          <p:nvSpPr>
            <p:cNvPr id="2785" name="Google Shape;2785;p68"/>
            <p:cNvSpPr txBox="1"/>
            <p:nvPr/>
          </p:nvSpPr>
          <p:spPr>
            <a:xfrm>
              <a:off x="2443545" y="4225471"/>
              <a:ext cx="254801" cy="162846"/>
            </a:xfrm>
            <a:prstGeom prst="rect">
              <a:avLst/>
            </a:prstGeom>
            <a:solidFill>
              <a:srgbClr val="00B05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grpSp>
      <p:sp>
        <p:nvSpPr>
          <p:cNvPr id="2786" name="Google Shape;2786;p68"/>
          <p:cNvSpPr txBox="1"/>
          <p:nvPr/>
        </p:nvSpPr>
        <p:spPr>
          <a:xfrm rot="-5400000">
            <a:off x="4205980" y="1408107"/>
            <a:ext cx="11239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Percentage</a:t>
            </a:r>
            <a:endParaRPr/>
          </a:p>
        </p:txBody>
      </p:sp>
      <p:sp>
        <p:nvSpPr>
          <p:cNvPr id="2787" name="Google Shape;2787;p68"/>
          <p:cNvSpPr txBox="1"/>
          <p:nvPr/>
        </p:nvSpPr>
        <p:spPr>
          <a:xfrm>
            <a:off x="4990230" y="2264766"/>
            <a:ext cx="7344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100us</a:t>
            </a:r>
            <a:endParaRPr/>
          </a:p>
        </p:txBody>
      </p:sp>
      <p:grpSp>
        <p:nvGrpSpPr>
          <p:cNvPr id="2788" name="Google Shape;2788;p68"/>
          <p:cNvGrpSpPr/>
          <p:nvPr/>
        </p:nvGrpSpPr>
        <p:grpSpPr>
          <a:xfrm>
            <a:off x="4967203" y="776443"/>
            <a:ext cx="3514344" cy="1542977"/>
            <a:chOff x="676656" y="2889504"/>
            <a:chExt cx="3514344" cy="1542977"/>
          </a:xfrm>
        </p:grpSpPr>
        <p:cxnSp>
          <p:nvCxnSpPr>
            <p:cNvPr id="2789" name="Google Shape;2789;p68"/>
            <p:cNvCxnSpPr/>
            <p:nvPr/>
          </p:nvCxnSpPr>
          <p:spPr>
            <a:xfrm>
              <a:off x="676656" y="2889504"/>
              <a:ext cx="0" cy="1542977"/>
            </a:xfrm>
            <a:prstGeom prst="straightConnector1">
              <a:avLst/>
            </a:prstGeom>
            <a:noFill/>
            <a:ln cap="flat" cmpd="sng" w="38100">
              <a:solidFill>
                <a:schemeClr val="dk1"/>
              </a:solidFill>
              <a:prstDash val="solid"/>
              <a:round/>
              <a:headEnd len="med" w="med" type="triangle"/>
              <a:tailEnd len="sm" w="sm" type="none"/>
            </a:ln>
          </p:spPr>
        </p:cxnSp>
        <p:cxnSp>
          <p:nvCxnSpPr>
            <p:cNvPr id="2790" name="Google Shape;2790;p68"/>
            <p:cNvCxnSpPr/>
            <p:nvPr/>
          </p:nvCxnSpPr>
          <p:spPr>
            <a:xfrm rot="10800000">
              <a:off x="676954" y="4417856"/>
              <a:ext cx="3514046" cy="0"/>
            </a:xfrm>
            <a:prstGeom prst="straightConnector1">
              <a:avLst/>
            </a:prstGeom>
            <a:noFill/>
            <a:ln cap="flat" cmpd="sng" w="38100">
              <a:solidFill>
                <a:schemeClr val="dk1"/>
              </a:solidFill>
              <a:prstDash val="solid"/>
              <a:round/>
              <a:headEnd len="med" w="med" type="triangle"/>
              <a:tailEnd len="sm" w="sm" type="none"/>
            </a:ln>
          </p:spPr>
        </p:cxnSp>
      </p:grpSp>
      <p:sp>
        <p:nvSpPr>
          <p:cNvPr id="2791" name="Google Shape;2791;p68"/>
          <p:cNvSpPr/>
          <p:nvPr/>
        </p:nvSpPr>
        <p:spPr>
          <a:xfrm>
            <a:off x="2057400" y="1352550"/>
            <a:ext cx="257515" cy="257515"/>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R</a:t>
            </a:r>
            <a:endParaRPr/>
          </a:p>
        </p:txBody>
      </p:sp>
      <p:grpSp>
        <p:nvGrpSpPr>
          <p:cNvPr id="2792" name="Google Shape;2792;p68"/>
          <p:cNvGrpSpPr/>
          <p:nvPr/>
        </p:nvGrpSpPr>
        <p:grpSpPr>
          <a:xfrm rot="2048792">
            <a:off x="405001" y="4379993"/>
            <a:ext cx="664627" cy="648073"/>
            <a:chOff x="3871123" y="558504"/>
            <a:chExt cx="664627" cy="648073"/>
          </a:xfrm>
        </p:grpSpPr>
        <p:sp>
          <p:nvSpPr>
            <p:cNvPr id="2793" name="Google Shape;2793;p68"/>
            <p:cNvSpPr/>
            <p:nvPr/>
          </p:nvSpPr>
          <p:spPr>
            <a:xfrm>
              <a:off x="3871123" y="558504"/>
              <a:ext cx="664627" cy="648073"/>
            </a:xfrm>
            <a:prstGeom prst="irregularSeal2">
              <a:avLst/>
            </a:prstGeom>
            <a:solidFill>
              <a:srgbClr val="C0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rgbClr val="C00000"/>
                </a:solidFill>
                <a:latin typeface="Gill Sans"/>
                <a:ea typeface="Gill Sans"/>
                <a:cs typeface="Gill Sans"/>
                <a:sym typeface="Gill Sans"/>
              </a:endParaRPr>
            </a:p>
          </p:txBody>
        </p:sp>
        <p:sp>
          <p:nvSpPr>
            <p:cNvPr id="2794" name="Google Shape;2794;p68"/>
            <p:cNvSpPr txBox="1"/>
            <p:nvPr/>
          </p:nvSpPr>
          <p:spPr>
            <a:xfrm rot="-2048792">
              <a:off x="3946430" y="697468"/>
              <a:ext cx="4507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Gill Sans"/>
                  <a:ea typeface="Gill Sans"/>
                  <a:cs typeface="Gill Sans"/>
                  <a:sym typeface="Gill Sans"/>
                </a:rPr>
                <a:t>GC</a:t>
              </a:r>
              <a:endParaRPr/>
            </a:p>
          </p:txBody>
        </p:sp>
      </p:grpSp>
      <p:grpSp>
        <p:nvGrpSpPr>
          <p:cNvPr id="2795" name="Google Shape;2795;p68"/>
          <p:cNvGrpSpPr/>
          <p:nvPr/>
        </p:nvGrpSpPr>
        <p:grpSpPr>
          <a:xfrm>
            <a:off x="1684438" y="1778175"/>
            <a:ext cx="982562" cy="1098375"/>
            <a:chOff x="2312230" y="3632533"/>
            <a:chExt cx="982562" cy="1098375"/>
          </a:xfrm>
        </p:grpSpPr>
        <p:grpSp>
          <p:nvGrpSpPr>
            <p:cNvPr id="2796" name="Google Shape;2796;p68"/>
            <p:cNvGrpSpPr/>
            <p:nvPr/>
          </p:nvGrpSpPr>
          <p:grpSpPr>
            <a:xfrm>
              <a:off x="2312230" y="3632533"/>
              <a:ext cx="892117" cy="1098375"/>
              <a:chOff x="2570365" y="3578067"/>
              <a:chExt cx="1124567" cy="1132714"/>
            </a:xfrm>
          </p:grpSpPr>
          <p:sp>
            <p:nvSpPr>
              <p:cNvPr id="2797" name="Google Shape;2797;p68"/>
              <p:cNvSpPr/>
              <p:nvPr/>
            </p:nvSpPr>
            <p:spPr>
              <a:xfrm>
                <a:off x="2842732" y="3952296"/>
                <a:ext cx="667670" cy="758485"/>
              </a:xfrm>
              <a:prstGeom prst="flowChartMagneticDisk">
                <a:avLst/>
              </a:prstGeom>
              <a:solidFill>
                <a:srgbClr val="D8D8D8"/>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798" name="Google Shape;2798;p68"/>
              <p:cNvSpPr/>
              <p:nvPr/>
            </p:nvSpPr>
            <p:spPr>
              <a:xfrm rot="6333246">
                <a:off x="2803317" y="3550129"/>
                <a:ext cx="674084" cy="963684"/>
              </a:xfrm>
              <a:prstGeom prst="arc">
                <a:avLst>
                  <a:gd fmla="val 17524043" name="adj1"/>
                  <a:gd fmla="val 1815815"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sp>
            <p:nvSpPr>
              <p:cNvPr id="2799" name="Google Shape;2799;p68"/>
              <p:cNvSpPr/>
              <p:nvPr/>
            </p:nvSpPr>
            <p:spPr>
              <a:xfrm rot="6354647">
                <a:off x="2794141" y="3729875"/>
                <a:ext cx="660198" cy="963682"/>
              </a:xfrm>
              <a:prstGeom prst="arc">
                <a:avLst>
                  <a:gd fmla="val 17349191" name="adj1"/>
                  <a:gd fmla="val 1521878"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grpSp>
        <p:grpSp>
          <p:nvGrpSpPr>
            <p:cNvPr id="2800" name="Google Shape;2800;p68"/>
            <p:cNvGrpSpPr/>
            <p:nvPr/>
          </p:nvGrpSpPr>
          <p:grpSpPr>
            <a:xfrm>
              <a:off x="2651667" y="4239055"/>
              <a:ext cx="643125" cy="335756"/>
              <a:chOff x="3203335" y="4388287"/>
              <a:chExt cx="643125" cy="335756"/>
            </a:xfrm>
          </p:grpSpPr>
          <p:sp>
            <p:nvSpPr>
              <p:cNvPr id="2801" name="Google Shape;2801;p68"/>
              <p:cNvSpPr/>
              <p:nvPr/>
            </p:nvSpPr>
            <p:spPr>
              <a:xfrm>
                <a:off x="3284265" y="4453022"/>
                <a:ext cx="481266" cy="235960"/>
              </a:xfrm>
              <a:prstGeom prst="roundRect">
                <a:avLst>
                  <a:gd fmla="val 16667" name="adj"/>
                </a:avLst>
              </a:prstGeom>
              <a:solidFill>
                <a:srgbClr val="52565D"/>
              </a:solidFill>
              <a:ln cap="flat" cmpd="sng" w="107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802" name="Google Shape;2802;p68"/>
              <p:cNvSpPr txBox="1"/>
              <p:nvPr/>
            </p:nvSpPr>
            <p:spPr>
              <a:xfrm>
                <a:off x="3203335" y="4388287"/>
                <a:ext cx="643125" cy="3357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RAID</a:t>
                </a:r>
                <a:endParaRPr/>
              </a:p>
            </p:txBody>
          </p:sp>
        </p:grpSp>
      </p:grpSp>
      <p:grpSp>
        <p:nvGrpSpPr>
          <p:cNvPr id="2803" name="Google Shape;2803;p68"/>
          <p:cNvGrpSpPr/>
          <p:nvPr/>
        </p:nvGrpSpPr>
        <p:grpSpPr>
          <a:xfrm>
            <a:off x="1995002" y="3090914"/>
            <a:ext cx="389850" cy="338554"/>
            <a:chOff x="1675056" y="2401604"/>
            <a:chExt cx="389850" cy="338554"/>
          </a:xfrm>
        </p:grpSpPr>
        <p:sp>
          <p:nvSpPr>
            <p:cNvPr id="2804" name="Google Shape;2804;p68"/>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2805" name="Google Shape;2805;p68"/>
            <p:cNvSpPr txBox="1"/>
            <p:nvPr/>
          </p:nvSpPr>
          <p:spPr>
            <a:xfrm>
              <a:off x="1675056" y="2401604"/>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r>
                <a:rPr baseline="-25000" lang="en-US" sz="1600">
                  <a:solidFill>
                    <a:schemeClr val="dk1"/>
                  </a:solidFill>
                  <a:latin typeface="Gill Sans"/>
                  <a:ea typeface="Gill Sans"/>
                  <a:cs typeface="Gill Sans"/>
                  <a:sym typeface="Gill Sans"/>
                </a:rPr>
                <a:t>3</a:t>
              </a:r>
              <a:endParaRPr/>
            </a:p>
          </p:txBody>
        </p:sp>
      </p:grpSp>
      <p:grpSp>
        <p:nvGrpSpPr>
          <p:cNvPr id="2806" name="Google Shape;2806;p68"/>
          <p:cNvGrpSpPr/>
          <p:nvPr/>
        </p:nvGrpSpPr>
        <p:grpSpPr>
          <a:xfrm>
            <a:off x="1995002" y="3090672"/>
            <a:ext cx="389850" cy="338554"/>
            <a:chOff x="1675056" y="2401604"/>
            <a:chExt cx="389850" cy="338554"/>
          </a:xfrm>
        </p:grpSpPr>
        <p:sp>
          <p:nvSpPr>
            <p:cNvPr id="2807" name="Google Shape;2807;p68"/>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2808" name="Google Shape;2808;p68"/>
            <p:cNvSpPr txBox="1"/>
            <p:nvPr/>
          </p:nvSpPr>
          <p:spPr>
            <a:xfrm>
              <a:off x="1675056" y="2401604"/>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r>
                <a:rPr baseline="-25000" lang="en-US" sz="1600">
                  <a:solidFill>
                    <a:schemeClr val="dk1"/>
                  </a:solidFill>
                  <a:latin typeface="Gill Sans"/>
                  <a:ea typeface="Gill Sans"/>
                  <a:cs typeface="Gill Sans"/>
                  <a:sym typeface="Gill Sans"/>
                </a:rPr>
                <a:t>1</a:t>
              </a:r>
              <a:endParaRPr/>
            </a:p>
          </p:txBody>
        </p:sp>
      </p:grpSp>
      <p:grpSp>
        <p:nvGrpSpPr>
          <p:cNvPr id="2809" name="Google Shape;2809;p68"/>
          <p:cNvGrpSpPr/>
          <p:nvPr/>
        </p:nvGrpSpPr>
        <p:grpSpPr>
          <a:xfrm>
            <a:off x="1995002" y="3091157"/>
            <a:ext cx="389850" cy="338554"/>
            <a:chOff x="1675056" y="2401604"/>
            <a:chExt cx="389850" cy="338554"/>
          </a:xfrm>
        </p:grpSpPr>
        <p:sp>
          <p:nvSpPr>
            <p:cNvPr id="2810" name="Google Shape;2810;p68"/>
            <p:cNvSpPr/>
            <p:nvPr/>
          </p:nvSpPr>
          <p:spPr>
            <a:xfrm>
              <a:off x="1730996" y="2447740"/>
              <a:ext cx="280354" cy="280354"/>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1200">
                <a:solidFill>
                  <a:schemeClr val="dk1"/>
                </a:solidFill>
                <a:latin typeface="Gill Sans"/>
                <a:ea typeface="Gill Sans"/>
                <a:cs typeface="Gill Sans"/>
                <a:sym typeface="Gill Sans"/>
              </a:endParaRPr>
            </a:p>
          </p:txBody>
        </p:sp>
        <p:sp>
          <p:nvSpPr>
            <p:cNvPr id="2811" name="Google Shape;2811;p68"/>
            <p:cNvSpPr txBox="1"/>
            <p:nvPr/>
          </p:nvSpPr>
          <p:spPr>
            <a:xfrm>
              <a:off x="1675056" y="2401604"/>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R</a:t>
              </a:r>
              <a:r>
                <a:rPr baseline="-25000" lang="en-US" sz="1600">
                  <a:solidFill>
                    <a:schemeClr val="dk1"/>
                  </a:solidFill>
                  <a:latin typeface="Gill Sans"/>
                  <a:ea typeface="Gill Sans"/>
                  <a:cs typeface="Gill Sans"/>
                  <a:sym typeface="Gill Sans"/>
                </a:rPr>
                <a:t>0</a:t>
              </a:r>
              <a:endParaRPr/>
            </a:p>
          </p:txBody>
        </p:sp>
      </p:grpSp>
      <p:pic>
        <p:nvPicPr>
          <p:cNvPr id="2812" name="Google Shape;2812;p68"/>
          <p:cNvPicPr preferRelativeResize="0"/>
          <p:nvPr/>
        </p:nvPicPr>
        <p:blipFill rotWithShape="1">
          <a:blip r:embed="rId3">
            <a:alphaModFix/>
          </a:blip>
          <a:srcRect b="0" l="0" r="0" t="0"/>
          <a:stretch/>
        </p:blipFill>
        <p:spPr>
          <a:xfrm>
            <a:off x="7608308" y="2591594"/>
            <a:ext cx="532497" cy="532497"/>
          </a:xfrm>
          <a:prstGeom prst="rect">
            <a:avLst/>
          </a:prstGeom>
          <a:noFill/>
          <a:ln>
            <a:noFill/>
          </a:ln>
        </p:spPr>
      </p:pic>
      <p:sp>
        <p:nvSpPr>
          <p:cNvPr id="2813" name="Google Shape;2813;p68"/>
          <p:cNvSpPr/>
          <p:nvPr/>
        </p:nvSpPr>
        <p:spPr>
          <a:xfrm>
            <a:off x="5405705" y="2495550"/>
            <a:ext cx="711593" cy="7155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050">
                <a:solidFill>
                  <a:srgbClr val="00B050"/>
                </a:solidFill>
                <a:latin typeface="Arial Narrow"/>
                <a:ea typeface="Arial Narrow"/>
                <a:cs typeface="Arial Narrow"/>
                <a:sym typeface="Arial Narrow"/>
              </a:rPr>
              <a:t>☺</a:t>
            </a:r>
            <a:endParaRPr sz="3000">
              <a:solidFill>
                <a:srgbClr val="00B050"/>
              </a:solidFill>
              <a:latin typeface="Arial Narrow"/>
              <a:ea typeface="Arial Narrow"/>
              <a:cs typeface="Arial Narrow"/>
              <a:sym typeface="Arial Narrow"/>
            </a:endParaRPr>
          </a:p>
        </p:txBody>
      </p:sp>
      <p:pic>
        <p:nvPicPr>
          <p:cNvPr descr="A picture containing text, clipart&#10;&#10;Description automatically generated" id="2814" name="Google Shape;2814;p68"/>
          <p:cNvPicPr preferRelativeResize="0"/>
          <p:nvPr/>
        </p:nvPicPr>
        <p:blipFill rotWithShape="1">
          <a:blip r:embed="rId4">
            <a:alphaModFix/>
          </a:blip>
          <a:srcRect b="0" l="0" r="0" t="0"/>
          <a:stretch/>
        </p:blipFill>
        <p:spPr>
          <a:xfrm>
            <a:off x="5067826" y="863707"/>
            <a:ext cx="3328416" cy="1426464"/>
          </a:xfrm>
          <a:prstGeom prst="rect">
            <a:avLst/>
          </a:prstGeom>
          <a:noFill/>
          <a:ln>
            <a:noFill/>
          </a:ln>
        </p:spPr>
      </p:pic>
      <p:grpSp>
        <p:nvGrpSpPr>
          <p:cNvPr id="2815" name="Google Shape;2815;p68"/>
          <p:cNvGrpSpPr/>
          <p:nvPr/>
        </p:nvGrpSpPr>
        <p:grpSpPr>
          <a:xfrm rot="1683083">
            <a:off x="3166310" y="4356574"/>
            <a:ext cx="664627" cy="648073"/>
            <a:chOff x="3871123" y="558504"/>
            <a:chExt cx="664627" cy="648073"/>
          </a:xfrm>
        </p:grpSpPr>
        <p:sp>
          <p:nvSpPr>
            <p:cNvPr id="2816" name="Google Shape;2816;p68"/>
            <p:cNvSpPr/>
            <p:nvPr/>
          </p:nvSpPr>
          <p:spPr>
            <a:xfrm>
              <a:off x="3871123" y="558504"/>
              <a:ext cx="664627" cy="648073"/>
            </a:xfrm>
            <a:prstGeom prst="irregularSeal2">
              <a:avLst/>
            </a:prstGeom>
            <a:solidFill>
              <a:srgbClr val="C00000"/>
            </a:solidFill>
            <a:ln cap="flat" cmpd="sng" w="107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rgbClr val="C00000"/>
                </a:solidFill>
                <a:latin typeface="Gill Sans"/>
                <a:ea typeface="Gill Sans"/>
                <a:cs typeface="Gill Sans"/>
                <a:sym typeface="Gill Sans"/>
              </a:endParaRPr>
            </a:p>
          </p:txBody>
        </p:sp>
        <p:sp>
          <p:nvSpPr>
            <p:cNvPr id="2817" name="Google Shape;2817;p68"/>
            <p:cNvSpPr txBox="1"/>
            <p:nvPr/>
          </p:nvSpPr>
          <p:spPr>
            <a:xfrm rot="-1683083">
              <a:off x="3946430" y="697468"/>
              <a:ext cx="4507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Gill Sans"/>
                  <a:ea typeface="Gill Sans"/>
                  <a:cs typeface="Gill Sans"/>
                  <a:sym typeface="Gill Sans"/>
                </a:rPr>
                <a:t>GC</a:t>
              </a:r>
              <a:endParaRPr/>
            </a:p>
          </p:txBody>
        </p:sp>
      </p:grpSp>
      <p:grpSp>
        <p:nvGrpSpPr>
          <p:cNvPr id="2818" name="Google Shape;2818;p68"/>
          <p:cNvGrpSpPr/>
          <p:nvPr/>
        </p:nvGrpSpPr>
        <p:grpSpPr>
          <a:xfrm>
            <a:off x="7520221" y="1610768"/>
            <a:ext cx="1136934" cy="394034"/>
            <a:chOff x="5416262" y="3582021"/>
            <a:chExt cx="1136934" cy="394034"/>
          </a:xfrm>
        </p:grpSpPr>
        <p:sp>
          <p:nvSpPr>
            <p:cNvPr id="2819" name="Google Shape;2819;p68"/>
            <p:cNvSpPr/>
            <p:nvPr/>
          </p:nvSpPr>
          <p:spPr>
            <a:xfrm>
              <a:off x="5426719" y="3582021"/>
              <a:ext cx="1126477" cy="394034"/>
            </a:xfrm>
            <a:prstGeom prst="wedgeRectCallout">
              <a:avLst>
                <a:gd fmla="val -50136" name="adj1"/>
                <a:gd fmla="val 69499" name="adj2"/>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Gill Sans"/>
                <a:ea typeface="Gill Sans"/>
                <a:cs typeface="Gill Sans"/>
                <a:sym typeface="Gill Sans"/>
              </a:endParaRPr>
            </a:p>
          </p:txBody>
        </p:sp>
        <p:sp>
          <p:nvSpPr>
            <p:cNvPr id="2820" name="Google Shape;2820;p68"/>
            <p:cNvSpPr txBox="1"/>
            <p:nvPr/>
          </p:nvSpPr>
          <p:spPr>
            <a:xfrm>
              <a:off x="5416262" y="3594644"/>
              <a:ext cx="11369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Gill Sans"/>
                  <a:ea typeface="Gill Sans"/>
                  <a:cs typeface="Gill Sans"/>
                  <a:sym typeface="Gill Sans"/>
                </a:rPr>
                <a:t>Long Tails</a:t>
              </a:r>
              <a:endParaRPr/>
            </a:p>
          </p:txBody>
        </p:sp>
      </p:grpSp>
      <p:sp>
        <p:nvSpPr>
          <p:cNvPr id="2821" name="Google Shape;2821;p68"/>
          <p:cNvSpPr txBox="1"/>
          <p:nvPr/>
        </p:nvSpPr>
        <p:spPr>
          <a:xfrm>
            <a:off x="6693324" y="2267761"/>
            <a:ext cx="6815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10ms</a:t>
            </a:r>
            <a:endParaRPr/>
          </a:p>
        </p:txBody>
      </p:sp>
      <p:sp>
        <p:nvSpPr>
          <p:cNvPr id="2822" name="Google Shape;2822;p68"/>
          <p:cNvSpPr/>
          <p:nvPr/>
        </p:nvSpPr>
        <p:spPr>
          <a:xfrm>
            <a:off x="-152391" y="3140701"/>
            <a:ext cx="9448789" cy="802649"/>
          </a:xfrm>
          <a:prstGeom prst="roundRect">
            <a:avLst>
              <a:gd fmla="val 16667" name="adj"/>
            </a:avLst>
          </a:prstGeom>
          <a:solidFill>
            <a:srgbClr val="FF0000"/>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rPr i="1" lang="en-US" sz="3600">
                <a:solidFill>
                  <a:schemeClr val="lt1"/>
                </a:solidFill>
                <a:latin typeface="Gill Sans"/>
                <a:ea typeface="Gill Sans"/>
                <a:cs typeface="Gill Sans"/>
                <a:sym typeface="Gill Sans"/>
              </a:rPr>
              <a:t>A slow SSD makes the entire flash array slow!</a:t>
            </a:r>
            <a:endParaRPr/>
          </a:p>
        </p:txBody>
      </p:sp>
      <p:grpSp>
        <p:nvGrpSpPr>
          <p:cNvPr id="2823" name="Google Shape;2823;p68"/>
          <p:cNvGrpSpPr/>
          <p:nvPr/>
        </p:nvGrpSpPr>
        <p:grpSpPr>
          <a:xfrm>
            <a:off x="7239000" y="961808"/>
            <a:ext cx="797984" cy="390742"/>
            <a:chOff x="7239000" y="961808"/>
            <a:chExt cx="797984" cy="390742"/>
          </a:xfrm>
        </p:grpSpPr>
        <p:cxnSp>
          <p:nvCxnSpPr>
            <p:cNvPr id="2824" name="Google Shape;2824;p68"/>
            <p:cNvCxnSpPr/>
            <p:nvPr/>
          </p:nvCxnSpPr>
          <p:spPr>
            <a:xfrm rot="10800000">
              <a:off x="7248465" y="961808"/>
              <a:ext cx="788519" cy="0"/>
            </a:xfrm>
            <a:prstGeom prst="straightConnector1">
              <a:avLst/>
            </a:prstGeom>
            <a:noFill/>
            <a:ln cap="flat" cmpd="sng" w="31750">
              <a:solidFill>
                <a:srgbClr val="FF0000"/>
              </a:solidFill>
              <a:prstDash val="solid"/>
              <a:round/>
              <a:headEnd len="med" w="med" type="triangle"/>
              <a:tailEnd len="sm" w="sm" type="none"/>
            </a:ln>
          </p:spPr>
        </p:cxnSp>
        <p:sp>
          <p:nvSpPr>
            <p:cNvPr id="2825" name="Google Shape;2825;p68"/>
            <p:cNvSpPr txBox="1"/>
            <p:nvPr/>
          </p:nvSpPr>
          <p:spPr>
            <a:xfrm>
              <a:off x="7239000" y="983218"/>
              <a:ext cx="7441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FF0000"/>
                  </a:solidFill>
                  <a:latin typeface="Gill Sans"/>
                  <a:ea typeface="Gill Sans"/>
                  <a:cs typeface="Gill Sans"/>
                  <a:sym typeface="Gill Sans"/>
                </a:rPr>
                <a:t>Worse</a:t>
              </a:r>
              <a:endParaRPr/>
            </a:p>
          </p:txBody>
        </p:sp>
      </p:grpSp>
      <p:grpSp>
        <p:nvGrpSpPr>
          <p:cNvPr id="2826" name="Google Shape;2826;p68"/>
          <p:cNvGrpSpPr/>
          <p:nvPr/>
        </p:nvGrpSpPr>
        <p:grpSpPr>
          <a:xfrm>
            <a:off x="5856012" y="961808"/>
            <a:ext cx="844607" cy="390742"/>
            <a:chOff x="5856012" y="961808"/>
            <a:chExt cx="844607" cy="390742"/>
          </a:xfrm>
        </p:grpSpPr>
        <p:cxnSp>
          <p:nvCxnSpPr>
            <p:cNvPr id="2827" name="Google Shape;2827;p68"/>
            <p:cNvCxnSpPr/>
            <p:nvPr/>
          </p:nvCxnSpPr>
          <p:spPr>
            <a:xfrm rot="10800000">
              <a:off x="5856012" y="961808"/>
              <a:ext cx="844607" cy="0"/>
            </a:xfrm>
            <a:prstGeom prst="straightConnector1">
              <a:avLst/>
            </a:prstGeom>
            <a:noFill/>
            <a:ln cap="flat" cmpd="sng" w="31750">
              <a:solidFill>
                <a:srgbClr val="00B050"/>
              </a:solidFill>
              <a:prstDash val="solid"/>
              <a:round/>
              <a:headEnd len="sm" w="sm" type="none"/>
              <a:tailEnd len="med" w="med" type="triangle"/>
            </a:ln>
          </p:spPr>
        </p:cxnSp>
        <p:sp>
          <p:nvSpPr>
            <p:cNvPr id="2828" name="Google Shape;2828;p68"/>
            <p:cNvSpPr txBox="1"/>
            <p:nvPr/>
          </p:nvSpPr>
          <p:spPr>
            <a:xfrm>
              <a:off x="5925361" y="983218"/>
              <a:ext cx="7040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00B050"/>
                  </a:solidFill>
                  <a:latin typeface="Gill Sans"/>
                  <a:ea typeface="Gill Sans"/>
                  <a:cs typeface="Gill Sans"/>
                  <a:sym typeface="Gill Sans"/>
                </a:rPr>
                <a:t>Better</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79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28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3"/>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2792"/>
                                        </p:tgtEl>
                                        <p:attrNameLst>
                                          <p:attrName>style.visibility</p:attrName>
                                        </p:attrNameLst>
                                      </p:cBhvr>
                                      <p:to>
                                        <p:strVal val="visible"/>
                                      </p:to>
                                    </p:set>
                                  </p:childTnLst>
                                </p:cTn>
                              </p:par>
                            </p:childTnLst>
                          </p:cTn>
                        </p:par>
                        <p:par>
                          <p:cTn fill="hold">
                            <p:stCondLst>
                              <p:cond delay="3"/>
                            </p:stCondLst>
                            <p:childTnLst>
                              <p:par>
                                <p:cTn fill="hold" nodeType="afterEffect" presetClass="exit" presetID="1" presetSubtype="0">
                                  <p:stCondLst>
                                    <p:cond delay="1000"/>
                                  </p:stCondLst>
                                  <p:childTnLst>
                                    <p:set>
                                      <p:cBhvr>
                                        <p:cTn dur="1" fill="hold">
                                          <p:stCondLst>
                                            <p:cond delay="1"/>
                                          </p:stCondLst>
                                        </p:cTn>
                                        <p:tgtEl>
                                          <p:spTgt spid="2792"/>
                                        </p:tgtEl>
                                        <p:attrNameLst>
                                          <p:attrName>style.visibility</p:attrName>
                                        </p:attrNameLst>
                                      </p:cBhvr>
                                      <p:to>
                                        <p:strVal val="hidden"/>
                                      </p:to>
                                    </p:set>
                                  </p:childTnLst>
                                </p:cTn>
                              </p:par>
                            </p:childTnLst>
                          </p:cTn>
                        </p:par>
                        <p:par>
                          <p:cTn fill="hold">
                            <p:stCondLst>
                              <p:cond delay="4"/>
                            </p:stCondLst>
                            <p:childTnLst>
                              <p:par>
                                <p:cTn fill="hold" nodeType="afterEffect" presetClass="entr" presetID="1" presetSubtype="0">
                                  <p:stCondLst>
                                    <p:cond delay="1000"/>
                                  </p:stCondLst>
                                  <p:childTnLst>
                                    <p:set>
                                      <p:cBhvr>
                                        <p:cTn dur="1" fill="hold">
                                          <p:stCondLst>
                                            <p:cond delay="0"/>
                                          </p:stCondLst>
                                        </p:cTn>
                                        <p:tgtEl>
                                          <p:spTgt spid="28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1"/>
                                        </p:tgtEl>
                                        <p:attrNameLst>
                                          <p:attrName>style.visibility</p:attrName>
                                        </p:attrNameLst>
                                      </p:cBhvr>
                                      <p:to>
                                        <p:strVal val="visible"/>
                                      </p:to>
                                    </p:set>
                                  </p:childTnLst>
                                </p:cTn>
                              </p:par>
                            </p:childTnLst>
                          </p:cTn>
                        </p:par>
                        <p:par>
                          <p:cTn fill="hold">
                            <p:stCondLst>
                              <p:cond delay="5"/>
                            </p:stCondLst>
                            <p:childTnLst>
                              <p:par>
                                <p:cTn fill="hold" nodeType="afterEffect" presetClass="entr" presetID="1" presetSubtype="0">
                                  <p:stCondLst>
                                    <p:cond delay="0"/>
                                  </p:stCondLst>
                                  <p:childTnLst>
                                    <p:set>
                                      <p:cBhvr>
                                        <p:cTn dur="1" fill="hold">
                                          <p:stCondLst>
                                            <p:cond delay="0"/>
                                          </p:stCondLst>
                                        </p:cTn>
                                        <p:tgtEl>
                                          <p:spTgt spid="27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3"/>
                                        </p:tgtEl>
                                        <p:attrNameLst>
                                          <p:attrName>style.visibility</p:attrName>
                                        </p:attrNameLst>
                                      </p:cBhvr>
                                      <p:to>
                                        <p:strVal val="visible"/>
                                      </p:to>
                                    </p:set>
                                  </p:childTnLst>
                                </p:cTn>
                              </p:par>
                            </p:childTnLst>
                          </p:cTn>
                        </p:par>
                        <p:par>
                          <p:cTn fill="hold">
                            <p:stCondLst>
                              <p:cond delay="6"/>
                            </p:stCondLst>
                            <p:childTnLst>
                              <p:par>
                                <p:cTn fill="hold" nodeType="afterEffect" presetClass="entr" presetID="1" presetSubtype="0">
                                  <p:stCondLst>
                                    <p:cond delay="1000"/>
                                  </p:stCondLst>
                                  <p:childTnLst>
                                    <p:set>
                                      <p:cBhvr>
                                        <p:cTn dur="1" fill="hold">
                                          <p:stCondLst>
                                            <p:cond delay="0"/>
                                          </p:stCondLst>
                                        </p:cTn>
                                        <p:tgtEl>
                                          <p:spTgt spid="2764"/>
                                        </p:tgtEl>
                                        <p:attrNameLst>
                                          <p:attrName>style.visibility</p:attrName>
                                        </p:attrNameLst>
                                      </p:cBhvr>
                                      <p:to>
                                        <p:strVal val="visible"/>
                                      </p:to>
                                    </p:set>
                                  </p:childTnLst>
                                </p:cTn>
                              </p:par>
                            </p:childTnLst>
                          </p:cTn>
                        </p:par>
                        <p:par>
                          <p:cTn fill="hold">
                            <p:stCondLst>
                              <p:cond delay="7"/>
                            </p:stCondLst>
                            <p:childTnLst>
                              <p:par>
                                <p:cTn fill="hold" nodeType="afterEffect" presetClass="entr" presetID="1" presetSubtype="0">
                                  <p:stCondLst>
                                    <p:cond delay="1000"/>
                                  </p:stCondLst>
                                  <p:childTnLst>
                                    <p:set>
                                      <p:cBhvr>
                                        <p:cTn dur="1" fill="hold">
                                          <p:stCondLst>
                                            <p:cond delay="0"/>
                                          </p:stCondLst>
                                        </p:cTn>
                                        <p:tgtEl>
                                          <p:spTgt spid="2763"/>
                                        </p:tgtEl>
                                        <p:attrNameLst>
                                          <p:attrName>style.visibility</p:attrName>
                                        </p:attrNameLst>
                                      </p:cBhvr>
                                      <p:to>
                                        <p:strVal val="visible"/>
                                      </p:to>
                                    </p:set>
                                  </p:childTnLst>
                                </p:cTn>
                              </p:par>
                            </p:childTnLst>
                          </p:cTn>
                        </p:par>
                        <p:par>
                          <p:cTn fill="hold">
                            <p:stCondLst>
                              <p:cond delay="8"/>
                            </p:stCondLst>
                            <p:childTnLst>
                              <p:par>
                                <p:cTn fill="hold" nodeType="afterEffect" presetClass="entr" presetID="1" presetSubtype="0">
                                  <p:stCondLst>
                                    <p:cond delay="0"/>
                                  </p:stCondLst>
                                  <p:childTnLst>
                                    <p:set>
                                      <p:cBhvr>
                                        <p:cTn dur="1" fill="hold">
                                          <p:stCondLst>
                                            <p:cond delay="0"/>
                                          </p:stCondLst>
                                        </p:cTn>
                                        <p:tgtEl>
                                          <p:spTgt spid="27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3" name="Shape 2833"/>
        <p:cNvGrpSpPr/>
        <p:nvPr/>
      </p:nvGrpSpPr>
      <p:grpSpPr>
        <a:xfrm>
          <a:off x="0" y="0"/>
          <a:ext cx="0" cy="0"/>
          <a:chOff x="0" y="0"/>
          <a:chExt cx="0" cy="0"/>
        </a:xfrm>
      </p:grpSpPr>
      <p:sp>
        <p:nvSpPr>
          <p:cNvPr id="2834" name="Google Shape;2834;p69"/>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latin typeface="Gill Sans"/>
                <a:ea typeface="Gill Sans"/>
                <a:cs typeface="Gill Sans"/>
                <a:sym typeface="Gill Sans"/>
              </a:rPr>
              <a:t>NVMe Predictable Latency Mode</a:t>
            </a:r>
            <a:endParaRPr/>
          </a:p>
        </p:txBody>
      </p:sp>
      <p:sp>
        <p:nvSpPr>
          <p:cNvPr id="2835" name="Google Shape;2835;p69"/>
          <p:cNvSpPr txBox="1"/>
          <p:nvPr/>
        </p:nvSpPr>
        <p:spPr>
          <a:xfrm>
            <a:off x="2052918" y="406997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2836" name="Google Shape;2836;p69"/>
          <p:cNvSpPr/>
          <p:nvPr/>
        </p:nvSpPr>
        <p:spPr>
          <a:xfrm>
            <a:off x="497751" y="731366"/>
            <a:ext cx="4455249" cy="446196"/>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lang="en-US" sz="2000">
                <a:solidFill>
                  <a:schemeClr val="dk1"/>
                </a:solidFill>
                <a:latin typeface="Gill Sans"/>
                <a:ea typeface="Gill Sans"/>
                <a:cs typeface="Gill Sans"/>
                <a:sym typeface="Gill Sans"/>
              </a:rPr>
              <a:t>NVMe Predictable Latency Mode (</a:t>
            </a:r>
            <a:r>
              <a:rPr b="1" i="1" lang="en-US" sz="2000">
                <a:solidFill>
                  <a:schemeClr val="dk1"/>
                </a:solidFill>
                <a:latin typeface="Gill Sans"/>
                <a:ea typeface="Gill Sans"/>
                <a:cs typeface="Gill Sans"/>
                <a:sym typeface="Gill Sans"/>
              </a:rPr>
              <a:t>PLM</a:t>
            </a:r>
            <a:r>
              <a:rPr lang="en-US" sz="2000">
                <a:solidFill>
                  <a:schemeClr val="dk1"/>
                </a:solidFill>
                <a:latin typeface="Gill Sans"/>
                <a:ea typeface="Gill Sans"/>
                <a:cs typeface="Gill Sans"/>
                <a:sym typeface="Gill Sans"/>
              </a:rPr>
              <a:t>)</a:t>
            </a:r>
            <a:endParaRPr b="1" sz="2000">
              <a:solidFill>
                <a:schemeClr val="dk1"/>
              </a:solidFill>
              <a:latin typeface="Gill Sans"/>
              <a:ea typeface="Gill Sans"/>
              <a:cs typeface="Gill Sans"/>
              <a:sym typeface="Gill Sans"/>
            </a:endParaRPr>
          </a:p>
        </p:txBody>
      </p:sp>
      <p:sp>
        <p:nvSpPr>
          <p:cNvPr id="2837" name="Google Shape;2837;p69"/>
          <p:cNvSpPr txBox="1"/>
          <p:nvPr/>
        </p:nvSpPr>
        <p:spPr>
          <a:xfrm>
            <a:off x="8320414" y="1690399"/>
            <a:ext cx="492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chemeClr val="dk1"/>
                </a:solidFill>
                <a:latin typeface="Gill Sans"/>
                <a:ea typeface="Gill Sans"/>
                <a:cs typeface="Gill Sans"/>
                <a:sym typeface="Gill Sans"/>
              </a:rPr>
              <a:t>…</a:t>
            </a:r>
            <a:endParaRPr/>
          </a:p>
        </p:txBody>
      </p:sp>
      <p:grpSp>
        <p:nvGrpSpPr>
          <p:cNvPr id="2838" name="Google Shape;2838;p69"/>
          <p:cNvGrpSpPr/>
          <p:nvPr/>
        </p:nvGrpSpPr>
        <p:grpSpPr>
          <a:xfrm>
            <a:off x="127440" y="1123950"/>
            <a:ext cx="4393577" cy="1498889"/>
            <a:chOff x="127440" y="1123950"/>
            <a:chExt cx="4393577" cy="1498889"/>
          </a:xfrm>
        </p:grpSpPr>
        <p:grpSp>
          <p:nvGrpSpPr>
            <p:cNvPr id="2839" name="Google Shape;2839;p69"/>
            <p:cNvGrpSpPr/>
            <p:nvPr/>
          </p:nvGrpSpPr>
          <p:grpSpPr>
            <a:xfrm>
              <a:off x="558616" y="1885950"/>
              <a:ext cx="3962401" cy="378863"/>
              <a:chOff x="167635" y="2006733"/>
              <a:chExt cx="3962401" cy="378863"/>
            </a:xfrm>
          </p:grpSpPr>
          <p:sp>
            <p:nvSpPr>
              <p:cNvPr id="2840" name="Google Shape;2840;p69"/>
              <p:cNvSpPr txBox="1"/>
              <p:nvPr/>
            </p:nvSpPr>
            <p:spPr>
              <a:xfrm>
                <a:off x="457200" y="2016264"/>
                <a:ext cx="36728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Predictable/Busy </a:t>
                </a:r>
                <a:r>
                  <a:rPr b="1" i="1" lang="en-US" sz="1800">
                    <a:solidFill>
                      <a:srgbClr val="0096FF"/>
                    </a:solidFill>
                    <a:latin typeface="Gill Sans"/>
                    <a:ea typeface="Gill Sans"/>
                    <a:cs typeface="Gill Sans"/>
                    <a:sym typeface="Gill Sans"/>
                  </a:rPr>
                  <a:t>Time Window </a:t>
                </a:r>
                <a:r>
                  <a:rPr lang="en-US" sz="1800">
                    <a:solidFill>
                      <a:srgbClr val="0096FF"/>
                    </a:solidFill>
                    <a:latin typeface="Gill Sans"/>
                    <a:ea typeface="Gill Sans"/>
                    <a:cs typeface="Gill Sans"/>
                    <a:sym typeface="Gill Sans"/>
                  </a:rPr>
                  <a:t>(</a:t>
                </a:r>
                <a:r>
                  <a:rPr b="1" i="1" lang="en-US" sz="1800">
                    <a:solidFill>
                      <a:srgbClr val="0096FF"/>
                    </a:solidFill>
                    <a:latin typeface="Gill Sans"/>
                    <a:ea typeface="Gill Sans"/>
                    <a:cs typeface="Gill Sans"/>
                    <a:sym typeface="Gill Sans"/>
                  </a:rPr>
                  <a:t>TW</a:t>
                </a:r>
                <a:r>
                  <a:rPr lang="en-US" sz="1800">
                    <a:solidFill>
                      <a:srgbClr val="0096FF"/>
                    </a:solidFill>
                    <a:latin typeface="Gill Sans"/>
                    <a:ea typeface="Gill Sans"/>
                    <a:cs typeface="Gill Sans"/>
                    <a:sym typeface="Gill Sans"/>
                  </a:rPr>
                  <a:t>)</a:t>
                </a:r>
                <a:endParaRPr/>
              </a:p>
            </p:txBody>
          </p:sp>
          <p:pic>
            <p:nvPicPr>
              <p:cNvPr descr="Badge Follow with solid fill" id="2841" name="Google Shape;2841;p69"/>
              <p:cNvPicPr preferRelativeResize="0"/>
              <p:nvPr/>
            </p:nvPicPr>
            <p:blipFill rotWithShape="1">
              <a:blip r:embed="rId3">
                <a:alphaModFix/>
              </a:blip>
              <a:srcRect b="0" l="0" r="0" t="0"/>
              <a:stretch/>
            </p:blipFill>
            <p:spPr>
              <a:xfrm>
                <a:off x="167635" y="2006733"/>
                <a:ext cx="365760" cy="365760"/>
              </a:xfrm>
              <a:prstGeom prst="rect">
                <a:avLst/>
              </a:prstGeom>
              <a:noFill/>
              <a:ln>
                <a:noFill/>
              </a:ln>
            </p:spPr>
          </p:pic>
        </p:grpSp>
        <p:grpSp>
          <p:nvGrpSpPr>
            <p:cNvPr id="2842" name="Google Shape;2842;p69"/>
            <p:cNvGrpSpPr/>
            <p:nvPr/>
          </p:nvGrpSpPr>
          <p:grpSpPr>
            <a:xfrm>
              <a:off x="558620" y="2242178"/>
              <a:ext cx="3749236" cy="380661"/>
              <a:chOff x="167639" y="2454122"/>
              <a:chExt cx="3749236" cy="380661"/>
            </a:xfrm>
          </p:grpSpPr>
          <p:sp>
            <p:nvSpPr>
              <p:cNvPr id="2843" name="Google Shape;2843;p69"/>
              <p:cNvSpPr txBox="1"/>
              <p:nvPr/>
            </p:nvSpPr>
            <p:spPr>
              <a:xfrm>
                <a:off x="457199" y="2465451"/>
                <a:ext cx="34596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Device status </a:t>
                </a:r>
                <a:r>
                  <a:rPr b="1" i="1" lang="en-US" sz="1800">
                    <a:solidFill>
                      <a:srgbClr val="0096FF"/>
                    </a:solidFill>
                    <a:latin typeface="Gill Sans"/>
                    <a:ea typeface="Gill Sans"/>
                    <a:cs typeface="Gill Sans"/>
                    <a:sym typeface="Gill Sans"/>
                  </a:rPr>
                  <a:t>query &amp; toggling</a:t>
                </a:r>
                <a:endParaRPr/>
              </a:p>
            </p:txBody>
          </p:sp>
          <p:pic>
            <p:nvPicPr>
              <p:cNvPr descr="Badge Follow with solid fill" id="2844" name="Google Shape;2844;p69"/>
              <p:cNvPicPr preferRelativeResize="0"/>
              <p:nvPr/>
            </p:nvPicPr>
            <p:blipFill rotWithShape="1">
              <a:blip r:embed="rId3">
                <a:alphaModFix/>
              </a:blip>
              <a:srcRect b="0" l="0" r="0" t="0"/>
              <a:stretch/>
            </p:blipFill>
            <p:spPr>
              <a:xfrm>
                <a:off x="167639" y="2454122"/>
                <a:ext cx="365760" cy="365760"/>
              </a:xfrm>
              <a:prstGeom prst="rect">
                <a:avLst/>
              </a:prstGeom>
              <a:noFill/>
              <a:ln>
                <a:noFill/>
              </a:ln>
            </p:spPr>
          </p:pic>
        </p:grpSp>
        <p:grpSp>
          <p:nvGrpSpPr>
            <p:cNvPr id="2845" name="Google Shape;2845;p69"/>
            <p:cNvGrpSpPr/>
            <p:nvPr/>
          </p:nvGrpSpPr>
          <p:grpSpPr>
            <a:xfrm>
              <a:off x="127440" y="1123950"/>
              <a:ext cx="1467295" cy="875375"/>
              <a:chOff x="-121322" y="1031663"/>
              <a:chExt cx="1467295" cy="875375"/>
            </a:xfrm>
          </p:grpSpPr>
          <p:sp>
            <p:nvSpPr>
              <p:cNvPr id="2846" name="Google Shape;2846;p69"/>
              <p:cNvSpPr/>
              <p:nvPr/>
            </p:nvSpPr>
            <p:spPr>
              <a:xfrm rot="-1183424">
                <a:off x="-28757" y="1285159"/>
                <a:ext cx="1282166" cy="394683"/>
              </a:xfrm>
              <a:prstGeom prst="roundRect">
                <a:avLst>
                  <a:gd fmla="val 16667" name="adj"/>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i="1" sz="2400">
                  <a:solidFill>
                    <a:schemeClr val="lt1"/>
                  </a:solidFill>
                  <a:latin typeface="Gill Sans"/>
                  <a:ea typeface="Gill Sans"/>
                  <a:cs typeface="Gill Sans"/>
                  <a:sym typeface="Gill Sans"/>
                </a:endParaRPr>
              </a:p>
            </p:txBody>
          </p:sp>
          <p:sp>
            <p:nvSpPr>
              <p:cNvPr id="2847" name="Google Shape;2847;p69"/>
              <p:cNvSpPr txBox="1"/>
              <p:nvPr/>
            </p:nvSpPr>
            <p:spPr>
              <a:xfrm rot="-1242255">
                <a:off x="-96362" y="1269296"/>
                <a:ext cx="141737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A major leap</a:t>
                </a:r>
                <a:endParaRPr/>
              </a:p>
            </p:txBody>
          </p:sp>
        </p:grpSp>
      </p:grpSp>
      <p:grpSp>
        <p:nvGrpSpPr>
          <p:cNvPr id="2848" name="Google Shape;2848;p69"/>
          <p:cNvGrpSpPr/>
          <p:nvPr/>
        </p:nvGrpSpPr>
        <p:grpSpPr>
          <a:xfrm>
            <a:off x="6662936" y="1809750"/>
            <a:ext cx="1298394" cy="369332"/>
            <a:chOff x="6662936" y="1809750"/>
            <a:chExt cx="1298394" cy="369332"/>
          </a:xfrm>
        </p:grpSpPr>
        <p:sp>
          <p:nvSpPr>
            <p:cNvPr id="2849" name="Google Shape;2849;p69"/>
            <p:cNvSpPr/>
            <p:nvPr/>
          </p:nvSpPr>
          <p:spPr>
            <a:xfrm>
              <a:off x="6742767" y="1811980"/>
              <a:ext cx="1079517" cy="358346"/>
            </a:xfrm>
            <a:prstGeom prst="rect">
              <a:avLst/>
            </a:prstGeom>
            <a:solidFill>
              <a:srgbClr val="0096FF">
                <a:alpha val="69803"/>
              </a:srgbClr>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Gill Sans"/>
                <a:ea typeface="Gill Sans"/>
                <a:cs typeface="Gill Sans"/>
                <a:sym typeface="Gill Sans"/>
              </a:endParaRPr>
            </a:p>
          </p:txBody>
        </p:sp>
        <p:sp>
          <p:nvSpPr>
            <p:cNvPr id="2850" name="Google Shape;2850;p69"/>
            <p:cNvSpPr txBox="1"/>
            <p:nvPr/>
          </p:nvSpPr>
          <p:spPr>
            <a:xfrm>
              <a:off x="6662936" y="1809750"/>
              <a:ext cx="12983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Predictable</a:t>
              </a:r>
              <a:endParaRPr/>
            </a:p>
          </p:txBody>
        </p:sp>
      </p:grpSp>
      <p:grpSp>
        <p:nvGrpSpPr>
          <p:cNvPr id="2851" name="Google Shape;2851;p69"/>
          <p:cNvGrpSpPr/>
          <p:nvPr/>
        </p:nvGrpSpPr>
        <p:grpSpPr>
          <a:xfrm>
            <a:off x="7778155" y="1809750"/>
            <a:ext cx="619080" cy="369332"/>
            <a:chOff x="7778155" y="1809750"/>
            <a:chExt cx="619080" cy="369332"/>
          </a:xfrm>
        </p:grpSpPr>
        <p:sp>
          <p:nvSpPr>
            <p:cNvPr id="2852" name="Google Shape;2852;p69"/>
            <p:cNvSpPr/>
            <p:nvPr/>
          </p:nvSpPr>
          <p:spPr>
            <a:xfrm>
              <a:off x="7828905" y="1811980"/>
              <a:ext cx="484888" cy="358346"/>
            </a:xfrm>
            <a:prstGeom prst="rect">
              <a:avLst/>
            </a:prstGeom>
            <a:solidFill>
              <a:srgbClr val="FF0000">
                <a:alpha val="69803"/>
              </a:srgbClr>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Gill Sans"/>
                <a:ea typeface="Gill Sans"/>
                <a:cs typeface="Gill Sans"/>
                <a:sym typeface="Gill Sans"/>
              </a:endParaRPr>
            </a:p>
          </p:txBody>
        </p:sp>
        <p:sp>
          <p:nvSpPr>
            <p:cNvPr id="2853" name="Google Shape;2853;p69"/>
            <p:cNvSpPr txBox="1"/>
            <p:nvPr/>
          </p:nvSpPr>
          <p:spPr>
            <a:xfrm>
              <a:off x="7778155" y="1809750"/>
              <a:ext cx="6190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ill Sans"/>
                  <a:ea typeface="Gill Sans"/>
                  <a:cs typeface="Gill Sans"/>
                  <a:sym typeface="Gill Sans"/>
                </a:rPr>
                <a:t>Busy</a:t>
              </a:r>
              <a:endParaRPr/>
            </a:p>
          </p:txBody>
        </p:sp>
      </p:grpSp>
      <p:grpSp>
        <p:nvGrpSpPr>
          <p:cNvPr id="2854" name="Google Shape;2854;p69"/>
          <p:cNvGrpSpPr/>
          <p:nvPr/>
        </p:nvGrpSpPr>
        <p:grpSpPr>
          <a:xfrm>
            <a:off x="179976" y="2829837"/>
            <a:ext cx="4734749" cy="2223134"/>
            <a:chOff x="179976" y="2829837"/>
            <a:chExt cx="4734749" cy="2223134"/>
          </a:xfrm>
        </p:grpSpPr>
        <p:grpSp>
          <p:nvGrpSpPr>
            <p:cNvPr id="2855" name="Google Shape;2855;p69"/>
            <p:cNvGrpSpPr/>
            <p:nvPr/>
          </p:nvGrpSpPr>
          <p:grpSpPr>
            <a:xfrm>
              <a:off x="571324" y="4310194"/>
              <a:ext cx="4038601" cy="377057"/>
              <a:chOff x="167639" y="4677265"/>
              <a:chExt cx="4038601" cy="377057"/>
            </a:xfrm>
          </p:grpSpPr>
          <p:sp>
            <p:nvSpPr>
              <p:cNvPr id="2856" name="Google Shape;2856;p69"/>
              <p:cNvSpPr txBox="1"/>
              <p:nvPr/>
            </p:nvSpPr>
            <p:spPr>
              <a:xfrm>
                <a:off x="507998" y="4684990"/>
                <a:ext cx="36982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Requiring </a:t>
                </a:r>
                <a:r>
                  <a:rPr b="1" i="1" lang="en-US" sz="1800">
                    <a:solidFill>
                      <a:srgbClr val="FF0000"/>
                    </a:solidFill>
                    <a:latin typeface="Gill Sans"/>
                    <a:ea typeface="Gill Sans"/>
                    <a:cs typeface="Gill Sans"/>
                    <a:sym typeface="Gill Sans"/>
                  </a:rPr>
                  <a:t>complex</a:t>
                </a:r>
                <a:r>
                  <a:rPr lang="en-US" sz="1800">
                    <a:solidFill>
                      <a:schemeClr val="dk1"/>
                    </a:solidFill>
                    <a:latin typeface="Gill Sans"/>
                    <a:ea typeface="Gill Sans"/>
                    <a:cs typeface="Gill Sans"/>
                    <a:sym typeface="Gill Sans"/>
                  </a:rPr>
                  <a:t> status tracking</a:t>
                </a:r>
                <a:endParaRPr/>
              </a:p>
            </p:txBody>
          </p:sp>
          <p:pic>
            <p:nvPicPr>
              <p:cNvPr descr="Badge Unfollow with solid fill" id="2857" name="Google Shape;2857;p69"/>
              <p:cNvPicPr preferRelativeResize="0"/>
              <p:nvPr/>
            </p:nvPicPr>
            <p:blipFill rotWithShape="1">
              <a:blip r:embed="rId4">
                <a:alphaModFix/>
              </a:blip>
              <a:srcRect b="0" l="0" r="0" t="0"/>
              <a:stretch/>
            </p:blipFill>
            <p:spPr>
              <a:xfrm>
                <a:off x="167639" y="4677265"/>
                <a:ext cx="365760" cy="365760"/>
              </a:xfrm>
              <a:prstGeom prst="rect">
                <a:avLst/>
              </a:prstGeom>
              <a:noFill/>
              <a:ln>
                <a:noFill/>
              </a:ln>
            </p:spPr>
          </p:pic>
        </p:grpSp>
        <p:grpSp>
          <p:nvGrpSpPr>
            <p:cNvPr id="2858" name="Google Shape;2858;p69"/>
            <p:cNvGrpSpPr/>
            <p:nvPr/>
          </p:nvGrpSpPr>
          <p:grpSpPr>
            <a:xfrm>
              <a:off x="560976" y="3614081"/>
              <a:ext cx="4353749" cy="390996"/>
              <a:chOff x="167639" y="3981152"/>
              <a:chExt cx="4353749" cy="390996"/>
            </a:xfrm>
          </p:grpSpPr>
          <p:pic>
            <p:nvPicPr>
              <p:cNvPr descr="Badge Unfollow with solid fill" id="2859" name="Google Shape;2859;p69"/>
              <p:cNvPicPr preferRelativeResize="0"/>
              <p:nvPr/>
            </p:nvPicPr>
            <p:blipFill rotWithShape="1">
              <a:blip r:embed="rId4">
                <a:alphaModFix/>
              </a:blip>
              <a:srcRect b="0" l="0" r="0" t="0"/>
              <a:stretch/>
            </p:blipFill>
            <p:spPr>
              <a:xfrm>
                <a:off x="167639" y="4006388"/>
                <a:ext cx="365760" cy="365760"/>
              </a:xfrm>
              <a:prstGeom prst="rect">
                <a:avLst/>
              </a:prstGeom>
              <a:noFill/>
              <a:ln>
                <a:noFill/>
              </a:ln>
            </p:spPr>
          </p:pic>
          <p:sp>
            <p:nvSpPr>
              <p:cNvPr id="2860" name="Google Shape;2860;p69"/>
              <p:cNvSpPr txBox="1"/>
              <p:nvPr/>
            </p:nvSpPr>
            <p:spPr>
              <a:xfrm>
                <a:off x="467359" y="3981152"/>
                <a:ext cx="40540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ill Sans"/>
                    <a:ea typeface="Gill Sans"/>
                    <a:cs typeface="Gill Sans"/>
                    <a:sym typeface="Gill Sans"/>
                  </a:rPr>
                  <a:t>Coarse-grained </a:t>
                </a:r>
                <a:r>
                  <a:rPr i="1" lang="en-US" sz="1800">
                    <a:solidFill>
                      <a:schemeClr val="dk1"/>
                    </a:solidFill>
                    <a:latin typeface="Gill Sans"/>
                    <a:ea typeface="Gill Sans"/>
                    <a:cs typeface="Gill Sans"/>
                    <a:sym typeface="Gill Sans"/>
                  </a:rPr>
                  <a:t>d</a:t>
                </a:r>
                <a:r>
                  <a:rPr lang="en-US" sz="1800">
                    <a:solidFill>
                      <a:schemeClr val="dk1"/>
                    </a:solidFill>
                    <a:latin typeface="Gill Sans"/>
                    <a:ea typeface="Gill Sans"/>
                    <a:cs typeface="Gill Sans"/>
                    <a:sym typeface="Gill Sans"/>
                  </a:rPr>
                  <a:t>evice-level predictability</a:t>
                </a:r>
                <a:endParaRPr b="1" i="1" sz="1800">
                  <a:solidFill>
                    <a:srgbClr val="FF0000"/>
                  </a:solidFill>
                  <a:latin typeface="Gill Sans"/>
                  <a:ea typeface="Gill Sans"/>
                  <a:cs typeface="Gill Sans"/>
                  <a:sym typeface="Gill Sans"/>
                </a:endParaRPr>
              </a:p>
            </p:txBody>
          </p:sp>
        </p:grpSp>
        <p:grpSp>
          <p:nvGrpSpPr>
            <p:cNvPr id="2861" name="Google Shape;2861;p69"/>
            <p:cNvGrpSpPr/>
            <p:nvPr/>
          </p:nvGrpSpPr>
          <p:grpSpPr>
            <a:xfrm>
              <a:off x="560976" y="3966250"/>
              <a:ext cx="4114801" cy="378466"/>
              <a:chOff x="167639" y="4333321"/>
              <a:chExt cx="4114801" cy="378466"/>
            </a:xfrm>
          </p:grpSpPr>
          <p:pic>
            <p:nvPicPr>
              <p:cNvPr descr="Badge Unfollow with solid fill" id="2862" name="Google Shape;2862;p69"/>
              <p:cNvPicPr preferRelativeResize="0"/>
              <p:nvPr/>
            </p:nvPicPr>
            <p:blipFill rotWithShape="1">
              <a:blip r:embed="rId4">
                <a:alphaModFix/>
              </a:blip>
              <a:srcRect b="0" l="0" r="0" t="0"/>
              <a:stretch/>
            </p:blipFill>
            <p:spPr>
              <a:xfrm>
                <a:off x="167639" y="4333321"/>
                <a:ext cx="365760" cy="365760"/>
              </a:xfrm>
              <a:prstGeom prst="rect">
                <a:avLst/>
              </a:prstGeom>
              <a:noFill/>
              <a:ln>
                <a:noFill/>
              </a:ln>
            </p:spPr>
          </p:pic>
          <p:sp>
            <p:nvSpPr>
              <p:cNvPr id="2863" name="Google Shape;2863;p69"/>
              <p:cNvSpPr txBox="1"/>
              <p:nvPr/>
            </p:nvSpPr>
            <p:spPr>
              <a:xfrm>
                <a:off x="462276" y="4342455"/>
                <a:ext cx="38201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ill Sans"/>
                    <a:ea typeface="Gill Sans"/>
                    <a:cs typeface="Gill Sans"/>
                    <a:sym typeface="Gill Sans"/>
                  </a:rPr>
                  <a:t>“Soft-contract” </a:t>
                </a:r>
                <a:r>
                  <a:rPr lang="en-US" sz="1800">
                    <a:solidFill>
                      <a:schemeClr val="dk1"/>
                    </a:solidFill>
                    <a:latin typeface="Gill Sans"/>
                    <a:ea typeface="Gill Sans"/>
                    <a:cs typeface="Gill Sans"/>
                    <a:sym typeface="Gill Sans"/>
                  </a:rPr>
                  <a:t>breaking predictability</a:t>
                </a:r>
                <a:endParaRPr b="1" i="1" sz="1800">
                  <a:solidFill>
                    <a:srgbClr val="00B050"/>
                  </a:solidFill>
                  <a:latin typeface="Gill Sans"/>
                  <a:ea typeface="Gill Sans"/>
                  <a:cs typeface="Gill Sans"/>
                  <a:sym typeface="Gill Sans"/>
                </a:endParaRPr>
              </a:p>
            </p:txBody>
          </p:sp>
        </p:grpSp>
        <p:grpSp>
          <p:nvGrpSpPr>
            <p:cNvPr id="2864" name="Google Shape;2864;p69"/>
            <p:cNvGrpSpPr/>
            <p:nvPr/>
          </p:nvGrpSpPr>
          <p:grpSpPr>
            <a:xfrm rot="-1067910">
              <a:off x="204550" y="3065910"/>
              <a:ext cx="1609255" cy="412767"/>
              <a:chOff x="507017" y="3472467"/>
              <a:chExt cx="1609255" cy="412767"/>
            </a:xfrm>
          </p:grpSpPr>
          <p:sp>
            <p:nvSpPr>
              <p:cNvPr id="2865" name="Google Shape;2865;p69"/>
              <p:cNvSpPr/>
              <p:nvPr/>
            </p:nvSpPr>
            <p:spPr>
              <a:xfrm>
                <a:off x="533400" y="3472467"/>
                <a:ext cx="1519518" cy="394683"/>
              </a:xfrm>
              <a:prstGeom prst="roundRect">
                <a:avLst>
                  <a:gd fmla="val 16667" name="adj"/>
                </a:avLst>
              </a:prstGeom>
              <a:solidFill>
                <a:srgbClr val="FF0000"/>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i="1" sz="2400">
                  <a:solidFill>
                    <a:schemeClr val="lt1"/>
                  </a:solidFill>
                  <a:latin typeface="Gill Sans"/>
                  <a:ea typeface="Gill Sans"/>
                  <a:cs typeface="Gill Sans"/>
                  <a:sym typeface="Gill Sans"/>
                </a:endParaRPr>
              </a:p>
            </p:txBody>
          </p:sp>
          <p:sp>
            <p:nvSpPr>
              <p:cNvPr id="2866" name="Google Shape;2866;p69"/>
              <p:cNvSpPr txBox="1"/>
              <p:nvPr/>
            </p:nvSpPr>
            <p:spPr>
              <a:xfrm>
                <a:off x="507017" y="3485124"/>
                <a:ext cx="160925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lt1"/>
                    </a:solidFill>
                    <a:latin typeface="Gill Sans"/>
                    <a:ea typeface="Gill Sans"/>
                    <a:cs typeface="Gill Sans"/>
                    <a:sym typeface="Gill Sans"/>
                  </a:rPr>
                  <a:t>But insufficient</a:t>
                </a:r>
                <a:endParaRPr/>
              </a:p>
            </p:txBody>
          </p:sp>
        </p:grpSp>
        <p:grpSp>
          <p:nvGrpSpPr>
            <p:cNvPr id="2867" name="Google Shape;2867;p69"/>
            <p:cNvGrpSpPr/>
            <p:nvPr/>
          </p:nvGrpSpPr>
          <p:grpSpPr>
            <a:xfrm>
              <a:off x="560976" y="4554355"/>
              <a:ext cx="3507957" cy="498616"/>
              <a:chOff x="167639" y="4544409"/>
              <a:chExt cx="3507957" cy="498616"/>
            </a:xfrm>
          </p:grpSpPr>
          <p:sp>
            <p:nvSpPr>
              <p:cNvPr id="2868" name="Google Shape;2868;p69"/>
              <p:cNvSpPr txBox="1"/>
              <p:nvPr/>
            </p:nvSpPr>
            <p:spPr>
              <a:xfrm>
                <a:off x="507998" y="4544409"/>
                <a:ext cx="316759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Gill Sans"/>
                    <a:ea typeface="Gill Sans"/>
                    <a:cs typeface="Gill Sans"/>
                    <a:sym typeface="Gill Sans"/>
                  </a:rPr>
                  <a:t>…</a:t>
                </a:r>
                <a:endParaRPr/>
              </a:p>
            </p:txBody>
          </p:sp>
          <p:pic>
            <p:nvPicPr>
              <p:cNvPr descr="Badge Unfollow with solid fill" id="2869" name="Google Shape;2869;p69"/>
              <p:cNvPicPr preferRelativeResize="0"/>
              <p:nvPr/>
            </p:nvPicPr>
            <p:blipFill rotWithShape="1">
              <a:blip r:embed="rId4">
                <a:alphaModFix/>
              </a:blip>
              <a:srcRect b="0" l="0" r="0" t="0"/>
              <a:stretch/>
            </p:blipFill>
            <p:spPr>
              <a:xfrm>
                <a:off x="167639" y="4677265"/>
                <a:ext cx="365760" cy="365760"/>
              </a:xfrm>
              <a:prstGeom prst="rect">
                <a:avLst/>
              </a:prstGeom>
              <a:noFill/>
              <a:ln>
                <a:noFill/>
              </a:ln>
            </p:spPr>
          </p:pic>
        </p:grpSp>
      </p:grpSp>
      <p:grpSp>
        <p:nvGrpSpPr>
          <p:cNvPr id="2870" name="Google Shape;2870;p69"/>
          <p:cNvGrpSpPr/>
          <p:nvPr/>
        </p:nvGrpSpPr>
        <p:grpSpPr>
          <a:xfrm>
            <a:off x="5100532" y="1809750"/>
            <a:ext cx="1298394" cy="369332"/>
            <a:chOff x="5100532" y="1809750"/>
            <a:chExt cx="1298394" cy="369332"/>
          </a:xfrm>
        </p:grpSpPr>
        <p:sp>
          <p:nvSpPr>
            <p:cNvPr id="2871" name="Google Shape;2871;p69"/>
            <p:cNvSpPr/>
            <p:nvPr/>
          </p:nvSpPr>
          <p:spPr>
            <a:xfrm>
              <a:off x="5166296" y="1811980"/>
              <a:ext cx="1079517" cy="358346"/>
            </a:xfrm>
            <a:prstGeom prst="rect">
              <a:avLst/>
            </a:prstGeom>
            <a:solidFill>
              <a:srgbClr val="0096FF">
                <a:alpha val="69803"/>
              </a:srgbClr>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Gill Sans"/>
                <a:ea typeface="Gill Sans"/>
                <a:cs typeface="Gill Sans"/>
                <a:sym typeface="Gill Sans"/>
              </a:endParaRPr>
            </a:p>
          </p:txBody>
        </p:sp>
        <p:sp>
          <p:nvSpPr>
            <p:cNvPr id="2872" name="Google Shape;2872;p69"/>
            <p:cNvSpPr txBox="1"/>
            <p:nvPr/>
          </p:nvSpPr>
          <p:spPr>
            <a:xfrm>
              <a:off x="5100532" y="1809750"/>
              <a:ext cx="12983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Predictable</a:t>
              </a:r>
              <a:endParaRPr/>
            </a:p>
          </p:txBody>
        </p:sp>
      </p:grpSp>
      <p:grpSp>
        <p:nvGrpSpPr>
          <p:cNvPr id="2873" name="Google Shape;2873;p69"/>
          <p:cNvGrpSpPr/>
          <p:nvPr/>
        </p:nvGrpSpPr>
        <p:grpSpPr>
          <a:xfrm>
            <a:off x="6201684" y="1809750"/>
            <a:ext cx="619080" cy="369332"/>
            <a:chOff x="6201684" y="1809750"/>
            <a:chExt cx="619080" cy="369332"/>
          </a:xfrm>
        </p:grpSpPr>
        <p:sp>
          <p:nvSpPr>
            <p:cNvPr id="2874" name="Google Shape;2874;p69"/>
            <p:cNvSpPr/>
            <p:nvPr/>
          </p:nvSpPr>
          <p:spPr>
            <a:xfrm>
              <a:off x="6252434" y="1811980"/>
              <a:ext cx="484888" cy="358346"/>
            </a:xfrm>
            <a:prstGeom prst="rect">
              <a:avLst/>
            </a:prstGeom>
            <a:solidFill>
              <a:srgbClr val="FF0000">
                <a:alpha val="69803"/>
              </a:srgbClr>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Gill Sans"/>
                <a:ea typeface="Gill Sans"/>
                <a:cs typeface="Gill Sans"/>
                <a:sym typeface="Gill Sans"/>
              </a:endParaRPr>
            </a:p>
          </p:txBody>
        </p:sp>
        <p:sp>
          <p:nvSpPr>
            <p:cNvPr id="2875" name="Google Shape;2875;p69"/>
            <p:cNvSpPr txBox="1"/>
            <p:nvPr/>
          </p:nvSpPr>
          <p:spPr>
            <a:xfrm>
              <a:off x="6201684" y="1809750"/>
              <a:ext cx="6190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ill Sans"/>
                  <a:ea typeface="Gill Sans"/>
                  <a:cs typeface="Gill Sans"/>
                  <a:sym typeface="Gill Sans"/>
                </a:rPr>
                <a:t>Busy</a:t>
              </a:r>
              <a:endParaRPr/>
            </a:p>
          </p:txBody>
        </p:sp>
      </p:grpSp>
      <p:grpSp>
        <p:nvGrpSpPr>
          <p:cNvPr id="2876" name="Google Shape;2876;p69"/>
          <p:cNvGrpSpPr/>
          <p:nvPr/>
        </p:nvGrpSpPr>
        <p:grpSpPr>
          <a:xfrm>
            <a:off x="5029200" y="2210329"/>
            <a:ext cx="3962400" cy="307777"/>
            <a:chOff x="5029200" y="3046299"/>
            <a:chExt cx="3962400" cy="307777"/>
          </a:xfrm>
        </p:grpSpPr>
        <p:cxnSp>
          <p:nvCxnSpPr>
            <p:cNvPr id="2877" name="Google Shape;2877;p69"/>
            <p:cNvCxnSpPr/>
            <p:nvPr/>
          </p:nvCxnSpPr>
          <p:spPr>
            <a:xfrm>
              <a:off x="5029200" y="3115373"/>
              <a:ext cx="3962400" cy="0"/>
            </a:xfrm>
            <a:prstGeom prst="straightConnector1">
              <a:avLst/>
            </a:prstGeom>
            <a:noFill/>
            <a:ln cap="flat" cmpd="sng" w="12700">
              <a:solidFill>
                <a:srgbClr val="7F7F7F"/>
              </a:solidFill>
              <a:prstDash val="solid"/>
              <a:round/>
              <a:headEnd len="sm" w="sm" type="none"/>
              <a:tailEnd len="med" w="med" type="triangle"/>
            </a:ln>
          </p:spPr>
        </p:cxnSp>
        <p:sp>
          <p:nvSpPr>
            <p:cNvPr id="2878" name="Google Shape;2878;p69"/>
            <p:cNvSpPr txBox="1"/>
            <p:nvPr/>
          </p:nvSpPr>
          <p:spPr>
            <a:xfrm>
              <a:off x="6444818" y="3046299"/>
              <a:ext cx="52129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7F7F7F"/>
                  </a:solidFill>
                  <a:latin typeface="Gill Sans"/>
                  <a:ea typeface="Gill Sans"/>
                  <a:cs typeface="Gill Sans"/>
                  <a:sym typeface="Gill Sans"/>
                </a:rPr>
                <a:t>Time</a:t>
              </a:r>
              <a:endParaRPr/>
            </a:p>
          </p:txBody>
        </p:sp>
      </p:grpSp>
      <p:grpSp>
        <p:nvGrpSpPr>
          <p:cNvPr id="2879" name="Google Shape;2879;p69"/>
          <p:cNvGrpSpPr/>
          <p:nvPr/>
        </p:nvGrpSpPr>
        <p:grpSpPr>
          <a:xfrm>
            <a:off x="5166296" y="971549"/>
            <a:ext cx="1079517" cy="804484"/>
            <a:chOff x="5166296" y="1807520"/>
            <a:chExt cx="1079517" cy="637334"/>
          </a:xfrm>
        </p:grpSpPr>
        <p:sp>
          <p:nvSpPr>
            <p:cNvPr id="2880" name="Google Shape;2880;p69"/>
            <p:cNvSpPr txBox="1"/>
            <p:nvPr/>
          </p:nvSpPr>
          <p:spPr>
            <a:xfrm>
              <a:off x="5361651" y="1807520"/>
              <a:ext cx="56618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Gill Sans"/>
                  <a:ea typeface="Gill Sans"/>
                  <a:cs typeface="Gill Sans"/>
                  <a:sym typeface="Gill Sans"/>
                </a:rPr>
                <a:t>TW</a:t>
              </a:r>
              <a:endParaRPr/>
            </a:p>
          </p:txBody>
        </p:sp>
        <p:sp>
          <p:nvSpPr>
            <p:cNvPr id="2881" name="Google Shape;2881;p69"/>
            <p:cNvSpPr/>
            <p:nvPr/>
          </p:nvSpPr>
          <p:spPr>
            <a:xfrm rot="5400000">
              <a:off x="5529658" y="1728699"/>
              <a:ext cx="352792" cy="1079517"/>
            </a:xfrm>
            <a:prstGeom prst="leftBrace">
              <a:avLst>
                <a:gd fmla="val 8333" name="adj1"/>
                <a:gd fmla="val 52541" name="adj2"/>
              </a:avLst>
            </a:prstGeom>
            <a:noFill/>
            <a:ln cap="flat" cmpd="sng" w="412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grpSp>
      <p:grpSp>
        <p:nvGrpSpPr>
          <p:cNvPr id="2882" name="Google Shape;2882;p69"/>
          <p:cNvGrpSpPr/>
          <p:nvPr/>
        </p:nvGrpSpPr>
        <p:grpSpPr>
          <a:xfrm>
            <a:off x="6014045" y="971550"/>
            <a:ext cx="2514714" cy="821140"/>
            <a:chOff x="6014045" y="971550"/>
            <a:chExt cx="2514714" cy="821140"/>
          </a:xfrm>
        </p:grpSpPr>
        <p:grpSp>
          <p:nvGrpSpPr>
            <p:cNvPr id="2883" name="Google Shape;2883;p69"/>
            <p:cNvGrpSpPr/>
            <p:nvPr/>
          </p:nvGrpSpPr>
          <p:grpSpPr>
            <a:xfrm>
              <a:off x="6014045" y="971550"/>
              <a:ext cx="1453555" cy="821140"/>
              <a:chOff x="6324600" y="1583882"/>
              <a:chExt cx="1453555" cy="821140"/>
            </a:xfrm>
          </p:grpSpPr>
          <p:sp>
            <p:nvSpPr>
              <p:cNvPr id="2884" name="Google Shape;2884;p69"/>
              <p:cNvSpPr/>
              <p:nvPr/>
            </p:nvSpPr>
            <p:spPr>
              <a:xfrm>
                <a:off x="6324600" y="1583882"/>
                <a:ext cx="1453555" cy="821140"/>
              </a:xfrm>
              <a:custGeom>
                <a:rect b="b" l="l" r="r" t="t"/>
                <a:pathLst>
                  <a:path extrusionOk="0" h="821140" w="1453555">
                    <a:moveTo>
                      <a:pt x="0" y="0"/>
                    </a:moveTo>
                    <a:lnTo>
                      <a:pt x="242259" y="0"/>
                    </a:lnTo>
                    <a:lnTo>
                      <a:pt x="242259" y="0"/>
                    </a:lnTo>
                    <a:lnTo>
                      <a:pt x="605648" y="0"/>
                    </a:lnTo>
                    <a:lnTo>
                      <a:pt x="1453555" y="0"/>
                    </a:lnTo>
                    <a:lnTo>
                      <a:pt x="1453555" y="240864"/>
                    </a:lnTo>
                    <a:lnTo>
                      <a:pt x="1453555" y="240864"/>
                    </a:lnTo>
                    <a:lnTo>
                      <a:pt x="1453555" y="344092"/>
                    </a:lnTo>
                    <a:lnTo>
                      <a:pt x="1453555" y="412910"/>
                    </a:lnTo>
                    <a:lnTo>
                      <a:pt x="605648" y="412910"/>
                    </a:lnTo>
                    <a:lnTo>
                      <a:pt x="423954" y="821140"/>
                    </a:lnTo>
                    <a:lnTo>
                      <a:pt x="443427" y="431198"/>
                    </a:lnTo>
                    <a:lnTo>
                      <a:pt x="0" y="412910"/>
                    </a:lnTo>
                    <a:lnTo>
                      <a:pt x="0" y="344092"/>
                    </a:lnTo>
                    <a:lnTo>
                      <a:pt x="0" y="240864"/>
                    </a:lnTo>
                    <a:lnTo>
                      <a:pt x="0" y="240864"/>
                    </a:lnTo>
                    <a:lnTo>
                      <a:pt x="0" y="0"/>
                    </a:lnTo>
                    <a:close/>
                  </a:path>
                </a:pathLst>
              </a:cu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885" name="Google Shape;2885;p69"/>
              <p:cNvSpPr txBox="1"/>
              <p:nvPr/>
            </p:nvSpPr>
            <p:spPr>
              <a:xfrm>
                <a:off x="6363072" y="1617929"/>
                <a:ext cx="13718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Are you busy?</a:t>
                </a:r>
                <a:endParaRPr/>
              </a:p>
            </p:txBody>
          </p:sp>
        </p:grpSp>
        <p:grpSp>
          <p:nvGrpSpPr>
            <p:cNvPr id="2886" name="Google Shape;2886;p69"/>
            <p:cNvGrpSpPr/>
            <p:nvPr/>
          </p:nvGrpSpPr>
          <p:grpSpPr>
            <a:xfrm>
              <a:off x="7553813" y="971550"/>
              <a:ext cx="974946" cy="821140"/>
              <a:chOff x="6324601" y="1583882"/>
              <a:chExt cx="974946" cy="821140"/>
            </a:xfrm>
          </p:grpSpPr>
          <p:sp>
            <p:nvSpPr>
              <p:cNvPr id="2887" name="Google Shape;2887;p69"/>
              <p:cNvSpPr/>
              <p:nvPr/>
            </p:nvSpPr>
            <p:spPr>
              <a:xfrm>
                <a:off x="6324601" y="1583882"/>
                <a:ext cx="936476" cy="821140"/>
              </a:xfrm>
              <a:custGeom>
                <a:rect b="b" l="l" r="r" t="t"/>
                <a:pathLst>
                  <a:path extrusionOk="0" h="821140" w="1453555">
                    <a:moveTo>
                      <a:pt x="0" y="0"/>
                    </a:moveTo>
                    <a:lnTo>
                      <a:pt x="242259" y="0"/>
                    </a:lnTo>
                    <a:lnTo>
                      <a:pt x="242259" y="0"/>
                    </a:lnTo>
                    <a:lnTo>
                      <a:pt x="605648" y="0"/>
                    </a:lnTo>
                    <a:lnTo>
                      <a:pt x="1453555" y="0"/>
                    </a:lnTo>
                    <a:lnTo>
                      <a:pt x="1453555" y="240864"/>
                    </a:lnTo>
                    <a:lnTo>
                      <a:pt x="1453555" y="240864"/>
                    </a:lnTo>
                    <a:lnTo>
                      <a:pt x="1453555" y="344092"/>
                    </a:lnTo>
                    <a:lnTo>
                      <a:pt x="1453555" y="412910"/>
                    </a:lnTo>
                    <a:lnTo>
                      <a:pt x="605648" y="412910"/>
                    </a:lnTo>
                    <a:lnTo>
                      <a:pt x="441009" y="821140"/>
                    </a:lnTo>
                    <a:lnTo>
                      <a:pt x="443427" y="431198"/>
                    </a:lnTo>
                    <a:lnTo>
                      <a:pt x="0" y="412910"/>
                    </a:lnTo>
                    <a:lnTo>
                      <a:pt x="0" y="344092"/>
                    </a:lnTo>
                    <a:lnTo>
                      <a:pt x="0" y="240864"/>
                    </a:lnTo>
                    <a:lnTo>
                      <a:pt x="0" y="240864"/>
                    </a:lnTo>
                    <a:lnTo>
                      <a:pt x="0" y="0"/>
                    </a:lnTo>
                    <a:close/>
                  </a:path>
                </a:pathLst>
              </a:cu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888" name="Google Shape;2888;p69"/>
              <p:cNvSpPr txBox="1"/>
              <p:nvPr/>
            </p:nvSpPr>
            <p:spPr>
              <a:xfrm>
                <a:off x="6363072" y="1617929"/>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Go busy!</a:t>
                </a:r>
                <a:endParaRPr/>
              </a:p>
            </p:txBody>
          </p:sp>
        </p:grpSp>
      </p:grpSp>
      <p:grpSp>
        <p:nvGrpSpPr>
          <p:cNvPr id="2889" name="Google Shape;2889;p69"/>
          <p:cNvGrpSpPr/>
          <p:nvPr/>
        </p:nvGrpSpPr>
        <p:grpSpPr>
          <a:xfrm>
            <a:off x="558616" y="1893738"/>
            <a:ext cx="8106203" cy="3151145"/>
            <a:chOff x="558616" y="1901826"/>
            <a:chExt cx="8106203" cy="3151145"/>
          </a:xfrm>
        </p:grpSpPr>
        <p:sp>
          <p:nvSpPr>
            <p:cNvPr id="2890" name="Google Shape;2890;p69"/>
            <p:cNvSpPr/>
            <p:nvPr/>
          </p:nvSpPr>
          <p:spPr>
            <a:xfrm rot="-7921874">
              <a:off x="4851735" y="3656645"/>
              <a:ext cx="570507" cy="829586"/>
            </a:xfrm>
            <a:prstGeom prst="downArrow">
              <a:avLst>
                <a:gd fmla="val 50000" name="adj1"/>
                <a:gd fmla="val 38697" name="adj2"/>
              </a:avLst>
            </a:prstGeom>
            <a:solidFill>
              <a:srgbClr val="BFBFBF"/>
            </a:solidFill>
            <a:ln cap="flat" cmpd="sng" w="1077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nvGrpSpPr>
            <p:cNvPr id="2891" name="Google Shape;2891;p69"/>
            <p:cNvGrpSpPr/>
            <p:nvPr/>
          </p:nvGrpSpPr>
          <p:grpSpPr>
            <a:xfrm>
              <a:off x="5512743" y="2647949"/>
              <a:ext cx="3152076" cy="1799437"/>
              <a:chOff x="5741343" y="2647949"/>
              <a:chExt cx="3152076" cy="1799437"/>
            </a:xfrm>
          </p:grpSpPr>
          <p:sp>
            <p:nvSpPr>
              <p:cNvPr id="2892" name="Google Shape;2892;p69"/>
              <p:cNvSpPr/>
              <p:nvPr/>
            </p:nvSpPr>
            <p:spPr>
              <a:xfrm>
                <a:off x="5741343" y="2647949"/>
                <a:ext cx="3097857" cy="1799437"/>
              </a:xfrm>
              <a:prstGeom prst="roundRect">
                <a:avLst>
                  <a:gd fmla="val 16667" name="adj"/>
                </a:avLst>
              </a:prstGeom>
              <a:solidFill>
                <a:srgbClr val="FF0000"/>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893" name="Google Shape;2893;p69"/>
              <p:cNvSpPr txBox="1"/>
              <p:nvPr/>
            </p:nvSpPr>
            <p:spPr>
              <a:xfrm>
                <a:off x="5778144" y="2709921"/>
                <a:ext cx="3115275"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lt1"/>
                    </a:solidFill>
                    <a:latin typeface="Gill Sans"/>
                    <a:ea typeface="Gill Sans"/>
                    <a:cs typeface="Gill Sans"/>
                    <a:sym typeface="Gill Sans"/>
                  </a:rPr>
                  <a:t>How to </a:t>
                </a:r>
                <a:endParaRPr/>
              </a:p>
              <a:p>
                <a:pPr indent="0" lvl="0" marL="0" marR="0" rtl="0" algn="ctr">
                  <a:spcBef>
                    <a:spcPts val="0"/>
                  </a:spcBef>
                  <a:spcAft>
                    <a:spcPts val="0"/>
                  </a:spcAft>
                  <a:buNone/>
                </a:pPr>
                <a:r>
                  <a:rPr i="1" lang="en-US" sz="2400">
                    <a:solidFill>
                      <a:schemeClr val="lt1"/>
                    </a:solidFill>
                    <a:latin typeface="Gill Sans"/>
                    <a:ea typeface="Gill Sans"/>
                    <a:cs typeface="Gill Sans"/>
                    <a:sym typeface="Gill Sans"/>
                  </a:rPr>
                  <a:t>leverage NVMe PLM </a:t>
                </a:r>
                <a:endParaRPr/>
              </a:p>
              <a:p>
                <a:pPr indent="0" lvl="0" marL="0" marR="0" rtl="0" algn="ctr">
                  <a:spcBef>
                    <a:spcPts val="0"/>
                  </a:spcBef>
                  <a:spcAft>
                    <a:spcPts val="0"/>
                  </a:spcAft>
                  <a:buNone/>
                </a:pPr>
                <a:r>
                  <a:rPr i="1" lang="en-US" sz="2400">
                    <a:solidFill>
                      <a:schemeClr val="lt1"/>
                    </a:solidFill>
                    <a:latin typeface="Gill Sans"/>
                    <a:ea typeface="Gill Sans"/>
                    <a:cs typeface="Gill Sans"/>
                    <a:sym typeface="Gill Sans"/>
                  </a:rPr>
                  <a:t>and enhance it</a:t>
                </a:r>
                <a:endParaRPr/>
              </a:p>
              <a:p>
                <a:pPr indent="0" lvl="0" marL="0" marR="0" rtl="0" algn="ctr">
                  <a:spcBef>
                    <a:spcPts val="0"/>
                  </a:spcBef>
                  <a:spcAft>
                    <a:spcPts val="0"/>
                  </a:spcAft>
                  <a:buNone/>
                </a:pPr>
                <a:r>
                  <a:rPr i="1" lang="en-US" sz="2400">
                    <a:solidFill>
                      <a:schemeClr val="lt1"/>
                    </a:solidFill>
                    <a:latin typeface="Gill Sans"/>
                    <a:ea typeface="Gill Sans"/>
                    <a:cs typeface="Gill Sans"/>
                    <a:sym typeface="Gill Sans"/>
                  </a:rPr>
                  <a:t>for predictable latencies? </a:t>
                </a:r>
                <a:endParaRPr/>
              </a:p>
            </p:txBody>
          </p:sp>
        </p:grpSp>
        <p:sp>
          <p:nvSpPr>
            <p:cNvPr id="2894" name="Google Shape;2894;p69"/>
            <p:cNvSpPr/>
            <p:nvPr/>
          </p:nvSpPr>
          <p:spPr>
            <a:xfrm>
              <a:off x="558616" y="3614081"/>
              <a:ext cx="4241984" cy="1438890"/>
            </a:xfrm>
            <a:prstGeom prst="rect">
              <a:avLst/>
            </a:prstGeom>
            <a:solidFill>
              <a:schemeClr val="lt1">
                <a:alpha val="49803"/>
              </a:schemeClr>
            </a:solidFill>
            <a:ln cap="flat" cmpd="sng" w="107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895" name="Google Shape;2895;p69"/>
            <p:cNvSpPr/>
            <p:nvPr/>
          </p:nvSpPr>
          <p:spPr>
            <a:xfrm>
              <a:off x="570201" y="1901826"/>
              <a:ext cx="4241984" cy="754212"/>
            </a:xfrm>
            <a:prstGeom prst="rect">
              <a:avLst/>
            </a:prstGeom>
            <a:solidFill>
              <a:schemeClr val="lt1">
                <a:alpha val="49803"/>
              </a:schemeClr>
            </a:solidFill>
            <a:ln cap="flat" cmpd="sng" w="107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896" name="Google Shape;2896;p69"/>
            <p:cNvSpPr/>
            <p:nvPr/>
          </p:nvSpPr>
          <p:spPr>
            <a:xfrm rot="-3659661">
              <a:off x="4830271" y="2438104"/>
              <a:ext cx="570507" cy="708150"/>
            </a:xfrm>
            <a:prstGeom prst="downArrow">
              <a:avLst>
                <a:gd fmla="val 50000" name="adj1"/>
                <a:gd fmla="val 38697" name="adj2"/>
              </a:avLst>
            </a:prstGeom>
            <a:solidFill>
              <a:srgbClr val="BFBFBF"/>
            </a:solidFill>
            <a:ln cap="flat" cmpd="sng" w="1077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870"/>
                                        </p:tgtEl>
                                        <p:attrNameLst>
                                          <p:attrName>style.visibility</p:attrName>
                                        </p:attrNameLst>
                                      </p:cBhvr>
                                      <p:to>
                                        <p:strVal val="visible"/>
                                      </p:to>
                                    </p:set>
                                    <p:animEffect filter="fade" transition="in">
                                      <p:cBhvr>
                                        <p:cTn dur="500"/>
                                        <p:tgtEl>
                                          <p:spTgt spid="287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73"/>
                                        </p:tgtEl>
                                        <p:attrNameLst>
                                          <p:attrName>style.visibility</p:attrName>
                                        </p:attrNameLst>
                                      </p:cBhvr>
                                      <p:to>
                                        <p:strVal val="visible"/>
                                      </p:to>
                                    </p:set>
                                    <p:animEffect filter="fade" transition="in">
                                      <p:cBhvr>
                                        <p:cTn dur="500"/>
                                        <p:tgtEl>
                                          <p:spTgt spid="287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48"/>
                                        </p:tgtEl>
                                        <p:attrNameLst>
                                          <p:attrName>style.visibility</p:attrName>
                                        </p:attrNameLst>
                                      </p:cBhvr>
                                      <p:to>
                                        <p:strVal val="visible"/>
                                      </p:to>
                                    </p:set>
                                    <p:animEffect filter="fade" transition="in">
                                      <p:cBhvr>
                                        <p:cTn dur="500"/>
                                        <p:tgtEl>
                                          <p:spTgt spid="284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851"/>
                                        </p:tgtEl>
                                        <p:attrNameLst>
                                          <p:attrName>style.visibility</p:attrName>
                                        </p:attrNameLst>
                                      </p:cBhvr>
                                      <p:to>
                                        <p:strVal val="visible"/>
                                      </p:to>
                                    </p:set>
                                    <p:animEffect filter="fade" transition="in">
                                      <p:cBhvr>
                                        <p:cTn dur="500"/>
                                        <p:tgtEl>
                                          <p:spTgt spid="2851"/>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28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1" name="Shape 2901"/>
        <p:cNvGrpSpPr/>
        <p:nvPr/>
      </p:nvGrpSpPr>
      <p:grpSpPr>
        <a:xfrm>
          <a:off x="0" y="0"/>
          <a:ext cx="0" cy="0"/>
          <a:chOff x="0" y="0"/>
          <a:chExt cx="0" cy="0"/>
        </a:xfrm>
      </p:grpSpPr>
      <p:pic>
        <p:nvPicPr>
          <p:cNvPr id="2902" name="Google Shape;2902;p70"/>
          <p:cNvPicPr preferRelativeResize="0"/>
          <p:nvPr/>
        </p:nvPicPr>
        <p:blipFill rotWithShape="1">
          <a:blip r:embed="rId3">
            <a:alphaModFix/>
          </a:blip>
          <a:srcRect b="0" l="0" r="0" t="0"/>
          <a:stretch/>
        </p:blipFill>
        <p:spPr>
          <a:xfrm>
            <a:off x="5692544" y="590550"/>
            <a:ext cx="3375256" cy="4125313"/>
          </a:xfrm>
          <a:prstGeom prst="rect">
            <a:avLst/>
          </a:prstGeom>
          <a:noFill/>
          <a:ln>
            <a:noFill/>
          </a:ln>
        </p:spPr>
      </p:pic>
      <p:pic>
        <p:nvPicPr>
          <p:cNvPr id="2903" name="Google Shape;2903;p70"/>
          <p:cNvPicPr preferRelativeResize="0"/>
          <p:nvPr/>
        </p:nvPicPr>
        <p:blipFill rotWithShape="1">
          <a:blip r:embed="rId4">
            <a:alphaModFix/>
          </a:blip>
          <a:srcRect b="0" l="0" r="0" t="0"/>
          <a:stretch/>
        </p:blipFill>
        <p:spPr>
          <a:xfrm>
            <a:off x="5693664" y="594360"/>
            <a:ext cx="3374136" cy="4123944"/>
          </a:xfrm>
          <a:prstGeom prst="rect">
            <a:avLst/>
          </a:prstGeom>
          <a:solidFill>
            <a:schemeClr val="lt1"/>
          </a:solidFill>
          <a:ln>
            <a:noFill/>
          </a:ln>
        </p:spPr>
      </p:pic>
      <p:sp>
        <p:nvSpPr>
          <p:cNvPr id="2904" name="Google Shape;2904;p70"/>
          <p:cNvSpPr txBox="1"/>
          <p:nvPr>
            <p:ph type="title"/>
          </p:nvPr>
        </p:nvSpPr>
        <p:spPr>
          <a:xfrm>
            <a:off x="277806" y="164803"/>
            <a:ext cx="8621875" cy="54610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IODA Overview</a:t>
            </a:r>
            <a:endParaRPr/>
          </a:p>
        </p:txBody>
      </p:sp>
      <p:sp>
        <p:nvSpPr>
          <p:cNvPr id="2905" name="Google Shape;2905;p70"/>
          <p:cNvSpPr txBox="1"/>
          <p:nvPr>
            <p:ph idx="12" type="sldNum"/>
          </p:nvPr>
        </p:nvSpPr>
        <p:spPr>
          <a:xfrm>
            <a:off x="8341368" y="4869657"/>
            <a:ext cx="802632"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sp>
        <p:nvSpPr>
          <p:cNvPr id="2906" name="Google Shape;2906;p70"/>
          <p:cNvSpPr/>
          <p:nvPr/>
        </p:nvSpPr>
        <p:spPr>
          <a:xfrm>
            <a:off x="730120" y="819150"/>
            <a:ext cx="4809237" cy="534428"/>
          </a:xfrm>
          <a:prstGeom prst="wedgeRoundRectCallout">
            <a:avLst>
              <a:gd fmla="val 66437" name="adj1"/>
              <a:gd fmla="val 77484" name="adj2"/>
              <a:gd fmla="val 16667" name="adj3"/>
            </a:avLst>
          </a:prstGeom>
          <a:noFill/>
          <a:ln cap="flat" cmpd="sng" w="1077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Gill Sans"/>
                <a:ea typeface="Gill Sans"/>
                <a:cs typeface="Gill Sans"/>
                <a:sym typeface="Gill Sans"/>
              </a:rPr>
              <a:t>Goal</a:t>
            </a:r>
            <a:r>
              <a:rPr lang="en-US" sz="2000">
                <a:solidFill>
                  <a:schemeClr val="dk1"/>
                </a:solidFill>
                <a:latin typeface="Gill Sans"/>
                <a:ea typeface="Gill Sans"/>
                <a:cs typeface="Gill Sans"/>
                <a:sym typeface="Gill Sans"/>
              </a:rPr>
              <a:t>: Build </a:t>
            </a:r>
            <a:r>
              <a:rPr b="1" i="1" lang="en-US" sz="2000">
                <a:solidFill>
                  <a:srgbClr val="0096FF"/>
                </a:solidFill>
                <a:latin typeface="Gill Sans"/>
                <a:ea typeface="Gill Sans"/>
                <a:cs typeface="Gill Sans"/>
                <a:sym typeface="Gill Sans"/>
              </a:rPr>
              <a:t>Tail-free</a:t>
            </a:r>
            <a:r>
              <a:rPr b="1" lang="en-US" sz="2000">
                <a:solidFill>
                  <a:srgbClr val="0096FF"/>
                </a:solidFill>
                <a:latin typeface="Gill Sans"/>
                <a:ea typeface="Gill Sans"/>
                <a:cs typeface="Gill Sans"/>
                <a:sym typeface="Gill Sans"/>
              </a:rPr>
              <a:t> </a:t>
            </a:r>
            <a:r>
              <a:rPr lang="en-US" sz="2000">
                <a:solidFill>
                  <a:schemeClr val="dk1"/>
                </a:solidFill>
                <a:latin typeface="Gill Sans"/>
                <a:ea typeface="Gill Sans"/>
                <a:cs typeface="Gill Sans"/>
                <a:sym typeface="Gill Sans"/>
              </a:rPr>
              <a:t>Flash Array System</a:t>
            </a:r>
            <a:endParaRPr/>
          </a:p>
        </p:txBody>
      </p:sp>
      <p:sp>
        <p:nvSpPr>
          <p:cNvPr id="2907" name="Google Shape;2907;p70"/>
          <p:cNvSpPr/>
          <p:nvPr/>
        </p:nvSpPr>
        <p:spPr>
          <a:xfrm rot="2148179">
            <a:off x="6565300" y="1566507"/>
            <a:ext cx="1247733" cy="965434"/>
          </a:xfrm>
          <a:prstGeom prst="leftArrow">
            <a:avLst>
              <a:gd fmla="val 50000" name="adj1"/>
              <a:gd fmla="val 50000" name="adj2"/>
            </a:avLst>
          </a:prstGeom>
          <a:solidFill>
            <a:srgbClr val="0096FF"/>
          </a:solid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908" name="Google Shape;2908;p70"/>
          <p:cNvSpPr txBox="1"/>
          <p:nvPr/>
        </p:nvSpPr>
        <p:spPr>
          <a:xfrm>
            <a:off x="7874494" y="2159385"/>
            <a:ext cx="58370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Gill Sans"/>
                <a:ea typeface="Gill Sans"/>
                <a:cs typeface="Gill Sans"/>
                <a:sym typeface="Gill Sans"/>
              </a:rPr>
              <a:t>GC</a:t>
            </a:r>
            <a:endParaRPr/>
          </a:p>
        </p:txBody>
      </p:sp>
      <p:sp>
        <p:nvSpPr>
          <p:cNvPr id="2909" name="Google Shape;2909;p70"/>
          <p:cNvSpPr txBox="1"/>
          <p:nvPr/>
        </p:nvSpPr>
        <p:spPr>
          <a:xfrm>
            <a:off x="6705600" y="1247676"/>
            <a:ext cx="175260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rgbClr val="A5A5A5"/>
                </a:solidFill>
                <a:latin typeface="Gill Sans"/>
                <a:ea typeface="Gill Sans"/>
                <a:cs typeface="Gill Sans"/>
                <a:sym typeface="Gill Sans"/>
              </a:rPr>
              <a:t>NoGC </a:t>
            </a:r>
            <a:r>
              <a:rPr b="1" i="1" lang="en-US" sz="1400">
                <a:solidFill>
                  <a:srgbClr val="A5A5A5"/>
                </a:solidFill>
                <a:latin typeface="Gill Sans"/>
                <a:ea typeface="Gill Sans"/>
                <a:cs typeface="Gill Sans"/>
                <a:sym typeface="Gill Sans"/>
              </a:rPr>
              <a:t>(Ideal)</a:t>
            </a:r>
            <a:endParaRPr b="1" i="1" sz="1000">
              <a:solidFill>
                <a:srgbClr val="A5A5A5"/>
              </a:solidFill>
              <a:latin typeface="Gill Sans"/>
              <a:ea typeface="Gill Sans"/>
              <a:cs typeface="Gill Sans"/>
              <a:sym typeface="Gill Sans"/>
            </a:endParaRPr>
          </a:p>
        </p:txBody>
      </p:sp>
      <p:grpSp>
        <p:nvGrpSpPr>
          <p:cNvPr id="2910" name="Google Shape;2910;p70"/>
          <p:cNvGrpSpPr/>
          <p:nvPr/>
        </p:nvGrpSpPr>
        <p:grpSpPr>
          <a:xfrm>
            <a:off x="609600" y="1647786"/>
            <a:ext cx="4858540" cy="1304964"/>
            <a:chOff x="609600" y="1647786"/>
            <a:chExt cx="4858540" cy="1304964"/>
          </a:xfrm>
        </p:grpSpPr>
        <p:sp>
          <p:nvSpPr>
            <p:cNvPr id="2911" name="Google Shape;2911;p70"/>
            <p:cNvSpPr txBox="1"/>
            <p:nvPr/>
          </p:nvSpPr>
          <p:spPr>
            <a:xfrm>
              <a:off x="1523999" y="2089330"/>
              <a:ext cx="387650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96FF"/>
                  </a:solidFill>
                  <a:latin typeface="Gill Sans"/>
                  <a:ea typeface="Gill Sans"/>
                  <a:cs typeface="Gill Sans"/>
                  <a:sym typeface="Gill Sans"/>
                </a:rPr>
                <a:t>+</a:t>
              </a:r>
              <a:r>
                <a:rPr lang="en-US" sz="1800">
                  <a:solidFill>
                    <a:schemeClr val="dk1"/>
                  </a:solidFill>
                  <a:latin typeface="Gill Sans"/>
                  <a:ea typeface="Gill Sans"/>
                  <a:cs typeface="Gill Sans"/>
                  <a:sym typeface="Gill Sans"/>
                </a:rPr>
                <a:t> Simple policies for efficiency</a:t>
              </a:r>
              <a:endParaRPr/>
            </a:p>
          </p:txBody>
        </p:sp>
        <p:sp>
          <p:nvSpPr>
            <p:cNvPr id="2912" name="Google Shape;2912;p70"/>
            <p:cNvSpPr txBox="1"/>
            <p:nvPr/>
          </p:nvSpPr>
          <p:spPr>
            <a:xfrm>
              <a:off x="1524881" y="2491085"/>
              <a:ext cx="394325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96FF"/>
                  </a:solidFill>
                  <a:latin typeface="Gill Sans"/>
                  <a:ea typeface="Gill Sans"/>
                  <a:cs typeface="Gill Sans"/>
                  <a:sym typeface="Gill Sans"/>
                </a:rPr>
                <a:t>+</a:t>
              </a:r>
              <a:r>
                <a:rPr b="1" lang="en-US" sz="1800">
                  <a:solidFill>
                    <a:srgbClr val="0096FF"/>
                  </a:solidFill>
                  <a:latin typeface="Gill Sans"/>
                  <a:ea typeface="Gill Sans"/>
                  <a:cs typeface="Gill Sans"/>
                  <a:sym typeface="Gill Sans"/>
                </a:rPr>
                <a:t> </a:t>
              </a:r>
              <a:r>
                <a:rPr lang="en-US" sz="1800">
                  <a:solidFill>
                    <a:schemeClr val="dk1"/>
                  </a:solidFill>
                  <a:latin typeface="Gill Sans"/>
                  <a:ea typeface="Gill Sans"/>
                  <a:cs typeface="Gill Sans"/>
                  <a:sym typeface="Gill Sans"/>
                </a:rPr>
                <a:t>Minimal changes for easy deployment</a:t>
              </a:r>
              <a:endParaRPr/>
            </a:p>
          </p:txBody>
        </p:sp>
        <p:sp>
          <p:nvSpPr>
            <p:cNvPr id="2913" name="Google Shape;2913;p70"/>
            <p:cNvSpPr txBox="1"/>
            <p:nvPr/>
          </p:nvSpPr>
          <p:spPr>
            <a:xfrm>
              <a:off x="609600" y="1647786"/>
              <a:ext cx="237597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Gill Sans"/>
                  <a:ea typeface="Gill Sans"/>
                  <a:cs typeface="Gill Sans"/>
                  <a:sym typeface="Gill Sans"/>
                </a:rPr>
                <a:t>Design Principles:</a:t>
              </a:r>
              <a:endParaRPr/>
            </a:p>
          </p:txBody>
        </p:sp>
      </p:grpSp>
      <p:grpSp>
        <p:nvGrpSpPr>
          <p:cNvPr id="2914" name="Google Shape;2914;p70"/>
          <p:cNvGrpSpPr/>
          <p:nvPr/>
        </p:nvGrpSpPr>
        <p:grpSpPr>
          <a:xfrm>
            <a:off x="609600" y="3105150"/>
            <a:ext cx="5992707" cy="1539819"/>
            <a:chOff x="609600" y="3278435"/>
            <a:chExt cx="5992707" cy="1539819"/>
          </a:xfrm>
        </p:grpSpPr>
        <p:sp>
          <p:nvSpPr>
            <p:cNvPr id="2915" name="Google Shape;2915;p70"/>
            <p:cNvSpPr txBox="1"/>
            <p:nvPr/>
          </p:nvSpPr>
          <p:spPr>
            <a:xfrm>
              <a:off x="1539146" y="3888035"/>
              <a:ext cx="38518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96FF"/>
                  </a:solidFill>
                  <a:latin typeface="Gill Sans"/>
                  <a:ea typeface="Gill Sans"/>
                  <a:cs typeface="Gill Sans"/>
                  <a:sym typeface="Gill Sans"/>
                </a:rPr>
                <a:t>+</a:t>
              </a:r>
              <a:r>
                <a:rPr b="1" lang="en-US" sz="1800">
                  <a:solidFill>
                    <a:srgbClr val="0096FF"/>
                  </a:solidFill>
                  <a:latin typeface="Gill Sans"/>
                  <a:ea typeface="Gill Sans"/>
                  <a:cs typeface="Gill Sans"/>
                  <a:sym typeface="Gill Sans"/>
                </a:rPr>
                <a:t> </a:t>
              </a:r>
              <a:r>
                <a:rPr lang="en-US" sz="1800">
                  <a:solidFill>
                    <a:schemeClr val="dk1"/>
                  </a:solidFill>
                  <a:latin typeface="Gill Sans"/>
                  <a:ea typeface="Gill Sans"/>
                  <a:cs typeface="Gill Sans"/>
                  <a:sym typeface="Gill Sans"/>
                </a:rPr>
                <a:t>Exploit redundancy for performance</a:t>
              </a:r>
              <a:endParaRPr/>
            </a:p>
          </p:txBody>
        </p:sp>
        <p:sp>
          <p:nvSpPr>
            <p:cNvPr id="2916" name="Google Shape;2916;p70"/>
            <p:cNvSpPr txBox="1"/>
            <p:nvPr/>
          </p:nvSpPr>
          <p:spPr>
            <a:xfrm>
              <a:off x="1539145" y="4356589"/>
              <a:ext cx="506316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96FF"/>
                  </a:solidFill>
                  <a:latin typeface="Gill Sans"/>
                  <a:ea typeface="Gill Sans"/>
                  <a:cs typeface="Gill Sans"/>
                  <a:sym typeface="Gill Sans"/>
                </a:rPr>
                <a:t>+</a:t>
              </a:r>
              <a:r>
                <a:rPr b="1" lang="en-US" sz="1800">
                  <a:solidFill>
                    <a:srgbClr val="0096FF"/>
                  </a:solidFill>
                  <a:latin typeface="Gill Sans"/>
                  <a:ea typeface="Gill Sans"/>
                  <a:cs typeface="Gill Sans"/>
                  <a:sym typeface="Gill Sans"/>
                </a:rPr>
                <a:t> </a:t>
              </a:r>
              <a:r>
                <a:rPr lang="en-US" sz="1800">
                  <a:solidFill>
                    <a:schemeClr val="dk1"/>
                  </a:solidFill>
                  <a:latin typeface="Gill Sans"/>
                  <a:ea typeface="Gill Sans"/>
                  <a:cs typeface="Gill Sans"/>
                  <a:sym typeface="Gill Sans"/>
                </a:rPr>
                <a:t>Bridge Host/SSD semantic gap (GC-awareness)</a:t>
              </a:r>
              <a:endParaRPr/>
            </a:p>
          </p:txBody>
        </p:sp>
        <p:sp>
          <p:nvSpPr>
            <p:cNvPr id="2917" name="Google Shape;2917;p70"/>
            <p:cNvSpPr txBox="1"/>
            <p:nvPr/>
          </p:nvSpPr>
          <p:spPr>
            <a:xfrm>
              <a:off x="609600" y="3278435"/>
              <a:ext cx="22760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Gill Sans"/>
                  <a:ea typeface="Gill Sans"/>
                  <a:cs typeface="Gill Sans"/>
                  <a:sym typeface="Gill Sans"/>
                </a:rPr>
                <a:t>IODA Approach:</a:t>
              </a:r>
              <a:endParaRPr/>
            </a:p>
          </p:txBody>
        </p:sp>
        <p:grpSp>
          <p:nvGrpSpPr>
            <p:cNvPr id="2918" name="Google Shape;2918;p70"/>
            <p:cNvGrpSpPr/>
            <p:nvPr/>
          </p:nvGrpSpPr>
          <p:grpSpPr>
            <a:xfrm>
              <a:off x="762000" y="4011851"/>
              <a:ext cx="615539" cy="616067"/>
              <a:chOff x="7691057" y="2512766"/>
              <a:chExt cx="553000" cy="553475"/>
            </a:xfrm>
          </p:grpSpPr>
          <p:sp>
            <p:nvSpPr>
              <p:cNvPr id="2919" name="Google Shape;2919;p70"/>
              <p:cNvSpPr/>
              <p:nvPr/>
            </p:nvSpPr>
            <p:spPr>
              <a:xfrm>
                <a:off x="7954733" y="2512766"/>
                <a:ext cx="25974" cy="92457"/>
              </a:xfrm>
              <a:custGeom>
                <a:rect b="b" l="l" r="r" t="t"/>
                <a:pathLst>
                  <a:path extrusionOk="0" h="71335" w="20040">
                    <a:moveTo>
                      <a:pt x="10020" y="0"/>
                    </a:moveTo>
                    <a:cubicBezTo>
                      <a:pt x="15554" y="0"/>
                      <a:pt x="20040" y="4486"/>
                      <a:pt x="20040" y="10020"/>
                    </a:cubicBezTo>
                    <a:cubicBezTo>
                      <a:pt x="20040" y="27119"/>
                      <a:pt x="20040" y="44217"/>
                      <a:pt x="20040" y="61315"/>
                    </a:cubicBezTo>
                    <a:cubicBezTo>
                      <a:pt x="19226" y="66620"/>
                      <a:pt x="16167" y="70802"/>
                      <a:pt x="10020" y="71335"/>
                    </a:cubicBezTo>
                    <a:cubicBezTo>
                      <a:pt x="7169" y="70996"/>
                      <a:pt x="1670" y="71535"/>
                      <a:pt x="0" y="61315"/>
                    </a:cubicBezTo>
                    <a:lnTo>
                      <a:pt x="0" y="10020"/>
                    </a:lnTo>
                    <a:cubicBezTo>
                      <a:pt x="0" y="4486"/>
                      <a:pt x="4486" y="0"/>
                      <a:pt x="10020"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920" name="Google Shape;2920;p70"/>
              <p:cNvSpPr/>
              <p:nvPr/>
            </p:nvSpPr>
            <p:spPr>
              <a:xfrm>
                <a:off x="7807901" y="2555822"/>
                <a:ext cx="60943" cy="83019"/>
              </a:xfrm>
              <a:custGeom>
                <a:rect b="b" l="l" r="r" t="t"/>
                <a:pathLst>
                  <a:path extrusionOk="0" h="64053" w="47021">
                    <a:moveTo>
                      <a:pt x="11085" y="32"/>
                    </a:moveTo>
                    <a:cubicBezTo>
                      <a:pt x="13536" y="241"/>
                      <a:pt x="16324" y="1543"/>
                      <a:pt x="19135" y="5030"/>
                    </a:cubicBezTo>
                    <a:lnTo>
                      <a:pt x="45532" y="48493"/>
                    </a:lnTo>
                    <a:cubicBezTo>
                      <a:pt x="48468" y="53327"/>
                      <a:pt x="46929" y="59627"/>
                      <a:pt x="42094" y="62564"/>
                    </a:cubicBezTo>
                    <a:cubicBezTo>
                      <a:pt x="37260" y="65500"/>
                      <a:pt x="30960" y="63961"/>
                      <a:pt x="28023" y="59126"/>
                    </a:cubicBezTo>
                    <a:lnTo>
                      <a:pt x="1626" y="15664"/>
                    </a:lnTo>
                    <a:cubicBezTo>
                      <a:pt x="-2481" y="9162"/>
                      <a:pt x="2146" y="3365"/>
                      <a:pt x="5064" y="1593"/>
                    </a:cubicBezTo>
                    <a:cubicBezTo>
                      <a:pt x="6523" y="707"/>
                      <a:pt x="8635" y="-177"/>
                      <a:pt x="11085" y="3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921" name="Google Shape;2921;p70"/>
              <p:cNvSpPr/>
              <p:nvPr/>
            </p:nvSpPr>
            <p:spPr>
              <a:xfrm>
                <a:off x="8064823" y="2555817"/>
                <a:ext cx="60959" cy="82943"/>
              </a:xfrm>
              <a:custGeom>
                <a:rect b="b" l="l" r="r" t="t"/>
                <a:pathLst>
                  <a:path extrusionOk="0" h="63995" w="47033">
                    <a:moveTo>
                      <a:pt x="34168" y="299"/>
                    </a:moveTo>
                    <a:cubicBezTo>
                      <a:pt x="36753" y="-332"/>
                      <a:pt x="39578" y="22"/>
                      <a:pt x="42032" y="1513"/>
                    </a:cubicBezTo>
                    <a:cubicBezTo>
                      <a:pt x="46939" y="4493"/>
                      <a:pt x="48502" y="10887"/>
                      <a:pt x="45521" y="15795"/>
                    </a:cubicBezTo>
                    <a:lnTo>
                      <a:pt x="19284" y="58994"/>
                    </a:lnTo>
                    <a:cubicBezTo>
                      <a:pt x="16304" y="63902"/>
                      <a:pt x="9909" y="65464"/>
                      <a:pt x="5002" y="62483"/>
                    </a:cubicBezTo>
                    <a:cubicBezTo>
                      <a:pt x="94" y="59503"/>
                      <a:pt x="-1468" y="53108"/>
                      <a:pt x="1513" y="48201"/>
                    </a:cubicBezTo>
                    <a:lnTo>
                      <a:pt x="27750" y="5001"/>
                    </a:lnTo>
                    <a:cubicBezTo>
                      <a:pt x="29240" y="2548"/>
                      <a:pt x="31584" y="930"/>
                      <a:pt x="34168" y="299"/>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922" name="Google Shape;2922;p70"/>
              <p:cNvSpPr/>
              <p:nvPr/>
            </p:nvSpPr>
            <p:spPr>
              <a:xfrm>
                <a:off x="7823319" y="2656561"/>
                <a:ext cx="285897" cy="302403"/>
              </a:xfrm>
              <a:custGeom>
                <a:rect b="b" l="l" r="r" t="t"/>
                <a:pathLst>
                  <a:path extrusionOk="0" h="233319" w="220584">
                    <a:moveTo>
                      <a:pt x="148196" y="100727"/>
                    </a:moveTo>
                    <a:cubicBezTo>
                      <a:pt x="146528" y="99132"/>
                      <a:pt x="142979" y="99227"/>
                      <a:pt x="139456" y="102643"/>
                    </a:cubicBezTo>
                    <a:cubicBezTo>
                      <a:pt x="130654" y="109347"/>
                      <a:pt x="121031" y="112275"/>
                      <a:pt x="111846" y="112165"/>
                    </a:cubicBezTo>
                    <a:cubicBezTo>
                      <a:pt x="105846" y="112808"/>
                      <a:pt x="93976" y="110134"/>
                      <a:pt x="83905" y="102910"/>
                    </a:cubicBezTo>
                    <a:cubicBezTo>
                      <a:pt x="71294" y="95750"/>
                      <a:pt x="71132" y="105075"/>
                      <a:pt x="78955" y="110817"/>
                    </a:cubicBezTo>
                    <a:cubicBezTo>
                      <a:pt x="97987" y="129977"/>
                      <a:pt x="107848" y="156107"/>
                      <a:pt x="106989" y="185136"/>
                    </a:cubicBezTo>
                    <a:cubicBezTo>
                      <a:pt x="107344" y="193481"/>
                      <a:pt x="113769" y="191379"/>
                      <a:pt x="113999" y="186579"/>
                    </a:cubicBezTo>
                    <a:cubicBezTo>
                      <a:pt x="117445" y="161891"/>
                      <a:pt x="124658" y="130909"/>
                      <a:pt x="145642" y="108951"/>
                    </a:cubicBezTo>
                    <a:cubicBezTo>
                      <a:pt x="149649" y="105607"/>
                      <a:pt x="149863" y="102322"/>
                      <a:pt x="148196" y="100727"/>
                    </a:cubicBezTo>
                    <a:close/>
                    <a:moveTo>
                      <a:pt x="113768" y="0"/>
                    </a:moveTo>
                    <a:cubicBezTo>
                      <a:pt x="214371" y="182"/>
                      <a:pt x="249363" y="112029"/>
                      <a:pt x="195210" y="176513"/>
                    </a:cubicBezTo>
                    <a:cubicBezTo>
                      <a:pt x="182059" y="195448"/>
                      <a:pt x="172353" y="207985"/>
                      <a:pt x="164616" y="233319"/>
                    </a:cubicBezTo>
                    <a:lnTo>
                      <a:pt x="56912" y="233319"/>
                    </a:lnTo>
                    <a:cubicBezTo>
                      <a:pt x="52968" y="210928"/>
                      <a:pt x="40165" y="192967"/>
                      <a:pt x="21456" y="167623"/>
                    </a:cubicBezTo>
                    <a:cubicBezTo>
                      <a:pt x="-27843" y="108939"/>
                      <a:pt x="9832" y="344"/>
                      <a:pt x="113768"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923" name="Google Shape;2923;p70"/>
              <p:cNvSpPr/>
              <p:nvPr/>
            </p:nvSpPr>
            <p:spPr>
              <a:xfrm>
                <a:off x="8138445" y="2667325"/>
                <a:ext cx="82100" cy="59579"/>
              </a:xfrm>
              <a:custGeom>
                <a:rect b="b" l="l" r="r" t="t"/>
                <a:pathLst>
                  <a:path extrusionOk="0" h="45968" w="63344">
                    <a:moveTo>
                      <a:pt x="56475" y="240"/>
                    </a:moveTo>
                    <a:cubicBezTo>
                      <a:pt x="58696" y="764"/>
                      <a:pt x="60717" y="2135"/>
                      <a:pt x="62011" y="4229"/>
                    </a:cubicBezTo>
                    <a:cubicBezTo>
                      <a:pt x="64600" y="8417"/>
                      <a:pt x="63304" y="13911"/>
                      <a:pt x="59116" y="16500"/>
                    </a:cubicBezTo>
                    <a:lnTo>
                      <a:pt x="13606" y="44635"/>
                    </a:lnTo>
                    <a:cubicBezTo>
                      <a:pt x="9418" y="47224"/>
                      <a:pt x="3924" y="45928"/>
                      <a:pt x="1334" y="41740"/>
                    </a:cubicBezTo>
                    <a:cubicBezTo>
                      <a:pt x="-1255" y="37552"/>
                      <a:pt x="42" y="32058"/>
                      <a:pt x="4230" y="29468"/>
                    </a:cubicBezTo>
                    <a:lnTo>
                      <a:pt x="49740" y="1334"/>
                    </a:lnTo>
                    <a:cubicBezTo>
                      <a:pt x="51834" y="39"/>
                      <a:pt x="54254" y="-284"/>
                      <a:pt x="56475" y="24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924" name="Google Shape;2924;p70"/>
              <p:cNvSpPr/>
              <p:nvPr/>
            </p:nvSpPr>
            <p:spPr>
              <a:xfrm>
                <a:off x="7711625" y="2671122"/>
                <a:ext cx="81980" cy="59205"/>
              </a:xfrm>
              <a:custGeom>
                <a:rect b="b" l="l" r="r" t="t"/>
                <a:pathLst>
                  <a:path extrusionOk="0" h="45680" w="63252">
                    <a:moveTo>
                      <a:pt x="6636" y="232"/>
                    </a:moveTo>
                    <a:cubicBezTo>
                      <a:pt x="8781" y="-274"/>
                      <a:pt x="11119" y="38"/>
                      <a:pt x="13142" y="1288"/>
                    </a:cubicBezTo>
                    <a:lnTo>
                      <a:pt x="59168" y="29742"/>
                    </a:lnTo>
                    <a:cubicBezTo>
                      <a:pt x="63214" y="32243"/>
                      <a:pt x="64466" y="37550"/>
                      <a:pt x="61965" y="41596"/>
                    </a:cubicBezTo>
                    <a:cubicBezTo>
                      <a:pt x="59463" y="45641"/>
                      <a:pt x="54156" y="46894"/>
                      <a:pt x="50111" y="44392"/>
                    </a:cubicBezTo>
                    <a:lnTo>
                      <a:pt x="4085" y="15939"/>
                    </a:lnTo>
                    <a:cubicBezTo>
                      <a:pt x="39" y="13438"/>
                      <a:pt x="-1213" y="8131"/>
                      <a:pt x="1288" y="4085"/>
                    </a:cubicBezTo>
                    <a:cubicBezTo>
                      <a:pt x="2539" y="2062"/>
                      <a:pt x="4491" y="738"/>
                      <a:pt x="6636" y="23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925" name="Google Shape;2925;p70"/>
              <p:cNvSpPr/>
              <p:nvPr/>
            </p:nvSpPr>
            <p:spPr>
              <a:xfrm>
                <a:off x="7691057" y="2801906"/>
                <a:ext cx="92511" cy="26429"/>
              </a:xfrm>
              <a:custGeom>
                <a:rect b="b" l="l" r="r" t="t"/>
                <a:pathLst>
                  <a:path extrusionOk="0" h="20391" w="71377">
                    <a:moveTo>
                      <a:pt x="10237" y="0"/>
                    </a:moveTo>
                    <a:lnTo>
                      <a:pt x="61181" y="0"/>
                    </a:lnTo>
                    <a:cubicBezTo>
                      <a:pt x="66812" y="0"/>
                      <a:pt x="71377" y="4565"/>
                      <a:pt x="71377" y="10196"/>
                    </a:cubicBezTo>
                    <a:cubicBezTo>
                      <a:pt x="71377" y="15827"/>
                      <a:pt x="66812" y="20391"/>
                      <a:pt x="61181" y="20391"/>
                    </a:cubicBezTo>
                    <a:lnTo>
                      <a:pt x="10237" y="20391"/>
                    </a:lnTo>
                    <a:cubicBezTo>
                      <a:pt x="6014" y="20391"/>
                      <a:pt x="2391" y="17824"/>
                      <a:pt x="843" y="14164"/>
                    </a:cubicBezTo>
                    <a:cubicBezTo>
                      <a:pt x="-280" y="12080"/>
                      <a:pt x="-280" y="8312"/>
                      <a:pt x="843" y="6227"/>
                    </a:cubicBezTo>
                    <a:cubicBezTo>
                      <a:pt x="2391" y="2568"/>
                      <a:pt x="6014" y="0"/>
                      <a:pt x="10237"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926" name="Google Shape;2926;p70"/>
              <p:cNvSpPr/>
              <p:nvPr/>
            </p:nvSpPr>
            <p:spPr>
              <a:xfrm>
                <a:off x="8151949" y="2801906"/>
                <a:ext cx="92108" cy="26429"/>
              </a:xfrm>
              <a:custGeom>
                <a:rect b="b" l="l" r="r" t="t"/>
                <a:pathLst>
                  <a:path extrusionOk="0" h="20391" w="71066">
                    <a:moveTo>
                      <a:pt x="9927" y="0"/>
                    </a:moveTo>
                    <a:lnTo>
                      <a:pt x="60870" y="0"/>
                    </a:lnTo>
                    <a:cubicBezTo>
                      <a:pt x="66501" y="0"/>
                      <a:pt x="71066" y="4565"/>
                      <a:pt x="71066" y="10196"/>
                    </a:cubicBezTo>
                    <a:cubicBezTo>
                      <a:pt x="71066" y="15827"/>
                      <a:pt x="66501" y="20391"/>
                      <a:pt x="60870" y="20391"/>
                    </a:cubicBezTo>
                    <a:lnTo>
                      <a:pt x="9927" y="20391"/>
                    </a:lnTo>
                    <a:cubicBezTo>
                      <a:pt x="5703" y="20391"/>
                      <a:pt x="2080" y="17824"/>
                      <a:pt x="532" y="14164"/>
                    </a:cubicBezTo>
                    <a:cubicBezTo>
                      <a:pt x="-29" y="10676"/>
                      <a:pt x="-310" y="9434"/>
                      <a:pt x="532" y="6227"/>
                    </a:cubicBezTo>
                    <a:cubicBezTo>
                      <a:pt x="2080" y="2568"/>
                      <a:pt x="5703" y="0"/>
                      <a:pt x="9927"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927" name="Google Shape;2927;p70"/>
              <p:cNvSpPr/>
              <p:nvPr/>
            </p:nvSpPr>
            <p:spPr>
              <a:xfrm>
                <a:off x="8136251" y="2912185"/>
                <a:ext cx="83896" cy="55394"/>
              </a:xfrm>
              <a:custGeom>
                <a:rect b="b" l="l" r="r" t="t"/>
                <a:pathLst>
                  <a:path extrusionOk="0" h="42739" w="64730">
                    <a:moveTo>
                      <a:pt x="4775" y="752"/>
                    </a:moveTo>
                    <a:cubicBezTo>
                      <a:pt x="6845" y="-110"/>
                      <a:pt x="9593" y="-395"/>
                      <a:pt x="12566" y="789"/>
                    </a:cubicBezTo>
                    <a:lnTo>
                      <a:pt x="60305" y="26805"/>
                    </a:lnTo>
                    <a:cubicBezTo>
                      <a:pt x="64419" y="29047"/>
                      <a:pt x="65936" y="34199"/>
                      <a:pt x="63694" y="38314"/>
                    </a:cubicBezTo>
                    <a:cubicBezTo>
                      <a:pt x="61452" y="42428"/>
                      <a:pt x="56300" y="43945"/>
                      <a:pt x="52185" y="41703"/>
                    </a:cubicBezTo>
                    <a:lnTo>
                      <a:pt x="4446" y="15687"/>
                    </a:lnTo>
                    <a:cubicBezTo>
                      <a:pt x="135" y="13362"/>
                      <a:pt x="-1139" y="6942"/>
                      <a:pt x="1057" y="4178"/>
                    </a:cubicBezTo>
                    <a:cubicBezTo>
                      <a:pt x="1315" y="3054"/>
                      <a:pt x="2705" y="1615"/>
                      <a:pt x="4775" y="75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928" name="Google Shape;2928;p70"/>
              <p:cNvSpPr/>
              <p:nvPr/>
            </p:nvSpPr>
            <p:spPr>
              <a:xfrm>
                <a:off x="7714896" y="2913795"/>
                <a:ext cx="84338" cy="57715"/>
              </a:xfrm>
              <a:custGeom>
                <a:rect b="b" l="l" r="r" t="t"/>
                <a:pathLst>
                  <a:path extrusionOk="0" h="44530" w="65071">
                    <a:moveTo>
                      <a:pt x="57922" y="409"/>
                    </a:moveTo>
                    <a:cubicBezTo>
                      <a:pt x="60367" y="1129"/>
                      <a:pt x="62538" y="2782"/>
                      <a:pt x="63855" y="5198"/>
                    </a:cubicBezTo>
                    <a:cubicBezTo>
                      <a:pt x="66488" y="10029"/>
                      <a:pt x="64705" y="16080"/>
                      <a:pt x="59874" y="18713"/>
                    </a:cubicBezTo>
                    <a:lnTo>
                      <a:pt x="14732" y="43314"/>
                    </a:lnTo>
                    <a:cubicBezTo>
                      <a:pt x="9901" y="45947"/>
                      <a:pt x="3850" y="44164"/>
                      <a:pt x="1217" y="39333"/>
                    </a:cubicBezTo>
                    <a:cubicBezTo>
                      <a:pt x="-1416" y="34502"/>
                      <a:pt x="366" y="28451"/>
                      <a:pt x="5198" y="25818"/>
                    </a:cubicBezTo>
                    <a:lnTo>
                      <a:pt x="50340" y="1217"/>
                    </a:lnTo>
                    <a:cubicBezTo>
                      <a:pt x="52756" y="-99"/>
                      <a:pt x="55476" y="-312"/>
                      <a:pt x="57922" y="409"/>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929" name="Google Shape;2929;p70"/>
              <p:cNvSpPr/>
              <p:nvPr/>
            </p:nvSpPr>
            <p:spPr>
              <a:xfrm>
                <a:off x="7888095" y="2978586"/>
                <a:ext cx="160562" cy="26960"/>
              </a:xfrm>
              <a:custGeom>
                <a:rect b="b" l="l" r="r" t="t"/>
                <a:pathLst>
                  <a:path extrusionOk="0" h="20801" w="123882">
                    <a:moveTo>
                      <a:pt x="10401" y="0"/>
                    </a:moveTo>
                    <a:lnTo>
                      <a:pt x="113482" y="0"/>
                    </a:lnTo>
                    <a:cubicBezTo>
                      <a:pt x="119226" y="0"/>
                      <a:pt x="123882" y="4656"/>
                      <a:pt x="123882" y="10400"/>
                    </a:cubicBezTo>
                    <a:cubicBezTo>
                      <a:pt x="123882" y="16144"/>
                      <a:pt x="119226" y="20801"/>
                      <a:pt x="113482" y="20801"/>
                    </a:cubicBezTo>
                    <a:lnTo>
                      <a:pt x="10401" y="20801"/>
                    </a:lnTo>
                    <a:cubicBezTo>
                      <a:pt x="4657" y="20801"/>
                      <a:pt x="0" y="16144"/>
                      <a:pt x="0" y="10400"/>
                    </a:cubicBezTo>
                    <a:cubicBezTo>
                      <a:pt x="0" y="4656"/>
                      <a:pt x="4657" y="0"/>
                      <a:pt x="10401"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930" name="Google Shape;2930;p70"/>
              <p:cNvSpPr/>
              <p:nvPr/>
            </p:nvSpPr>
            <p:spPr>
              <a:xfrm>
                <a:off x="7897777" y="3026998"/>
                <a:ext cx="139594" cy="39243"/>
              </a:xfrm>
              <a:custGeom>
                <a:rect b="b" l="l" r="r" t="t"/>
                <a:pathLst>
                  <a:path extrusionOk="0" h="30278" w="107704">
                    <a:moveTo>
                      <a:pt x="10401" y="0"/>
                    </a:moveTo>
                    <a:lnTo>
                      <a:pt x="97303" y="0"/>
                    </a:lnTo>
                    <a:cubicBezTo>
                      <a:pt x="103047" y="0"/>
                      <a:pt x="107704" y="4657"/>
                      <a:pt x="107704" y="10401"/>
                    </a:cubicBezTo>
                    <a:cubicBezTo>
                      <a:pt x="107704" y="14709"/>
                      <a:pt x="105084" y="18405"/>
                      <a:pt x="101351" y="19984"/>
                    </a:cubicBezTo>
                    <a:lnTo>
                      <a:pt x="99383" y="20381"/>
                    </a:lnTo>
                    <a:lnTo>
                      <a:pt x="99383" y="22650"/>
                    </a:lnTo>
                    <a:cubicBezTo>
                      <a:pt x="99383" y="26863"/>
                      <a:pt x="95968" y="30278"/>
                      <a:pt x="91756" y="30278"/>
                    </a:cubicBezTo>
                    <a:lnTo>
                      <a:pt x="16410" y="30278"/>
                    </a:lnTo>
                    <a:cubicBezTo>
                      <a:pt x="12198" y="30278"/>
                      <a:pt x="8783" y="26863"/>
                      <a:pt x="8783" y="22650"/>
                    </a:cubicBezTo>
                    <a:lnTo>
                      <a:pt x="8783" y="20475"/>
                    </a:lnTo>
                    <a:lnTo>
                      <a:pt x="6352" y="19984"/>
                    </a:lnTo>
                    <a:cubicBezTo>
                      <a:pt x="2619" y="18405"/>
                      <a:pt x="0" y="14709"/>
                      <a:pt x="0" y="10401"/>
                    </a:cubicBezTo>
                    <a:cubicBezTo>
                      <a:pt x="0" y="4657"/>
                      <a:pt x="4657" y="0"/>
                      <a:pt x="10401"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grpSp>
      </p:grpSp>
      <p:cxnSp>
        <p:nvCxnSpPr>
          <p:cNvPr id="2931" name="Google Shape;2931;p70"/>
          <p:cNvCxnSpPr/>
          <p:nvPr/>
        </p:nvCxnSpPr>
        <p:spPr>
          <a:xfrm>
            <a:off x="6781800" y="1276350"/>
            <a:ext cx="0" cy="2686110"/>
          </a:xfrm>
          <a:prstGeom prst="straightConnector1">
            <a:avLst/>
          </a:prstGeom>
          <a:noFill/>
          <a:ln cap="flat" cmpd="sng" w="15875">
            <a:solidFill>
              <a:srgbClr val="C3CACA"/>
            </a:solidFill>
            <a:prstDash val="dash"/>
            <a:round/>
            <a:headEnd len="sm" w="sm" type="none"/>
            <a:tailEnd len="sm" w="sm" type="none"/>
          </a:ln>
        </p:spPr>
      </p:cxnSp>
      <p:sp>
        <p:nvSpPr>
          <p:cNvPr id="2932" name="Google Shape;2932;p70"/>
          <p:cNvSpPr txBox="1"/>
          <p:nvPr/>
        </p:nvSpPr>
        <p:spPr>
          <a:xfrm rot="2364476">
            <a:off x="6666460" y="1829514"/>
            <a:ext cx="1220912"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500">
                <a:solidFill>
                  <a:schemeClr val="dk1"/>
                </a:solidFill>
                <a:latin typeface="Gill Sans"/>
                <a:ea typeface="Gill Sans"/>
                <a:cs typeface="Gill Sans"/>
                <a:sym typeface="Gill Sans"/>
              </a:rPr>
              <a:t>Room for </a:t>
            </a:r>
            <a:endParaRPr/>
          </a:p>
          <a:p>
            <a:pPr indent="0" lvl="0" marL="0" marR="0" rtl="0" algn="l">
              <a:spcBef>
                <a:spcPts val="0"/>
              </a:spcBef>
              <a:spcAft>
                <a:spcPts val="0"/>
              </a:spcAft>
              <a:buNone/>
            </a:pPr>
            <a:r>
              <a:rPr lang="en-US" sz="1500">
                <a:solidFill>
                  <a:schemeClr val="dk1"/>
                </a:solidFill>
                <a:latin typeface="Gill Sans"/>
                <a:ea typeface="Gill Sans"/>
                <a:cs typeface="Gill Sans"/>
                <a:sym typeface="Gill Sans"/>
              </a:rPr>
              <a:t>improvement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7" name="Shape 2937"/>
        <p:cNvGrpSpPr/>
        <p:nvPr/>
      </p:nvGrpSpPr>
      <p:grpSpPr>
        <a:xfrm>
          <a:off x="0" y="0"/>
          <a:ext cx="0" cy="0"/>
          <a:chOff x="0" y="0"/>
          <a:chExt cx="0" cy="0"/>
        </a:xfrm>
      </p:grpSpPr>
      <p:sp>
        <p:nvSpPr>
          <p:cNvPr id="2938" name="Google Shape;2938;p71"/>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The IODA Story</a:t>
            </a:r>
            <a:endParaRPr/>
          </a:p>
        </p:txBody>
      </p:sp>
      <p:grpSp>
        <p:nvGrpSpPr>
          <p:cNvPr id="2939" name="Google Shape;2939;p71"/>
          <p:cNvGrpSpPr/>
          <p:nvPr/>
        </p:nvGrpSpPr>
        <p:grpSpPr>
          <a:xfrm>
            <a:off x="369692" y="1352550"/>
            <a:ext cx="4655104" cy="1066800"/>
            <a:chOff x="445892" y="1733550"/>
            <a:chExt cx="4655104" cy="1066800"/>
          </a:xfrm>
        </p:grpSpPr>
        <p:sp>
          <p:nvSpPr>
            <p:cNvPr id="2940" name="Google Shape;2940;p71"/>
            <p:cNvSpPr txBox="1"/>
            <p:nvPr/>
          </p:nvSpPr>
          <p:spPr>
            <a:xfrm>
              <a:off x="784894" y="2114550"/>
              <a:ext cx="3876507"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b="1" i="1" lang="en-US" sz="1800">
                  <a:solidFill>
                    <a:schemeClr val="dk1"/>
                  </a:solidFill>
                  <a:latin typeface="Gill Sans"/>
                  <a:ea typeface="Gill Sans"/>
                  <a:cs typeface="Gill Sans"/>
                  <a:sym typeface="Gill Sans"/>
                </a:rPr>
                <a:t>Simple</a:t>
              </a:r>
              <a:r>
                <a:rPr lang="en-US" sz="1800">
                  <a:solidFill>
                    <a:schemeClr val="dk1"/>
                  </a:solidFill>
                  <a:latin typeface="Gill Sans"/>
                  <a:ea typeface="Gill Sans"/>
                  <a:cs typeface="Gill Sans"/>
                  <a:sym typeface="Gill Sans"/>
                </a:rPr>
                <a:t> policies for efficiency</a:t>
              </a:r>
              <a:endParaRPr/>
            </a:p>
          </p:txBody>
        </p:sp>
        <p:sp>
          <p:nvSpPr>
            <p:cNvPr id="2941" name="Google Shape;2941;p71"/>
            <p:cNvSpPr txBox="1"/>
            <p:nvPr/>
          </p:nvSpPr>
          <p:spPr>
            <a:xfrm>
              <a:off x="785776" y="2431018"/>
              <a:ext cx="431522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b="1" i="1" lang="en-US" sz="1800">
                  <a:solidFill>
                    <a:schemeClr val="dk1"/>
                  </a:solidFill>
                  <a:latin typeface="Gill Sans"/>
                  <a:ea typeface="Gill Sans"/>
                  <a:cs typeface="Gill Sans"/>
                  <a:sym typeface="Gill Sans"/>
                </a:rPr>
                <a:t>Minimal changes </a:t>
              </a:r>
              <a:r>
                <a:rPr lang="en-US" sz="1800">
                  <a:solidFill>
                    <a:schemeClr val="dk1"/>
                  </a:solidFill>
                  <a:latin typeface="Gill Sans"/>
                  <a:ea typeface="Gill Sans"/>
                  <a:cs typeface="Gill Sans"/>
                  <a:sym typeface="Gill Sans"/>
                </a:rPr>
                <a:t>for easy deployment</a:t>
              </a:r>
              <a:endParaRPr/>
            </a:p>
          </p:txBody>
        </p:sp>
        <p:sp>
          <p:nvSpPr>
            <p:cNvPr id="2942" name="Google Shape;2942;p71"/>
            <p:cNvSpPr txBox="1"/>
            <p:nvPr/>
          </p:nvSpPr>
          <p:spPr>
            <a:xfrm>
              <a:off x="445892" y="1733550"/>
              <a:ext cx="2358338"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Gill Sans"/>
                  <a:ea typeface="Gill Sans"/>
                  <a:cs typeface="Gill Sans"/>
                  <a:sym typeface="Gill Sans"/>
                </a:rPr>
                <a:t>Design Principles:</a:t>
              </a:r>
              <a:endParaRPr/>
            </a:p>
          </p:txBody>
        </p:sp>
      </p:grpSp>
      <p:grpSp>
        <p:nvGrpSpPr>
          <p:cNvPr id="2943" name="Google Shape;2943;p71"/>
          <p:cNvGrpSpPr/>
          <p:nvPr/>
        </p:nvGrpSpPr>
        <p:grpSpPr>
          <a:xfrm>
            <a:off x="365419" y="1581150"/>
            <a:ext cx="7940381" cy="2057400"/>
            <a:chOff x="365419" y="1398118"/>
            <a:chExt cx="7940381" cy="2057400"/>
          </a:xfrm>
        </p:grpSpPr>
        <p:grpSp>
          <p:nvGrpSpPr>
            <p:cNvPr id="2944" name="Google Shape;2944;p71"/>
            <p:cNvGrpSpPr/>
            <p:nvPr/>
          </p:nvGrpSpPr>
          <p:grpSpPr>
            <a:xfrm>
              <a:off x="5909166" y="1398118"/>
              <a:ext cx="2396634" cy="2057400"/>
              <a:chOff x="5334000" y="1321325"/>
              <a:chExt cx="2396634" cy="2057400"/>
            </a:xfrm>
          </p:grpSpPr>
          <p:grpSp>
            <p:nvGrpSpPr>
              <p:cNvPr id="2945" name="Google Shape;2945;p71"/>
              <p:cNvGrpSpPr/>
              <p:nvPr/>
            </p:nvGrpSpPr>
            <p:grpSpPr>
              <a:xfrm>
                <a:off x="5570236" y="1920607"/>
                <a:ext cx="2160398" cy="1381918"/>
                <a:chOff x="538480" y="2104525"/>
                <a:chExt cx="2160398" cy="1381918"/>
              </a:xfrm>
            </p:grpSpPr>
            <p:sp>
              <p:nvSpPr>
                <p:cNvPr id="2946" name="Google Shape;2946;p71"/>
                <p:cNvSpPr txBox="1"/>
                <p:nvPr/>
              </p:nvSpPr>
              <p:spPr>
                <a:xfrm>
                  <a:off x="889187" y="3117111"/>
                  <a:ext cx="14967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ill Sans"/>
                      <a:ea typeface="Gill Sans"/>
                      <a:cs typeface="Gill Sans"/>
                      <a:sym typeface="Gill Sans"/>
                    </a:rPr>
                    <a:t>Complex</a:t>
                  </a:r>
                  <a:endParaRPr sz="1800">
                    <a:solidFill>
                      <a:schemeClr val="dk1"/>
                    </a:solidFill>
                    <a:latin typeface="Gill Sans"/>
                    <a:ea typeface="Gill Sans"/>
                    <a:cs typeface="Gill Sans"/>
                    <a:sym typeface="Gill Sans"/>
                  </a:endParaRPr>
                </a:p>
              </p:txBody>
            </p:sp>
            <p:pic>
              <p:nvPicPr>
                <p:cNvPr descr="Badge Unfollow with solid fill" id="2947" name="Google Shape;2947;p71"/>
                <p:cNvPicPr preferRelativeResize="0"/>
                <p:nvPr/>
              </p:nvPicPr>
              <p:blipFill rotWithShape="1">
                <a:blip r:embed="rId3">
                  <a:alphaModFix/>
                </a:blip>
                <a:srcRect b="0" l="0" r="0" t="0"/>
                <a:stretch/>
              </p:blipFill>
              <p:spPr>
                <a:xfrm>
                  <a:off x="548828" y="3109386"/>
                  <a:ext cx="365760" cy="365760"/>
                </a:xfrm>
                <a:prstGeom prst="rect">
                  <a:avLst/>
                </a:prstGeom>
                <a:noFill/>
                <a:ln>
                  <a:noFill/>
                </a:ln>
              </p:spPr>
            </p:pic>
            <p:pic>
              <p:nvPicPr>
                <p:cNvPr descr="Badge Unfollow with solid fill" id="2948" name="Google Shape;2948;p71"/>
                <p:cNvPicPr preferRelativeResize="0"/>
                <p:nvPr/>
              </p:nvPicPr>
              <p:blipFill rotWithShape="1">
                <a:blip r:embed="rId3">
                  <a:alphaModFix/>
                </a:blip>
                <a:srcRect b="0" l="0" r="0" t="0"/>
                <a:stretch/>
              </p:blipFill>
              <p:spPr>
                <a:xfrm>
                  <a:off x="538480" y="2129761"/>
                  <a:ext cx="365760" cy="365760"/>
                </a:xfrm>
                <a:prstGeom prst="rect">
                  <a:avLst/>
                </a:prstGeom>
                <a:noFill/>
                <a:ln>
                  <a:noFill/>
                </a:ln>
              </p:spPr>
            </p:pic>
            <p:sp>
              <p:nvSpPr>
                <p:cNvPr id="2949" name="Google Shape;2949;p71"/>
                <p:cNvSpPr txBox="1"/>
                <p:nvPr/>
              </p:nvSpPr>
              <p:spPr>
                <a:xfrm>
                  <a:off x="838200" y="2104525"/>
                  <a:ext cx="16502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ill Sans"/>
                      <a:ea typeface="Gill Sans"/>
                      <a:cs typeface="Gill Sans"/>
                      <a:sym typeface="Gill Sans"/>
                    </a:rPr>
                    <a:t>Coarse-grained</a:t>
                  </a:r>
                  <a:endParaRPr/>
                </a:p>
              </p:txBody>
            </p:sp>
            <p:pic>
              <p:nvPicPr>
                <p:cNvPr descr="Badge Unfollow with solid fill" id="2950" name="Google Shape;2950;p71"/>
                <p:cNvPicPr preferRelativeResize="0"/>
                <p:nvPr/>
              </p:nvPicPr>
              <p:blipFill rotWithShape="1">
                <a:blip r:embed="rId3">
                  <a:alphaModFix/>
                </a:blip>
                <a:srcRect b="0" l="0" r="0" t="0"/>
                <a:stretch/>
              </p:blipFill>
              <p:spPr>
                <a:xfrm>
                  <a:off x="538480" y="2637925"/>
                  <a:ext cx="365760" cy="365760"/>
                </a:xfrm>
                <a:prstGeom prst="rect">
                  <a:avLst/>
                </a:prstGeom>
                <a:noFill/>
                <a:ln>
                  <a:noFill/>
                </a:ln>
              </p:spPr>
            </p:pic>
            <p:sp>
              <p:nvSpPr>
                <p:cNvPr id="2951" name="Google Shape;2951;p71"/>
                <p:cNvSpPr txBox="1"/>
                <p:nvPr/>
              </p:nvSpPr>
              <p:spPr>
                <a:xfrm>
                  <a:off x="833117" y="2647059"/>
                  <a:ext cx="18657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ill Sans"/>
                      <a:ea typeface="Gill Sans"/>
                      <a:cs typeface="Gill Sans"/>
                      <a:sym typeface="Gill Sans"/>
                    </a:rPr>
                    <a:t>“Soft-contract”</a:t>
                  </a:r>
                  <a:endParaRPr b="1" i="1" sz="1800">
                    <a:solidFill>
                      <a:srgbClr val="00B050"/>
                    </a:solidFill>
                    <a:latin typeface="Gill Sans"/>
                    <a:ea typeface="Gill Sans"/>
                    <a:cs typeface="Gill Sans"/>
                    <a:sym typeface="Gill Sans"/>
                  </a:endParaRPr>
                </a:p>
              </p:txBody>
            </p:sp>
          </p:grpSp>
          <p:sp>
            <p:nvSpPr>
              <p:cNvPr id="2952" name="Google Shape;2952;p71"/>
              <p:cNvSpPr txBox="1"/>
              <p:nvPr/>
            </p:nvSpPr>
            <p:spPr>
              <a:xfrm>
                <a:off x="5827062" y="1321325"/>
                <a:ext cx="148630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NVMe </a:t>
                </a:r>
                <a:r>
                  <a:rPr b="1" i="1" lang="en-US" sz="2000">
                    <a:solidFill>
                      <a:schemeClr val="dk1"/>
                    </a:solidFill>
                    <a:latin typeface="Gill Sans"/>
                    <a:ea typeface="Gill Sans"/>
                    <a:cs typeface="Gill Sans"/>
                    <a:sym typeface="Gill Sans"/>
                  </a:rPr>
                  <a:t>PLM</a:t>
                </a:r>
                <a:endParaRPr/>
              </a:p>
            </p:txBody>
          </p:sp>
          <p:sp>
            <p:nvSpPr>
              <p:cNvPr id="2953" name="Google Shape;2953;p71"/>
              <p:cNvSpPr/>
              <p:nvPr/>
            </p:nvSpPr>
            <p:spPr>
              <a:xfrm>
                <a:off x="5334000" y="1854725"/>
                <a:ext cx="2396634" cy="1524000"/>
              </a:xfrm>
              <a:prstGeom prst="roundRect">
                <a:avLst>
                  <a:gd fmla="val 16667" name="adj"/>
                </a:avLst>
              </a:prstGeom>
              <a:noFill/>
              <a:ln cap="flat" cmpd="sng" w="1077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sp>
          <p:nvSpPr>
            <p:cNvPr id="2954" name="Google Shape;2954;p71"/>
            <p:cNvSpPr txBox="1"/>
            <p:nvPr/>
          </p:nvSpPr>
          <p:spPr>
            <a:xfrm>
              <a:off x="365419" y="2450082"/>
              <a:ext cx="3487108"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Gill Sans"/>
                  <a:ea typeface="Gill Sans"/>
                  <a:cs typeface="Gill Sans"/>
                  <a:sym typeface="Gill Sans"/>
                </a:rPr>
                <a:t>IODA Approach/Techniques:</a:t>
              </a:r>
              <a:endParaRPr/>
            </a:p>
          </p:txBody>
        </p:sp>
      </p:grpSp>
      <p:sp>
        <p:nvSpPr>
          <p:cNvPr id="2955" name="Google Shape;2955;p71"/>
          <p:cNvSpPr/>
          <p:nvPr/>
        </p:nvSpPr>
        <p:spPr>
          <a:xfrm rot="-8497636">
            <a:off x="7374160" y="5856531"/>
            <a:ext cx="758689" cy="1454112"/>
          </a:xfrm>
          <a:prstGeom prst="downArrow">
            <a:avLst>
              <a:gd fmla="val 50000" name="adj1"/>
              <a:gd fmla="val 38697" name="adj2"/>
            </a:avLst>
          </a:prstGeom>
          <a:solidFill>
            <a:srgbClr val="BFBFBF"/>
          </a:solidFill>
          <a:ln cap="flat" cmpd="sng" w="1077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956" name="Google Shape;2956;p71"/>
          <p:cNvSpPr/>
          <p:nvPr/>
        </p:nvSpPr>
        <p:spPr>
          <a:xfrm rot="-7393212">
            <a:off x="7035030" y="5190101"/>
            <a:ext cx="758689" cy="1197624"/>
          </a:xfrm>
          <a:prstGeom prst="downArrow">
            <a:avLst>
              <a:gd fmla="val 50000" name="adj1"/>
              <a:gd fmla="val 38697" name="adj2"/>
            </a:avLst>
          </a:prstGeom>
          <a:solidFill>
            <a:srgbClr val="BFBFBF"/>
          </a:solidFill>
          <a:ln cap="flat" cmpd="sng" w="1077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2957" name="Google Shape;2957;p71"/>
          <p:cNvSpPr txBox="1"/>
          <p:nvPr/>
        </p:nvSpPr>
        <p:spPr>
          <a:xfrm>
            <a:off x="369692" y="683558"/>
            <a:ext cx="8340553"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b="1" lang="en-US" sz="2000">
                <a:solidFill>
                  <a:schemeClr val="dk1"/>
                </a:solidFill>
                <a:latin typeface="Gill Sans"/>
                <a:ea typeface="Gill Sans"/>
                <a:cs typeface="Gill Sans"/>
                <a:sym typeface="Gill Sans"/>
              </a:rPr>
              <a:t>Goal</a:t>
            </a:r>
            <a:r>
              <a:rPr lang="en-US" sz="1800">
                <a:solidFill>
                  <a:schemeClr val="dk1"/>
                </a:solidFill>
                <a:latin typeface="Gill Sans"/>
                <a:ea typeface="Gill Sans"/>
                <a:cs typeface="Gill Sans"/>
                <a:sym typeface="Gill Sans"/>
              </a:rPr>
              <a:t>: </a:t>
            </a:r>
            <a:r>
              <a:rPr b="1" i="1" lang="en-US" sz="2000">
                <a:solidFill>
                  <a:srgbClr val="0096FF"/>
                </a:solidFill>
                <a:latin typeface="Gill Sans"/>
                <a:ea typeface="Gill Sans"/>
                <a:cs typeface="Gill Sans"/>
                <a:sym typeface="Gill Sans"/>
              </a:rPr>
              <a:t>Tail-free</a:t>
            </a:r>
            <a:r>
              <a:rPr b="1" lang="en-US" sz="2000">
                <a:solidFill>
                  <a:srgbClr val="0096FF"/>
                </a:solidFill>
                <a:latin typeface="Gill Sans"/>
                <a:ea typeface="Gill Sans"/>
                <a:cs typeface="Gill Sans"/>
                <a:sym typeface="Gill Sans"/>
              </a:rPr>
              <a:t> </a:t>
            </a:r>
            <a:r>
              <a:rPr lang="en-US" sz="2000">
                <a:solidFill>
                  <a:schemeClr val="dk1"/>
                </a:solidFill>
                <a:latin typeface="Gill Sans"/>
                <a:ea typeface="Gill Sans"/>
                <a:cs typeface="Gill Sans"/>
                <a:sym typeface="Gill Sans"/>
              </a:rPr>
              <a:t>flash array system on top of </a:t>
            </a:r>
            <a:r>
              <a:rPr i="1" lang="en-US" sz="2000">
                <a:solidFill>
                  <a:schemeClr val="dk1"/>
                </a:solidFill>
                <a:latin typeface="Gill Sans"/>
                <a:ea typeface="Gill Sans"/>
                <a:cs typeface="Gill Sans"/>
                <a:sym typeface="Gill Sans"/>
              </a:rPr>
              <a:t>slightly-extended</a:t>
            </a:r>
            <a:r>
              <a:rPr lang="en-US" sz="2000">
                <a:solidFill>
                  <a:schemeClr val="dk1"/>
                </a:solidFill>
                <a:latin typeface="Gill Sans"/>
                <a:ea typeface="Gill Sans"/>
                <a:cs typeface="Gill Sans"/>
                <a:sym typeface="Gill Sans"/>
              </a:rPr>
              <a:t> PLM interface</a:t>
            </a:r>
            <a:endParaRPr sz="1800">
              <a:solidFill>
                <a:schemeClr val="dk1"/>
              </a:solidFill>
              <a:latin typeface="Gill Sans"/>
              <a:ea typeface="Gill Sans"/>
              <a:cs typeface="Gill Sans"/>
              <a:sym typeface="Gill Sans"/>
            </a:endParaRPr>
          </a:p>
        </p:txBody>
      </p:sp>
      <p:sp>
        <p:nvSpPr>
          <p:cNvPr id="2958" name="Google Shape;2958;p71"/>
          <p:cNvSpPr txBox="1"/>
          <p:nvPr/>
        </p:nvSpPr>
        <p:spPr>
          <a:xfrm>
            <a:off x="658147" y="3786485"/>
            <a:ext cx="379485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96FF"/>
                </a:solidFill>
                <a:latin typeface="Gill Sans"/>
                <a:ea typeface="Gill Sans"/>
                <a:cs typeface="Gill Sans"/>
                <a:sym typeface="Gill Sans"/>
              </a:rPr>
              <a:t>+ </a:t>
            </a:r>
            <a:r>
              <a:rPr b="1" lang="en-US" sz="1800">
                <a:solidFill>
                  <a:schemeClr val="dk1"/>
                </a:solidFill>
                <a:latin typeface="Gill Sans"/>
                <a:ea typeface="Gill Sans"/>
                <a:cs typeface="Gill Sans"/>
                <a:sym typeface="Gill Sans"/>
              </a:rPr>
              <a:t>Time Window </a:t>
            </a:r>
            <a:r>
              <a:rPr lang="en-US" sz="1800">
                <a:solidFill>
                  <a:schemeClr val="dk1"/>
                </a:solidFill>
                <a:latin typeface="Gill Sans"/>
                <a:ea typeface="Gill Sans"/>
                <a:cs typeface="Gill Sans"/>
                <a:sym typeface="Gill Sans"/>
              </a:rPr>
              <a:t>(</a:t>
            </a:r>
            <a:r>
              <a:rPr i="1" lang="en-US" sz="1800">
                <a:solidFill>
                  <a:schemeClr val="dk1"/>
                </a:solidFill>
                <a:latin typeface="Gill Sans"/>
                <a:ea typeface="Gill Sans"/>
                <a:cs typeface="Gill Sans"/>
                <a:sym typeface="Gill Sans"/>
              </a:rPr>
              <a:t>TW</a:t>
            </a:r>
            <a:r>
              <a:rPr lang="en-US" sz="1800">
                <a:solidFill>
                  <a:schemeClr val="dk1"/>
                </a:solidFill>
                <a:latin typeface="Gill Sans"/>
                <a:ea typeface="Gill Sans"/>
                <a:cs typeface="Gill Sans"/>
                <a:sym typeface="Gill Sans"/>
              </a:rPr>
              <a:t>) Formulation</a:t>
            </a:r>
            <a:endParaRPr/>
          </a:p>
        </p:txBody>
      </p:sp>
      <p:sp>
        <p:nvSpPr>
          <p:cNvPr id="2959" name="Google Shape;2959;p71"/>
          <p:cNvSpPr txBox="1"/>
          <p:nvPr/>
        </p:nvSpPr>
        <p:spPr>
          <a:xfrm>
            <a:off x="643002" y="4167485"/>
            <a:ext cx="546519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96FF"/>
                </a:solidFill>
                <a:latin typeface="Gill Sans"/>
                <a:ea typeface="Gill Sans"/>
                <a:cs typeface="Gill Sans"/>
                <a:sym typeface="Gill Sans"/>
              </a:rPr>
              <a:t>+</a:t>
            </a:r>
            <a:r>
              <a:rPr b="1" lang="en-US" sz="1800">
                <a:solidFill>
                  <a:srgbClr val="0096FF"/>
                </a:solidFill>
                <a:latin typeface="Gill Sans"/>
                <a:ea typeface="Gill Sans"/>
                <a:cs typeface="Gill Sans"/>
                <a:sym typeface="Gill Sans"/>
              </a:rPr>
              <a:t> </a:t>
            </a:r>
            <a:r>
              <a:rPr lang="en-US" sz="1800">
                <a:solidFill>
                  <a:schemeClr val="dk1"/>
                </a:solidFill>
                <a:latin typeface="Gill Sans"/>
                <a:ea typeface="Gill Sans"/>
                <a:cs typeface="Gill Sans"/>
                <a:sym typeface="Gill Sans"/>
              </a:rPr>
              <a:t>An end-to-end design exploiting above extensions</a:t>
            </a:r>
            <a:endParaRPr/>
          </a:p>
        </p:txBody>
      </p:sp>
      <p:grpSp>
        <p:nvGrpSpPr>
          <p:cNvPr id="2960" name="Google Shape;2960;p71"/>
          <p:cNvGrpSpPr/>
          <p:nvPr/>
        </p:nvGrpSpPr>
        <p:grpSpPr>
          <a:xfrm>
            <a:off x="658148" y="2983382"/>
            <a:ext cx="4218652" cy="879303"/>
            <a:chOff x="658148" y="2625884"/>
            <a:chExt cx="4218652" cy="879303"/>
          </a:xfrm>
        </p:grpSpPr>
        <p:sp>
          <p:nvSpPr>
            <p:cNvPr id="2961" name="Google Shape;2961;p71"/>
            <p:cNvSpPr txBox="1"/>
            <p:nvPr/>
          </p:nvSpPr>
          <p:spPr>
            <a:xfrm>
              <a:off x="658148" y="2625884"/>
              <a:ext cx="387650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96FF"/>
                  </a:solidFill>
                  <a:latin typeface="Gill Sans"/>
                  <a:ea typeface="Gill Sans"/>
                  <a:cs typeface="Gill Sans"/>
                  <a:sym typeface="Gill Sans"/>
                </a:rPr>
                <a:t>+</a:t>
              </a:r>
              <a:r>
                <a:rPr b="1" lang="en-US" sz="1800">
                  <a:solidFill>
                    <a:srgbClr val="0096FF"/>
                  </a:solidFill>
                  <a:latin typeface="Gill Sans"/>
                  <a:ea typeface="Gill Sans"/>
                  <a:cs typeface="Gill Sans"/>
                  <a:sym typeface="Gill Sans"/>
                </a:rPr>
                <a:t> </a:t>
              </a:r>
              <a:r>
                <a:rPr b="1" i="1" lang="en-US" sz="1800">
                  <a:solidFill>
                    <a:schemeClr val="dk1"/>
                  </a:solidFill>
                  <a:latin typeface="Gill Sans"/>
                  <a:ea typeface="Gill Sans"/>
                  <a:cs typeface="Gill Sans"/>
                  <a:sym typeface="Gill Sans"/>
                </a:rPr>
                <a:t>Per-I/O</a:t>
              </a:r>
              <a:r>
                <a:rPr i="1" lang="en-US" sz="1800">
                  <a:solidFill>
                    <a:schemeClr val="dk1"/>
                  </a:solidFill>
                  <a:latin typeface="Gill Sans"/>
                  <a:ea typeface="Gill Sans"/>
                  <a:cs typeface="Gill Sans"/>
                  <a:sym typeface="Gill Sans"/>
                </a:rPr>
                <a:t> </a:t>
              </a:r>
              <a:r>
                <a:rPr lang="en-US" sz="1800">
                  <a:solidFill>
                    <a:schemeClr val="dk1"/>
                  </a:solidFill>
                  <a:latin typeface="Gill Sans"/>
                  <a:ea typeface="Gill Sans"/>
                  <a:cs typeface="Gill Sans"/>
                  <a:sym typeface="Gill Sans"/>
                </a:rPr>
                <a:t>latency predictability</a:t>
              </a:r>
              <a:endParaRPr/>
            </a:p>
          </p:txBody>
        </p:sp>
        <p:sp>
          <p:nvSpPr>
            <p:cNvPr id="2962" name="Google Shape;2962;p71"/>
            <p:cNvSpPr txBox="1"/>
            <p:nvPr/>
          </p:nvSpPr>
          <p:spPr>
            <a:xfrm>
              <a:off x="658148" y="3043522"/>
              <a:ext cx="42186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96FF"/>
                  </a:solidFill>
                  <a:latin typeface="Gill Sans"/>
                  <a:ea typeface="Gill Sans"/>
                  <a:cs typeface="Gill Sans"/>
                  <a:sym typeface="Gill Sans"/>
                </a:rPr>
                <a:t>+</a:t>
              </a:r>
              <a:r>
                <a:rPr b="1" lang="en-US" sz="1800">
                  <a:solidFill>
                    <a:srgbClr val="0096FF"/>
                  </a:solidFill>
                  <a:latin typeface="Gill Sans"/>
                  <a:ea typeface="Gill Sans"/>
                  <a:cs typeface="Gill Sans"/>
                  <a:sym typeface="Gill Sans"/>
                </a:rPr>
                <a:t> </a:t>
              </a:r>
              <a:r>
                <a:rPr lang="en-US" sz="1800">
                  <a:solidFill>
                    <a:schemeClr val="dk1"/>
                  </a:solidFill>
                  <a:latin typeface="Gill Sans"/>
                  <a:ea typeface="Gill Sans"/>
                  <a:cs typeface="Gill Sans"/>
                  <a:sym typeface="Gill Sans"/>
                </a:rPr>
                <a:t>Busy Remaining Time (</a:t>
              </a:r>
              <a:r>
                <a:rPr i="1" lang="en-US" sz="1800">
                  <a:solidFill>
                    <a:schemeClr val="dk1"/>
                  </a:solidFill>
                  <a:latin typeface="Gill Sans"/>
                  <a:ea typeface="Gill Sans"/>
                  <a:cs typeface="Gill Sans"/>
                  <a:sym typeface="Gill Sans"/>
                </a:rPr>
                <a:t>BRT</a:t>
              </a:r>
              <a:r>
                <a:rPr lang="en-US" sz="1800">
                  <a:solidFill>
                    <a:schemeClr val="dk1"/>
                  </a:solidFill>
                  <a:latin typeface="Gill Sans"/>
                  <a:ea typeface="Gill Sans"/>
                  <a:cs typeface="Gill Sans"/>
                  <a:sym typeface="Gill Sans"/>
                </a:rPr>
                <a:t>) Exposure</a:t>
              </a:r>
              <a:endParaRPr/>
            </a:p>
          </p:txBody>
        </p:sp>
      </p:grpSp>
      <p:cxnSp>
        <p:nvCxnSpPr>
          <p:cNvPr id="2963" name="Google Shape;2963;p71"/>
          <p:cNvCxnSpPr/>
          <p:nvPr/>
        </p:nvCxnSpPr>
        <p:spPr>
          <a:xfrm>
            <a:off x="6440039" y="2038350"/>
            <a:ext cx="1552777" cy="1501616"/>
          </a:xfrm>
          <a:prstGeom prst="straightConnector1">
            <a:avLst/>
          </a:prstGeom>
          <a:noFill/>
          <a:ln cap="flat" cmpd="sng" w="254000">
            <a:solidFill>
              <a:srgbClr val="FF0000">
                <a:alpha val="57647"/>
              </a:srgbClr>
            </a:solidFill>
            <a:prstDash val="solid"/>
            <a:round/>
            <a:headEnd len="sm" w="sm" type="none"/>
            <a:tailEnd len="sm" w="sm" type="none"/>
          </a:ln>
        </p:spPr>
      </p:cxnSp>
      <p:cxnSp>
        <p:nvCxnSpPr>
          <p:cNvPr id="2964" name="Google Shape;2964;p71"/>
          <p:cNvCxnSpPr/>
          <p:nvPr/>
        </p:nvCxnSpPr>
        <p:spPr>
          <a:xfrm flipH="1">
            <a:off x="6521510" y="2038350"/>
            <a:ext cx="1367022" cy="1537483"/>
          </a:xfrm>
          <a:prstGeom prst="straightConnector1">
            <a:avLst/>
          </a:prstGeom>
          <a:noFill/>
          <a:ln cap="flat" cmpd="sng" w="254000">
            <a:solidFill>
              <a:srgbClr val="FF0000">
                <a:alpha val="57647"/>
              </a:srgbClr>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964"/>
                                        </p:tgtEl>
                                        <p:attrNameLst>
                                          <p:attrName>style.visibility</p:attrName>
                                        </p:attrNameLst>
                                      </p:cBhvr>
                                      <p:to>
                                        <p:strVal val="visible"/>
                                      </p:to>
                                    </p:set>
                                    <p:animEffect filter="fade" transition="in">
                                      <p:cBhvr>
                                        <p:cTn dur="500"/>
                                        <p:tgtEl>
                                          <p:spTgt spid="296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63"/>
                                        </p:tgtEl>
                                        <p:attrNameLst>
                                          <p:attrName>style.visibility</p:attrName>
                                        </p:attrNameLst>
                                      </p:cBhvr>
                                      <p:to>
                                        <p:strVal val="visible"/>
                                      </p:to>
                                    </p:set>
                                    <p:animEffect filter="fade" transition="in">
                                      <p:cBhvr>
                                        <p:cTn dur="500"/>
                                        <p:tgtEl>
                                          <p:spTgt spid="29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9" name="Shape 2969"/>
        <p:cNvGrpSpPr/>
        <p:nvPr/>
      </p:nvGrpSpPr>
      <p:grpSpPr>
        <a:xfrm>
          <a:off x="0" y="0"/>
          <a:ext cx="0" cy="0"/>
          <a:chOff x="0" y="0"/>
          <a:chExt cx="0" cy="0"/>
        </a:xfrm>
      </p:grpSpPr>
      <p:sp>
        <p:nvSpPr>
          <p:cNvPr id="2970" name="Google Shape;2970;p72"/>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IODA vs. State-of-the-Art</a:t>
            </a:r>
            <a:endParaRPr/>
          </a:p>
        </p:txBody>
      </p:sp>
      <p:pic>
        <p:nvPicPr>
          <p:cNvPr id="2971" name="Google Shape;2971;p72"/>
          <p:cNvPicPr preferRelativeResize="0"/>
          <p:nvPr/>
        </p:nvPicPr>
        <p:blipFill rotWithShape="1">
          <a:blip r:embed="rId3">
            <a:alphaModFix/>
          </a:blip>
          <a:srcRect b="0" l="0" r="0" t="0"/>
          <a:stretch/>
        </p:blipFill>
        <p:spPr>
          <a:xfrm>
            <a:off x="76200" y="1123950"/>
            <a:ext cx="9144000" cy="2835278"/>
          </a:xfrm>
          <a:prstGeom prst="rect">
            <a:avLst/>
          </a:prstGeom>
          <a:noFill/>
          <a:ln>
            <a:noFill/>
          </a:ln>
        </p:spPr>
      </p:pic>
      <p:sp>
        <p:nvSpPr>
          <p:cNvPr id="2972" name="Google Shape;2972;p72"/>
          <p:cNvSpPr/>
          <p:nvPr/>
        </p:nvSpPr>
        <p:spPr>
          <a:xfrm>
            <a:off x="2286000" y="1352550"/>
            <a:ext cx="838200" cy="2775744"/>
          </a:xfrm>
          <a:prstGeom prst="rect">
            <a:avLst/>
          </a:prstGeom>
          <a:solidFill>
            <a:srgbClr val="0000FF">
              <a:alpha val="40000"/>
            </a:srgbClr>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7" name="Shape 2977"/>
        <p:cNvGrpSpPr/>
        <p:nvPr/>
      </p:nvGrpSpPr>
      <p:grpSpPr>
        <a:xfrm>
          <a:off x="0" y="0"/>
          <a:ext cx="0" cy="0"/>
          <a:chOff x="0" y="0"/>
          <a:chExt cx="0" cy="0"/>
        </a:xfrm>
      </p:grpSpPr>
      <p:sp>
        <p:nvSpPr>
          <p:cNvPr id="2978" name="Google Shape;2978;p73"/>
          <p:cNvSpPr txBox="1"/>
          <p:nvPr>
            <p:ph type="title"/>
          </p:nvPr>
        </p:nvSpPr>
        <p:spPr>
          <a:xfrm>
            <a:off x="277806" y="164803"/>
            <a:ext cx="8621875" cy="54610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IODA Motivation Experiments (1)</a:t>
            </a:r>
            <a:endParaRPr/>
          </a:p>
        </p:txBody>
      </p:sp>
      <p:sp>
        <p:nvSpPr>
          <p:cNvPr id="2979" name="Google Shape;2979;p73"/>
          <p:cNvSpPr txBox="1"/>
          <p:nvPr>
            <p:ph idx="12" type="sldNum"/>
          </p:nvPr>
        </p:nvSpPr>
        <p:spPr>
          <a:xfrm>
            <a:off x="8341368" y="4869657"/>
            <a:ext cx="802632"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pic>
        <p:nvPicPr>
          <p:cNvPr id="2980" name="Google Shape;2980;p73"/>
          <p:cNvPicPr preferRelativeResize="0"/>
          <p:nvPr/>
        </p:nvPicPr>
        <p:blipFill rotWithShape="1">
          <a:blip r:embed="rId3">
            <a:alphaModFix/>
          </a:blip>
          <a:srcRect b="0" l="0" r="0" t="0"/>
          <a:stretch/>
        </p:blipFill>
        <p:spPr>
          <a:xfrm>
            <a:off x="4782481" y="908975"/>
            <a:ext cx="4117200" cy="3888467"/>
          </a:xfrm>
          <a:prstGeom prst="rect">
            <a:avLst/>
          </a:prstGeom>
          <a:noFill/>
          <a:ln>
            <a:noFill/>
          </a:ln>
        </p:spPr>
      </p:pic>
      <p:pic>
        <p:nvPicPr>
          <p:cNvPr id="2981" name="Google Shape;2981;p73"/>
          <p:cNvPicPr preferRelativeResize="0"/>
          <p:nvPr/>
        </p:nvPicPr>
        <p:blipFill rotWithShape="1">
          <a:blip r:embed="rId4">
            <a:alphaModFix/>
          </a:blip>
          <a:srcRect b="0" l="0" r="0" t="0"/>
          <a:stretch/>
        </p:blipFill>
        <p:spPr>
          <a:xfrm>
            <a:off x="196156" y="971550"/>
            <a:ext cx="4117200" cy="38026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1"/>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Software/Hardware Co-design for Storage</a:t>
            </a:r>
            <a:endParaRPr/>
          </a:p>
        </p:txBody>
      </p:sp>
      <p:grpSp>
        <p:nvGrpSpPr>
          <p:cNvPr id="310" name="Google Shape;310;p11"/>
          <p:cNvGrpSpPr/>
          <p:nvPr/>
        </p:nvGrpSpPr>
        <p:grpSpPr>
          <a:xfrm>
            <a:off x="4788273" y="4467013"/>
            <a:ext cx="685800" cy="685800"/>
            <a:chOff x="1160879" y="5202900"/>
            <a:chExt cx="914400" cy="914400"/>
          </a:xfrm>
        </p:grpSpPr>
        <p:pic>
          <p:nvPicPr>
            <p:cNvPr descr="Related image" id="311" name="Google Shape;311;p11"/>
            <p:cNvPicPr preferRelativeResize="0"/>
            <p:nvPr/>
          </p:nvPicPr>
          <p:blipFill rotWithShape="1">
            <a:blip r:embed="rId3">
              <a:alphaModFix/>
            </a:blip>
            <a:srcRect b="0" l="0" r="0" t="0"/>
            <a:stretch/>
          </p:blipFill>
          <p:spPr>
            <a:xfrm>
              <a:off x="1160879" y="5202900"/>
              <a:ext cx="914400" cy="914400"/>
            </a:xfrm>
            <a:prstGeom prst="rect">
              <a:avLst/>
            </a:prstGeom>
            <a:noFill/>
            <a:ln>
              <a:noFill/>
            </a:ln>
          </p:spPr>
        </p:pic>
        <p:sp>
          <p:nvSpPr>
            <p:cNvPr id="312" name="Google Shape;312;p11"/>
            <p:cNvSpPr txBox="1"/>
            <p:nvPr/>
          </p:nvSpPr>
          <p:spPr>
            <a:xfrm>
              <a:off x="1214976" y="5410675"/>
              <a:ext cx="806204" cy="4514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ill Sans"/>
                  <a:ea typeface="Gill Sans"/>
                  <a:cs typeface="Gill Sans"/>
                  <a:sym typeface="Gill Sans"/>
                </a:rPr>
                <a:t>ARM</a:t>
              </a:r>
              <a:endParaRPr sz="1400">
                <a:solidFill>
                  <a:schemeClr val="dk1"/>
                </a:solidFill>
                <a:latin typeface="Gill Sans"/>
                <a:ea typeface="Gill Sans"/>
                <a:cs typeface="Gill Sans"/>
                <a:sym typeface="Gill Sans"/>
              </a:endParaRPr>
            </a:p>
          </p:txBody>
        </p:sp>
      </p:grpSp>
      <p:grpSp>
        <p:nvGrpSpPr>
          <p:cNvPr id="313" name="Google Shape;313;p11"/>
          <p:cNvGrpSpPr/>
          <p:nvPr/>
        </p:nvGrpSpPr>
        <p:grpSpPr>
          <a:xfrm>
            <a:off x="3543901" y="1733550"/>
            <a:ext cx="1909088" cy="2733463"/>
            <a:chOff x="2852270" y="2026105"/>
            <a:chExt cx="2545451" cy="3644618"/>
          </a:xfrm>
        </p:grpSpPr>
        <p:sp>
          <p:nvSpPr>
            <p:cNvPr id="314" name="Google Shape;314;p11"/>
            <p:cNvSpPr txBox="1"/>
            <p:nvPr/>
          </p:nvSpPr>
          <p:spPr>
            <a:xfrm>
              <a:off x="2852270" y="2026105"/>
              <a:ext cx="2525058" cy="1159484"/>
            </a:xfrm>
            <a:prstGeom prst="rect">
              <a:avLst/>
            </a:prstGeom>
            <a:solidFill>
              <a:srgbClr val="FF0000">
                <a:alpha val="26666"/>
              </a:srgbClr>
            </a:solidFill>
            <a:ln cap="flat" cmpd="sng" w="28575">
              <a:solidFill>
                <a:srgbClr val="FF0000"/>
              </a:solidFill>
              <a:prstDash val="solid"/>
              <a:round/>
              <a:headEnd len="sm" w="sm" type="none"/>
              <a:tailEnd len="sm" w="sm" type="none"/>
            </a:ln>
          </p:spPr>
          <p:txBody>
            <a:bodyPr anchorCtr="0" anchor="t" bIns="0" lIns="91425" spcFirstLastPara="1" rIns="91425" wrap="square" tIns="0">
              <a:noAutofit/>
            </a:bodyPr>
            <a:lstStyle/>
            <a:p>
              <a:pPr indent="0" lvl="0" marL="0" marR="0" rtl="0" algn="ctr">
                <a:spcBef>
                  <a:spcPts val="0"/>
                </a:spcBef>
                <a:spcAft>
                  <a:spcPts val="0"/>
                </a:spcAft>
                <a:buNone/>
              </a:pPr>
              <a:r>
                <a:t/>
              </a:r>
              <a:endParaRPr sz="2400">
                <a:solidFill>
                  <a:srgbClr val="FF0000"/>
                </a:solidFill>
                <a:latin typeface="Gill Sans"/>
                <a:ea typeface="Gill Sans"/>
                <a:cs typeface="Gill Sans"/>
                <a:sym typeface="Gill Sans"/>
              </a:endParaRPr>
            </a:p>
          </p:txBody>
        </p:sp>
        <p:sp>
          <p:nvSpPr>
            <p:cNvPr id="315" name="Google Shape;315;p11"/>
            <p:cNvSpPr txBox="1"/>
            <p:nvPr/>
          </p:nvSpPr>
          <p:spPr>
            <a:xfrm>
              <a:off x="2852270" y="4654610"/>
              <a:ext cx="2545451" cy="1016113"/>
            </a:xfrm>
            <a:prstGeom prst="rect">
              <a:avLst/>
            </a:prstGeom>
            <a:solidFill>
              <a:srgbClr val="FF0000">
                <a:alpha val="26666"/>
              </a:srgbClr>
            </a:solidFill>
            <a:ln cap="flat" cmpd="sng" w="28575">
              <a:solidFill>
                <a:srgbClr val="FF0000"/>
              </a:solidFill>
              <a:prstDash val="solid"/>
              <a:round/>
              <a:headEnd len="sm" w="sm" type="none"/>
              <a:tailEnd len="sm" w="sm" type="none"/>
            </a:ln>
          </p:spPr>
          <p:txBody>
            <a:bodyPr anchorCtr="0" anchor="t" bIns="0" lIns="91425" spcFirstLastPara="1" rIns="91425" wrap="square" tIns="0">
              <a:noAutofit/>
            </a:bodyPr>
            <a:lstStyle/>
            <a:p>
              <a:pPr indent="0" lvl="0" marL="0" marR="0" rtl="0" algn="ctr">
                <a:spcBef>
                  <a:spcPts val="0"/>
                </a:spcBef>
                <a:spcAft>
                  <a:spcPts val="0"/>
                </a:spcAft>
                <a:buNone/>
              </a:pPr>
              <a:r>
                <a:t/>
              </a:r>
              <a:endParaRPr sz="2400">
                <a:solidFill>
                  <a:srgbClr val="FF0000"/>
                </a:solidFill>
                <a:latin typeface="Gill Sans"/>
                <a:ea typeface="Gill Sans"/>
                <a:cs typeface="Gill Sans"/>
                <a:sym typeface="Gill Sans"/>
              </a:endParaRPr>
            </a:p>
          </p:txBody>
        </p:sp>
      </p:grpSp>
      <p:sp>
        <p:nvSpPr>
          <p:cNvPr id="316" name="Google Shape;316;p11"/>
          <p:cNvSpPr/>
          <p:nvPr/>
        </p:nvSpPr>
        <p:spPr>
          <a:xfrm>
            <a:off x="3701968" y="4570791"/>
            <a:ext cx="764886" cy="402130"/>
          </a:xfrm>
          <a:prstGeom prst="roundRect">
            <a:avLst>
              <a:gd fmla="val 16667" name="adj"/>
            </a:avLst>
          </a:prstGeom>
          <a:solidFill>
            <a:schemeClr val="dk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SSD</a:t>
            </a:r>
            <a:endParaRPr/>
          </a:p>
        </p:txBody>
      </p:sp>
      <p:cxnSp>
        <p:nvCxnSpPr>
          <p:cNvPr id="317" name="Google Shape;317;p11"/>
          <p:cNvCxnSpPr/>
          <p:nvPr/>
        </p:nvCxnSpPr>
        <p:spPr>
          <a:xfrm>
            <a:off x="979650" y="3124308"/>
            <a:ext cx="7629019" cy="0"/>
          </a:xfrm>
          <a:prstGeom prst="straightConnector1">
            <a:avLst/>
          </a:prstGeom>
          <a:noFill/>
          <a:ln cap="flat" cmpd="sng" w="41275">
            <a:solidFill>
              <a:srgbClr val="7F7F7F"/>
            </a:solidFill>
            <a:prstDash val="dash"/>
            <a:round/>
            <a:headEnd len="sm" w="sm" type="none"/>
            <a:tailEnd len="sm" w="sm" type="none"/>
          </a:ln>
        </p:spPr>
      </p:cxnSp>
      <p:sp>
        <p:nvSpPr>
          <p:cNvPr id="318" name="Google Shape;318;p11"/>
          <p:cNvSpPr/>
          <p:nvPr/>
        </p:nvSpPr>
        <p:spPr>
          <a:xfrm>
            <a:off x="3620101" y="1876213"/>
            <a:ext cx="1752600" cy="60960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Gill Sans"/>
                <a:ea typeface="Gill Sans"/>
                <a:cs typeface="Gill Sans"/>
                <a:sym typeface="Gill Sans"/>
              </a:rPr>
              <a:t>Software</a:t>
            </a:r>
            <a:endParaRPr/>
          </a:p>
        </p:txBody>
      </p:sp>
      <p:sp>
        <p:nvSpPr>
          <p:cNvPr id="319" name="Google Shape;319;p11"/>
          <p:cNvSpPr/>
          <p:nvPr/>
        </p:nvSpPr>
        <p:spPr>
          <a:xfrm>
            <a:off x="3620101" y="3776321"/>
            <a:ext cx="1752600" cy="60960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Gill Sans"/>
                <a:ea typeface="Gill Sans"/>
                <a:cs typeface="Gill Sans"/>
                <a:sym typeface="Gill Sans"/>
              </a:rPr>
              <a:t>Hardware</a:t>
            </a:r>
            <a:endParaRPr/>
          </a:p>
        </p:txBody>
      </p:sp>
      <p:sp>
        <p:nvSpPr>
          <p:cNvPr id="320" name="Google Shape;320;p11"/>
          <p:cNvSpPr txBox="1"/>
          <p:nvPr/>
        </p:nvSpPr>
        <p:spPr>
          <a:xfrm>
            <a:off x="6399659" y="2495550"/>
            <a:ext cx="2209010" cy="1384995"/>
          </a:xfrm>
          <a:prstGeom prst="rect">
            <a:avLst/>
          </a:prstGeom>
          <a:solidFill>
            <a:srgbClr val="0096F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400">
                <a:solidFill>
                  <a:schemeClr val="lt1"/>
                </a:solidFill>
                <a:latin typeface="Gill Sans"/>
                <a:ea typeface="Gill Sans"/>
                <a:cs typeface="Gill Sans"/>
                <a:sym typeface="Gill Sans"/>
              </a:rPr>
              <a:t>Move down </a:t>
            </a:r>
            <a:endParaRPr/>
          </a:p>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cpu-intensive </a:t>
            </a:r>
            <a:endParaRPr/>
          </a:p>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functionalities to </a:t>
            </a:r>
            <a:endParaRPr/>
          </a:p>
          <a:p>
            <a:pPr indent="0" lvl="0" marL="0" marR="0" rtl="0" algn="ctr">
              <a:spcBef>
                <a:spcPts val="0"/>
              </a:spcBef>
              <a:spcAft>
                <a:spcPts val="0"/>
              </a:spcAft>
              <a:buNone/>
            </a:pPr>
            <a:r>
              <a:rPr i="1" lang="en-US" sz="2000">
                <a:solidFill>
                  <a:schemeClr val="lt1"/>
                </a:solidFill>
                <a:latin typeface="Gill Sans"/>
                <a:ea typeface="Gill Sans"/>
                <a:cs typeface="Gill Sans"/>
                <a:sym typeface="Gill Sans"/>
              </a:rPr>
              <a:t>hardware</a:t>
            </a:r>
            <a:endParaRPr/>
          </a:p>
        </p:txBody>
      </p:sp>
      <p:sp>
        <p:nvSpPr>
          <p:cNvPr id="321" name="Google Shape;321;p11"/>
          <p:cNvSpPr/>
          <p:nvPr/>
        </p:nvSpPr>
        <p:spPr>
          <a:xfrm>
            <a:off x="3324570" y="2733523"/>
            <a:ext cx="2362200" cy="761401"/>
          </a:xfrm>
          <a:prstGeom prst="roundRect">
            <a:avLst>
              <a:gd fmla="val 16667" name="adj"/>
            </a:avLst>
          </a:prstGeom>
          <a:solidFill>
            <a:srgbClr val="0096FF"/>
          </a:soli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Software-centric</a:t>
            </a:r>
            <a:endParaRPr/>
          </a:p>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Co-design</a:t>
            </a:r>
            <a:endParaRPr/>
          </a:p>
        </p:txBody>
      </p:sp>
      <p:sp>
        <p:nvSpPr>
          <p:cNvPr id="322" name="Google Shape;322;p11"/>
          <p:cNvSpPr txBox="1"/>
          <p:nvPr/>
        </p:nvSpPr>
        <p:spPr>
          <a:xfrm>
            <a:off x="4385853" y="4457913"/>
            <a:ext cx="492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Gill Sans"/>
                <a:ea typeface="Gill Sans"/>
                <a:cs typeface="Gill Sans"/>
                <a:sym typeface="Gill Sans"/>
              </a:rPr>
              <a:t>…</a:t>
            </a:r>
            <a:endParaRPr/>
          </a:p>
        </p:txBody>
      </p:sp>
      <p:sp>
        <p:nvSpPr>
          <p:cNvPr id="323" name="Google Shape;323;p11"/>
          <p:cNvSpPr txBox="1"/>
          <p:nvPr/>
        </p:nvSpPr>
        <p:spPr>
          <a:xfrm>
            <a:off x="381000" y="2495550"/>
            <a:ext cx="2209010" cy="1384995"/>
          </a:xfrm>
          <a:prstGeom prst="rect">
            <a:avLst/>
          </a:prstGeom>
          <a:solidFill>
            <a:srgbClr val="0096F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400">
                <a:solidFill>
                  <a:schemeClr val="lt1"/>
                </a:solidFill>
                <a:latin typeface="Gill Sans"/>
                <a:ea typeface="Gill Sans"/>
                <a:cs typeface="Gill Sans"/>
                <a:sym typeface="Gill Sans"/>
              </a:rPr>
              <a:t>Move up </a:t>
            </a:r>
            <a:r>
              <a:rPr i="1" lang="en-US" sz="2000">
                <a:solidFill>
                  <a:schemeClr val="lt1"/>
                </a:solidFill>
                <a:latin typeface="Gill Sans"/>
                <a:ea typeface="Gill Sans"/>
                <a:cs typeface="Gill Sans"/>
                <a:sym typeface="Gill Sans"/>
              </a:rPr>
              <a:t>performance-critical management to software</a:t>
            </a:r>
            <a:endParaRPr/>
          </a:p>
        </p:txBody>
      </p:sp>
      <p:sp>
        <p:nvSpPr>
          <p:cNvPr id="324" name="Google Shape;324;p11"/>
          <p:cNvSpPr/>
          <p:nvPr/>
        </p:nvSpPr>
        <p:spPr>
          <a:xfrm>
            <a:off x="0" y="742950"/>
            <a:ext cx="9144000" cy="553089"/>
          </a:xfrm>
          <a:prstGeom prst="rect">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3200">
                <a:solidFill>
                  <a:schemeClr val="lt1"/>
                </a:solidFill>
                <a:latin typeface="Gill Sans"/>
                <a:ea typeface="Gill Sans"/>
                <a:cs typeface="Gill Sans"/>
                <a:sym typeface="Gill Sans"/>
              </a:rPr>
              <a:t>Revisit interface designs and responsibility divisions</a:t>
            </a:r>
            <a:endParaRPr sz="3200">
              <a:solidFill>
                <a:schemeClr val="lt1"/>
              </a:solidFill>
              <a:latin typeface="Gill Sans"/>
              <a:ea typeface="Gill Sans"/>
              <a:cs typeface="Gill Sans"/>
              <a:sym typeface="Gill Sans"/>
            </a:endParaRPr>
          </a:p>
        </p:txBody>
      </p:sp>
      <p:sp>
        <p:nvSpPr>
          <p:cNvPr id="325" name="Google Shape;325;p11"/>
          <p:cNvSpPr/>
          <p:nvPr/>
        </p:nvSpPr>
        <p:spPr>
          <a:xfrm flipH="1" rot="10800000">
            <a:off x="2734056" y="1971223"/>
            <a:ext cx="883665" cy="2286000"/>
          </a:xfrm>
          <a:prstGeom prst="curvedRightArrow">
            <a:avLst>
              <a:gd fmla="val 32721" name="adj1"/>
              <a:gd fmla="val 50000" name="adj2"/>
              <a:gd fmla="val 28799" name="adj3"/>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
        <p:nvSpPr>
          <p:cNvPr id="326" name="Google Shape;326;p11"/>
          <p:cNvSpPr/>
          <p:nvPr/>
        </p:nvSpPr>
        <p:spPr>
          <a:xfrm flipH="1">
            <a:off x="5376672" y="2096223"/>
            <a:ext cx="860641" cy="2228127"/>
          </a:xfrm>
          <a:prstGeom prst="curvedRightArrow">
            <a:avLst>
              <a:gd fmla="val 32721" name="adj1"/>
              <a:gd fmla="val 50000" name="adj2"/>
              <a:gd fmla="val 28799" name="adj3"/>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5" name="Shape 2985"/>
        <p:cNvGrpSpPr/>
        <p:nvPr/>
      </p:nvGrpSpPr>
      <p:grpSpPr>
        <a:xfrm>
          <a:off x="0" y="0"/>
          <a:ext cx="0" cy="0"/>
          <a:chOff x="0" y="0"/>
          <a:chExt cx="0" cy="0"/>
        </a:xfrm>
      </p:grpSpPr>
      <p:sp>
        <p:nvSpPr>
          <p:cNvPr id="2986" name="Google Shape;2986;p74"/>
          <p:cNvSpPr txBox="1"/>
          <p:nvPr>
            <p:ph type="title"/>
          </p:nvPr>
        </p:nvSpPr>
        <p:spPr>
          <a:xfrm>
            <a:off x="277806" y="164803"/>
            <a:ext cx="8621875" cy="54610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IODA Motivation Experiments (2)</a:t>
            </a:r>
            <a:endParaRPr/>
          </a:p>
        </p:txBody>
      </p:sp>
      <p:sp>
        <p:nvSpPr>
          <p:cNvPr id="2987" name="Google Shape;2987;p74"/>
          <p:cNvSpPr txBox="1"/>
          <p:nvPr>
            <p:ph idx="12" type="sldNum"/>
          </p:nvPr>
        </p:nvSpPr>
        <p:spPr>
          <a:xfrm>
            <a:off x="8341368" y="4869657"/>
            <a:ext cx="802632"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pic>
        <p:nvPicPr>
          <p:cNvPr id="2988" name="Google Shape;2988;p74"/>
          <p:cNvPicPr preferRelativeResize="0"/>
          <p:nvPr/>
        </p:nvPicPr>
        <p:blipFill rotWithShape="1">
          <a:blip r:embed="rId3">
            <a:alphaModFix/>
          </a:blip>
          <a:srcRect b="0" l="0" r="0" t="0"/>
          <a:stretch/>
        </p:blipFill>
        <p:spPr>
          <a:xfrm>
            <a:off x="4524533" y="917795"/>
            <a:ext cx="4467067" cy="3254155"/>
          </a:xfrm>
          <a:prstGeom prst="rect">
            <a:avLst/>
          </a:prstGeom>
          <a:noFill/>
          <a:ln>
            <a:noFill/>
          </a:ln>
        </p:spPr>
      </p:pic>
      <p:pic>
        <p:nvPicPr>
          <p:cNvPr id="2989" name="Google Shape;2989;p74"/>
          <p:cNvPicPr preferRelativeResize="0"/>
          <p:nvPr/>
        </p:nvPicPr>
        <p:blipFill rotWithShape="1">
          <a:blip r:embed="rId4">
            <a:alphaModFix/>
          </a:blip>
          <a:srcRect b="0" l="0" r="0" t="0"/>
          <a:stretch/>
        </p:blipFill>
        <p:spPr>
          <a:xfrm>
            <a:off x="76200" y="983972"/>
            <a:ext cx="4467067" cy="319498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4" name="Shape 2994"/>
        <p:cNvGrpSpPr/>
        <p:nvPr/>
      </p:nvGrpSpPr>
      <p:grpSpPr>
        <a:xfrm>
          <a:off x="0" y="0"/>
          <a:ext cx="0" cy="0"/>
          <a:chOff x="0" y="0"/>
          <a:chExt cx="0" cy="0"/>
        </a:xfrm>
      </p:grpSpPr>
      <p:sp>
        <p:nvSpPr>
          <p:cNvPr id="2995" name="Google Shape;2995;p75"/>
          <p:cNvSpPr txBox="1"/>
          <p:nvPr>
            <p:ph type="title"/>
          </p:nvPr>
        </p:nvSpPr>
        <p:spPr>
          <a:xfrm>
            <a:off x="609600" y="139699"/>
            <a:ext cx="8621875" cy="54610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Host-managed Dynamic Time Window</a:t>
            </a:r>
            <a:endParaRPr/>
          </a:p>
        </p:txBody>
      </p:sp>
      <p:sp>
        <p:nvSpPr>
          <p:cNvPr id="2996" name="Google Shape;2996;p75"/>
          <p:cNvSpPr txBox="1"/>
          <p:nvPr>
            <p:ph idx="12" type="sldNum"/>
          </p:nvPr>
        </p:nvSpPr>
        <p:spPr>
          <a:xfrm>
            <a:off x="8341368" y="4869657"/>
            <a:ext cx="802632"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sp>
        <p:nvSpPr>
          <p:cNvPr id="2997" name="Google Shape;2997;p75"/>
          <p:cNvSpPr txBox="1"/>
          <p:nvPr>
            <p:ph idx="4294967295" type="body"/>
          </p:nvPr>
        </p:nvSpPr>
        <p:spPr>
          <a:xfrm>
            <a:off x="615636" y="1504950"/>
            <a:ext cx="5327964" cy="533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lang="en-US" sz="2400">
                <a:solidFill>
                  <a:srgbClr val="0096FF"/>
                </a:solidFill>
                <a:latin typeface="Gill Sans"/>
                <a:ea typeface="Gill Sans"/>
                <a:cs typeface="Gill Sans"/>
                <a:sym typeface="Gill Sans"/>
              </a:rPr>
              <a:t>+ </a:t>
            </a:r>
            <a:r>
              <a:rPr lang="en-US" sz="2400"/>
              <a:t>Powered by IODA “fast-fail” interface</a:t>
            </a:r>
            <a:endParaRPr sz="2400"/>
          </a:p>
        </p:txBody>
      </p:sp>
      <p:sp>
        <p:nvSpPr>
          <p:cNvPr id="2998" name="Google Shape;2998;p75"/>
          <p:cNvSpPr txBox="1"/>
          <p:nvPr/>
        </p:nvSpPr>
        <p:spPr>
          <a:xfrm>
            <a:off x="615636" y="895350"/>
            <a:ext cx="5327964" cy="5334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Noto Sans Symbols"/>
              <a:buNone/>
            </a:pPr>
            <a:r>
              <a:rPr b="1" lang="en-US" sz="2400">
                <a:solidFill>
                  <a:srgbClr val="0096FF"/>
                </a:solidFill>
                <a:latin typeface="Gill Sans"/>
                <a:ea typeface="Gill Sans"/>
                <a:cs typeface="Gill Sans"/>
                <a:sym typeface="Gill Sans"/>
              </a:rPr>
              <a:t>+ </a:t>
            </a:r>
            <a:r>
              <a:rPr lang="en-US" sz="2400">
                <a:solidFill>
                  <a:srgbClr val="000000"/>
                </a:solidFill>
                <a:latin typeface="Gill Sans"/>
                <a:ea typeface="Gill Sans"/>
                <a:cs typeface="Gill Sans"/>
                <a:sym typeface="Gill Sans"/>
              </a:rPr>
              <a:t>SSD vendor agnostic </a:t>
            </a:r>
            <a:endParaRPr/>
          </a:p>
        </p:txBody>
      </p:sp>
      <p:grpSp>
        <p:nvGrpSpPr>
          <p:cNvPr id="2999" name="Google Shape;2999;p75"/>
          <p:cNvGrpSpPr/>
          <p:nvPr/>
        </p:nvGrpSpPr>
        <p:grpSpPr>
          <a:xfrm>
            <a:off x="963710" y="1955683"/>
            <a:ext cx="7189690" cy="616067"/>
            <a:chOff x="658910" y="2291535"/>
            <a:chExt cx="7189690" cy="616067"/>
          </a:xfrm>
        </p:grpSpPr>
        <p:grpSp>
          <p:nvGrpSpPr>
            <p:cNvPr id="3000" name="Google Shape;3000;p75"/>
            <p:cNvGrpSpPr/>
            <p:nvPr/>
          </p:nvGrpSpPr>
          <p:grpSpPr>
            <a:xfrm>
              <a:off x="658910" y="2291535"/>
              <a:ext cx="615539" cy="616067"/>
              <a:chOff x="762000" y="3838566"/>
              <a:chExt cx="615539" cy="616067"/>
            </a:xfrm>
          </p:grpSpPr>
          <p:sp>
            <p:nvSpPr>
              <p:cNvPr id="3001" name="Google Shape;3001;p75"/>
              <p:cNvSpPr/>
              <p:nvPr/>
            </p:nvSpPr>
            <p:spPr>
              <a:xfrm>
                <a:off x="1055495" y="3838566"/>
                <a:ext cx="28911" cy="102913"/>
              </a:xfrm>
              <a:custGeom>
                <a:rect b="b" l="l" r="r" t="t"/>
                <a:pathLst>
                  <a:path extrusionOk="0" h="71335" w="20040">
                    <a:moveTo>
                      <a:pt x="10020" y="0"/>
                    </a:moveTo>
                    <a:cubicBezTo>
                      <a:pt x="15554" y="0"/>
                      <a:pt x="20040" y="4486"/>
                      <a:pt x="20040" y="10020"/>
                    </a:cubicBezTo>
                    <a:cubicBezTo>
                      <a:pt x="20040" y="27119"/>
                      <a:pt x="20040" y="44217"/>
                      <a:pt x="20040" y="61315"/>
                    </a:cubicBezTo>
                    <a:cubicBezTo>
                      <a:pt x="19226" y="66620"/>
                      <a:pt x="16167" y="70802"/>
                      <a:pt x="10020" y="71335"/>
                    </a:cubicBezTo>
                    <a:cubicBezTo>
                      <a:pt x="7169" y="70996"/>
                      <a:pt x="1670" y="71535"/>
                      <a:pt x="0" y="61315"/>
                    </a:cubicBezTo>
                    <a:lnTo>
                      <a:pt x="0" y="10020"/>
                    </a:lnTo>
                    <a:cubicBezTo>
                      <a:pt x="0" y="4486"/>
                      <a:pt x="4486" y="0"/>
                      <a:pt x="10020"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3002" name="Google Shape;3002;p75"/>
              <p:cNvSpPr/>
              <p:nvPr/>
            </p:nvSpPr>
            <p:spPr>
              <a:xfrm>
                <a:off x="892058" y="3886491"/>
                <a:ext cx="67835" cy="92408"/>
              </a:xfrm>
              <a:custGeom>
                <a:rect b="b" l="l" r="r" t="t"/>
                <a:pathLst>
                  <a:path extrusionOk="0" h="64053" w="47021">
                    <a:moveTo>
                      <a:pt x="11085" y="32"/>
                    </a:moveTo>
                    <a:cubicBezTo>
                      <a:pt x="13536" y="241"/>
                      <a:pt x="16324" y="1543"/>
                      <a:pt x="19135" y="5030"/>
                    </a:cubicBezTo>
                    <a:lnTo>
                      <a:pt x="45532" y="48493"/>
                    </a:lnTo>
                    <a:cubicBezTo>
                      <a:pt x="48468" y="53327"/>
                      <a:pt x="46929" y="59627"/>
                      <a:pt x="42094" y="62564"/>
                    </a:cubicBezTo>
                    <a:cubicBezTo>
                      <a:pt x="37260" y="65500"/>
                      <a:pt x="30960" y="63961"/>
                      <a:pt x="28023" y="59126"/>
                    </a:cubicBezTo>
                    <a:lnTo>
                      <a:pt x="1626" y="15664"/>
                    </a:lnTo>
                    <a:cubicBezTo>
                      <a:pt x="-2481" y="9162"/>
                      <a:pt x="2146" y="3365"/>
                      <a:pt x="5064" y="1593"/>
                    </a:cubicBezTo>
                    <a:cubicBezTo>
                      <a:pt x="6523" y="707"/>
                      <a:pt x="8635" y="-177"/>
                      <a:pt x="11085" y="3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3003" name="Google Shape;3003;p75"/>
              <p:cNvSpPr/>
              <p:nvPr/>
            </p:nvSpPr>
            <p:spPr>
              <a:xfrm>
                <a:off x="1178035" y="3886486"/>
                <a:ext cx="67853" cy="92323"/>
              </a:xfrm>
              <a:custGeom>
                <a:rect b="b" l="l" r="r" t="t"/>
                <a:pathLst>
                  <a:path extrusionOk="0" h="63995" w="47033">
                    <a:moveTo>
                      <a:pt x="34168" y="299"/>
                    </a:moveTo>
                    <a:cubicBezTo>
                      <a:pt x="36753" y="-332"/>
                      <a:pt x="39578" y="22"/>
                      <a:pt x="42032" y="1513"/>
                    </a:cubicBezTo>
                    <a:cubicBezTo>
                      <a:pt x="46939" y="4493"/>
                      <a:pt x="48502" y="10887"/>
                      <a:pt x="45521" y="15795"/>
                    </a:cubicBezTo>
                    <a:lnTo>
                      <a:pt x="19284" y="58994"/>
                    </a:lnTo>
                    <a:cubicBezTo>
                      <a:pt x="16304" y="63902"/>
                      <a:pt x="9909" y="65464"/>
                      <a:pt x="5002" y="62483"/>
                    </a:cubicBezTo>
                    <a:cubicBezTo>
                      <a:pt x="94" y="59503"/>
                      <a:pt x="-1468" y="53108"/>
                      <a:pt x="1513" y="48201"/>
                    </a:cubicBezTo>
                    <a:lnTo>
                      <a:pt x="27750" y="5001"/>
                    </a:lnTo>
                    <a:cubicBezTo>
                      <a:pt x="29240" y="2548"/>
                      <a:pt x="31584" y="930"/>
                      <a:pt x="34168" y="299"/>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3004" name="Google Shape;3004;p75"/>
              <p:cNvSpPr/>
              <p:nvPr/>
            </p:nvSpPr>
            <p:spPr>
              <a:xfrm>
                <a:off x="1259983" y="4010604"/>
                <a:ext cx="91385" cy="66317"/>
              </a:xfrm>
              <a:custGeom>
                <a:rect b="b" l="l" r="r" t="t"/>
                <a:pathLst>
                  <a:path extrusionOk="0" h="45968" w="63344">
                    <a:moveTo>
                      <a:pt x="56475" y="240"/>
                    </a:moveTo>
                    <a:cubicBezTo>
                      <a:pt x="58696" y="764"/>
                      <a:pt x="60717" y="2135"/>
                      <a:pt x="62011" y="4229"/>
                    </a:cubicBezTo>
                    <a:cubicBezTo>
                      <a:pt x="64600" y="8417"/>
                      <a:pt x="63304" y="13911"/>
                      <a:pt x="59116" y="16500"/>
                    </a:cubicBezTo>
                    <a:lnTo>
                      <a:pt x="13606" y="44635"/>
                    </a:lnTo>
                    <a:cubicBezTo>
                      <a:pt x="9418" y="47224"/>
                      <a:pt x="3924" y="45928"/>
                      <a:pt x="1334" y="41740"/>
                    </a:cubicBezTo>
                    <a:cubicBezTo>
                      <a:pt x="-1255" y="37552"/>
                      <a:pt x="42" y="32058"/>
                      <a:pt x="4230" y="29468"/>
                    </a:cubicBezTo>
                    <a:lnTo>
                      <a:pt x="49740" y="1334"/>
                    </a:lnTo>
                    <a:cubicBezTo>
                      <a:pt x="51834" y="39"/>
                      <a:pt x="54254" y="-284"/>
                      <a:pt x="56475" y="24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3005" name="Google Shape;3005;p75"/>
              <p:cNvSpPr/>
              <p:nvPr/>
            </p:nvSpPr>
            <p:spPr>
              <a:xfrm>
                <a:off x="784894" y="4014830"/>
                <a:ext cx="91251" cy="65900"/>
              </a:xfrm>
              <a:custGeom>
                <a:rect b="b" l="l" r="r" t="t"/>
                <a:pathLst>
                  <a:path extrusionOk="0" h="45680" w="63252">
                    <a:moveTo>
                      <a:pt x="6636" y="232"/>
                    </a:moveTo>
                    <a:cubicBezTo>
                      <a:pt x="8781" y="-274"/>
                      <a:pt x="11119" y="38"/>
                      <a:pt x="13142" y="1288"/>
                    </a:cubicBezTo>
                    <a:lnTo>
                      <a:pt x="59168" y="29742"/>
                    </a:lnTo>
                    <a:cubicBezTo>
                      <a:pt x="63214" y="32243"/>
                      <a:pt x="64466" y="37550"/>
                      <a:pt x="61965" y="41596"/>
                    </a:cubicBezTo>
                    <a:cubicBezTo>
                      <a:pt x="59463" y="45641"/>
                      <a:pt x="54156" y="46894"/>
                      <a:pt x="50111" y="44392"/>
                    </a:cubicBezTo>
                    <a:lnTo>
                      <a:pt x="4085" y="15939"/>
                    </a:lnTo>
                    <a:cubicBezTo>
                      <a:pt x="39" y="13438"/>
                      <a:pt x="-1213" y="8131"/>
                      <a:pt x="1288" y="4085"/>
                    </a:cubicBezTo>
                    <a:cubicBezTo>
                      <a:pt x="2539" y="2062"/>
                      <a:pt x="4491" y="738"/>
                      <a:pt x="6636" y="23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3006" name="Google Shape;3006;p75"/>
              <p:cNvSpPr/>
              <p:nvPr/>
            </p:nvSpPr>
            <p:spPr>
              <a:xfrm>
                <a:off x="762000" y="4160405"/>
                <a:ext cx="102973" cy="29418"/>
              </a:xfrm>
              <a:custGeom>
                <a:rect b="b" l="l" r="r" t="t"/>
                <a:pathLst>
                  <a:path extrusionOk="0" h="20391" w="71377">
                    <a:moveTo>
                      <a:pt x="10237" y="0"/>
                    </a:moveTo>
                    <a:lnTo>
                      <a:pt x="61181" y="0"/>
                    </a:lnTo>
                    <a:cubicBezTo>
                      <a:pt x="66812" y="0"/>
                      <a:pt x="71377" y="4565"/>
                      <a:pt x="71377" y="10196"/>
                    </a:cubicBezTo>
                    <a:cubicBezTo>
                      <a:pt x="71377" y="15827"/>
                      <a:pt x="66812" y="20391"/>
                      <a:pt x="61181" y="20391"/>
                    </a:cubicBezTo>
                    <a:lnTo>
                      <a:pt x="10237" y="20391"/>
                    </a:lnTo>
                    <a:cubicBezTo>
                      <a:pt x="6014" y="20391"/>
                      <a:pt x="2391" y="17824"/>
                      <a:pt x="843" y="14164"/>
                    </a:cubicBezTo>
                    <a:cubicBezTo>
                      <a:pt x="-280" y="12080"/>
                      <a:pt x="-280" y="8312"/>
                      <a:pt x="843" y="6227"/>
                    </a:cubicBezTo>
                    <a:cubicBezTo>
                      <a:pt x="2391" y="2568"/>
                      <a:pt x="6014" y="0"/>
                      <a:pt x="10237"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3007" name="Google Shape;3007;p75"/>
              <p:cNvSpPr/>
              <p:nvPr/>
            </p:nvSpPr>
            <p:spPr>
              <a:xfrm>
                <a:off x="1275014" y="4160405"/>
                <a:ext cx="102525" cy="29418"/>
              </a:xfrm>
              <a:custGeom>
                <a:rect b="b" l="l" r="r" t="t"/>
                <a:pathLst>
                  <a:path extrusionOk="0" h="20391" w="71066">
                    <a:moveTo>
                      <a:pt x="9927" y="0"/>
                    </a:moveTo>
                    <a:lnTo>
                      <a:pt x="60870" y="0"/>
                    </a:lnTo>
                    <a:cubicBezTo>
                      <a:pt x="66501" y="0"/>
                      <a:pt x="71066" y="4565"/>
                      <a:pt x="71066" y="10196"/>
                    </a:cubicBezTo>
                    <a:cubicBezTo>
                      <a:pt x="71066" y="15827"/>
                      <a:pt x="66501" y="20391"/>
                      <a:pt x="60870" y="20391"/>
                    </a:cubicBezTo>
                    <a:lnTo>
                      <a:pt x="9927" y="20391"/>
                    </a:lnTo>
                    <a:cubicBezTo>
                      <a:pt x="5703" y="20391"/>
                      <a:pt x="2080" y="17824"/>
                      <a:pt x="532" y="14164"/>
                    </a:cubicBezTo>
                    <a:cubicBezTo>
                      <a:pt x="-29" y="10676"/>
                      <a:pt x="-310" y="9434"/>
                      <a:pt x="532" y="6227"/>
                    </a:cubicBezTo>
                    <a:cubicBezTo>
                      <a:pt x="2080" y="2568"/>
                      <a:pt x="5703" y="0"/>
                      <a:pt x="9927"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3008" name="Google Shape;3008;p75"/>
              <p:cNvSpPr/>
              <p:nvPr/>
            </p:nvSpPr>
            <p:spPr>
              <a:xfrm>
                <a:off x="1257541" y="4283155"/>
                <a:ext cx="93384" cy="61658"/>
              </a:xfrm>
              <a:custGeom>
                <a:rect b="b" l="l" r="r" t="t"/>
                <a:pathLst>
                  <a:path extrusionOk="0" h="42739" w="64730">
                    <a:moveTo>
                      <a:pt x="4775" y="752"/>
                    </a:moveTo>
                    <a:cubicBezTo>
                      <a:pt x="6845" y="-110"/>
                      <a:pt x="9593" y="-395"/>
                      <a:pt x="12566" y="789"/>
                    </a:cubicBezTo>
                    <a:lnTo>
                      <a:pt x="60305" y="26805"/>
                    </a:lnTo>
                    <a:cubicBezTo>
                      <a:pt x="64419" y="29047"/>
                      <a:pt x="65936" y="34199"/>
                      <a:pt x="63694" y="38314"/>
                    </a:cubicBezTo>
                    <a:cubicBezTo>
                      <a:pt x="61452" y="42428"/>
                      <a:pt x="56300" y="43945"/>
                      <a:pt x="52185" y="41703"/>
                    </a:cubicBezTo>
                    <a:lnTo>
                      <a:pt x="4446" y="15687"/>
                    </a:lnTo>
                    <a:cubicBezTo>
                      <a:pt x="135" y="13362"/>
                      <a:pt x="-1139" y="6942"/>
                      <a:pt x="1057" y="4178"/>
                    </a:cubicBezTo>
                    <a:cubicBezTo>
                      <a:pt x="1315" y="3054"/>
                      <a:pt x="2705" y="1615"/>
                      <a:pt x="4775" y="752"/>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3009" name="Google Shape;3009;p75"/>
              <p:cNvSpPr/>
              <p:nvPr/>
            </p:nvSpPr>
            <p:spPr>
              <a:xfrm>
                <a:off x="788535" y="4284947"/>
                <a:ext cx="93876" cy="64242"/>
              </a:xfrm>
              <a:custGeom>
                <a:rect b="b" l="l" r="r" t="t"/>
                <a:pathLst>
                  <a:path extrusionOk="0" h="44530" w="65071">
                    <a:moveTo>
                      <a:pt x="57922" y="409"/>
                    </a:moveTo>
                    <a:cubicBezTo>
                      <a:pt x="60367" y="1129"/>
                      <a:pt x="62538" y="2782"/>
                      <a:pt x="63855" y="5198"/>
                    </a:cubicBezTo>
                    <a:cubicBezTo>
                      <a:pt x="66488" y="10029"/>
                      <a:pt x="64705" y="16080"/>
                      <a:pt x="59874" y="18713"/>
                    </a:cubicBezTo>
                    <a:lnTo>
                      <a:pt x="14732" y="43314"/>
                    </a:lnTo>
                    <a:cubicBezTo>
                      <a:pt x="9901" y="45947"/>
                      <a:pt x="3850" y="44164"/>
                      <a:pt x="1217" y="39333"/>
                    </a:cubicBezTo>
                    <a:cubicBezTo>
                      <a:pt x="-1416" y="34502"/>
                      <a:pt x="366" y="28451"/>
                      <a:pt x="5198" y="25818"/>
                    </a:cubicBezTo>
                    <a:lnTo>
                      <a:pt x="50340" y="1217"/>
                    </a:lnTo>
                    <a:cubicBezTo>
                      <a:pt x="52756" y="-99"/>
                      <a:pt x="55476" y="-312"/>
                      <a:pt x="57922" y="409"/>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3010" name="Google Shape;3010;p75"/>
              <p:cNvSpPr/>
              <p:nvPr/>
            </p:nvSpPr>
            <p:spPr>
              <a:xfrm>
                <a:off x="981321" y="4357065"/>
                <a:ext cx="178720" cy="30009"/>
              </a:xfrm>
              <a:custGeom>
                <a:rect b="b" l="l" r="r" t="t"/>
                <a:pathLst>
                  <a:path extrusionOk="0" h="20801" w="123882">
                    <a:moveTo>
                      <a:pt x="10401" y="0"/>
                    </a:moveTo>
                    <a:lnTo>
                      <a:pt x="113482" y="0"/>
                    </a:lnTo>
                    <a:cubicBezTo>
                      <a:pt x="119226" y="0"/>
                      <a:pt x="123882" y="4656"/>
                      <a:pt x="123882" y="10400"/>
                    </a:cubicBezTo>
                    <a:cubicBezTo>
                      <a:pt x="123882" y="16144"/>
                      <a:pt x="119226" y="20801"/>
                      <a:pt x="113482" y="20801"/>
                    </a:cubicBezTo>
                    <a:lnTo>
                      <a:pt x="10401" y="20801"/>
                    </a:lnTo>
                    <a:cubicBezTo>
                      <a:pt x="4657" y="20801"/>
                      <a:pt x="0" y="16144"/>
                      <a:pt x="0" y="10400"/>
                    </a:cubicBezTo>
                    <a:cubicBezTo>
                      <a:pt x="0" y="4656"/>
                      <a:pt x="4657" y="0"/>
                      <a:pt x="10401"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3011" name="Google Shape;3011;p75"/>
              <p:cNvSpPr/>
              <p:nvPr/>
            </p:nvSpPr>
            <p:spPr>
              <a:xfrm>
                <a:off x="992098" y="4410952"/>
                <a:ext cx="155381" cy="43681"/>
              </a:xfrm>
              <a:custGeom>
                <a:rect b="b" l="l" r="r" t="t"/>
                <a:pathLst>
                  <a:path extrusionOk="0" h="30278" w="107704">
                    <a:moveTo>
                      <a:pt x="10401" y="0"/>
                    </a:moveTo>
                    <a:lnTo>
                      <a:pt x="97303" y="0"/>
                    </a:lnTo>
                    <a:cubicBezTo>
                      <a:pt x="103047" y="0"/>
                      <a:pt x="107704" y="4657"/>
                      <a:pt x="107704" y="10401"/>
                    </a:cubicBezTo>
                    <a:cubicBezTo>
                      <a:pt x="107704" y="14709"/>
                      <a:pt x="105084" y="18405"/>
                      <a:pt x="101351" y="19984"/>
                    </a:cubicBezTo>
                    <a:lnTo>
                      <a:pt x="99383" y="20381"/>
                    </a:lnTo>
                    <a:lnTo>
                      <a:pt x="99383" y="22650"/>
                    </a:lnTo>
                    <a:cubicBezTo>
                      <a:pt x="99383" y="26863"/>
                      <a:pt x="95968" y="30278"/>
                      <a:pt x="91756" y="30278"/>
                    </a:cubicBezTo>
                    <a:lnTo>
                      <a:pt x="16410" y="30278"/>
                    </a:lnTo>
                    <a:cubicBezTo>
                      <a:pt x="12198" y="30278"/>
                      <a:pt x="8783" y="26863"/>
                      <a:pt x="8783" y="22650"/>
                    </a:cubicBezTo>
                    <a:lnTo>
                      <a:pt x="8783" y="20475"/>
                    </a:lnTo>
                    <a:lnTo>
                      <a:pt x="6352" y="19984"/>
                    </a:lnTo>
                    <a:cubicBezTo>
                      <a:pt x="2619" y="18405"/>
                      <a:pt x="0" y="14709"/>
                      <a:pt x="0" y="10401"/>
                    </a:cubicBezTo>
                    <a:cubicBezTo>
                      <a:pt x="0" y="4657"/>
                      <a:pt x="4657" y="0"/>
                      <a:pt x="10401"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3012" name="Google Shape;3012;p75"/>
              <p:cNvSpPr/>
              <p:nvPr/>
            </p:nvSpPr>
            <p:spPr>
              <a:xfrm>
                <a:off x="909220" y="3998623"/>
                <a:ext cx="318229" cy="336601"/>
              </a:xfrm>
              <a:custGeom>
                <a:rect b="b" l="l" r="r" t="t"/>
                <a:pathLst>
                  <a:path extrusionOk="0" h="233319" w="220584">
                    <a:moveTo>
                      <a:pt x="148196" y="100727"/>
                    </a:moveTo>
                    <a:cubicBezTo>
                      <a:pt x="146528" y="99132"/>
                      <a:pt x="142979" y="99227"/>
                      <a:pt x="139456" y="102643"/>
                    </a:cubicBezTo>
                    <a:cubicBezTo>
                      <a:pt x="130654" y="109347"/>
                      <a:pt x="121031" y="112275"/>
                      <a:pt x="111846" y="112165"/>
                    </a:cubicBezTo>
                    <a:cubicBezTo>
                      <a:pt x="105846" y="112808"/>
                      <a:pt x="93976" y="110134"/>
                      <a:pt x="83905" y="102910"/>
                    </a:cubicBezTo>
                    <a:cubicBezTo>
                      <a:pt x="71294" y="95750"/>
                      <a:pt x="71132" y="105075"/>
                      <a:pt x="78955" y="110817"/>
                    </a:cubicBezTo>
                    <a:cubicBezTo>
                      <a:pt x="97987" y="129977"/>
                      <a:pt x="107848" y="156107"/>
                      <a:pt x="106989" y="185136"/>
                    </a:cubicBezTo>
                    <a:cubicBezTo>
                      <a:pt x="107344" y="193481"/>
                      <a:pt x="113769" y="191379"/>
                      <a:pt x="113999" y="186579"/>
                    </a:cubicBezTo>
                    <a:cubicBezTo>
                      <a:pt x="117445" y="161891"/>
                      <a:pt x="124658" y="130909"/>
                      <a:pt x="145642" y="108951"/>
                    </a:cubicBezTo>
                    <a:cubicBezTo>
                      <a:pt x="149649" y="105607"/>
                      <a:pt x="149863" y="102322"/>
                      <a:pt x="148196" y="100727"/>
                    </a:cubicBezTo>
                    <a:close/>
                    <a:moveTo>
                      <a:pt x="113768" y="0"/>
                    </a:moveTo>
                    <a:cubicBezTo>
                      <a:pt x="214371" y="182"/>
                      <a:pt x="249363" y="112029"/>
                      <a:pt x="195210" y="176513"/>
                    </a:cubicBezTo>
                    <a:cubicBezTo>
                      <a:pt x="182059" y="195448"/>
                      <a:pt x="172353" y="207985"/>
                      <a:pt x="164616" y="233319"/>
                    </a:cubicBezTo>
                    <a:lnTo>
                      <a:pt x="56912" y="233319"/>
                    </a:lnTo>
                    <a:cubicBezTo>
                      <a:pt x="52968" y="210928"/>
                      <a:pt x="40165" y="192967"/>
                      <a:pt x="21456" y="167623"/>
                    </a:cubicBezTo>
                    <a:cubicBezTo>
                      <a:pt x="-27843" y="108939"/>
                      <a:pt x="9832" y="344"/>
                      <a:pt x="113768" y="0"/>
                    </a:cubicBezTo>
                    <a:close/>
                  </a:path>
                </a:pathLst>
              </a:cu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grpSp>
        <p:sp>
          <p:nvSpPr>
            <p:cNvPr id="3013" name="Google Shape;3013;p75"/>
            <p:cNvSpPr txBox="1"/>
            <p:nvPr/>
          </p:nvSpPr>
          <p:spPr>
            <a:xfrm>
              <a:off x="1295400" y="2452622"/>
              <a:ext cx="65532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Use number of fast-failed busy IOs as an indicator</a:t>
              </a:r>
              <a:endParaRPr/>
            </a:p>
          </p:txBody>
        </p:sp>
      </p:grpSp>
      <p:sp>
        <p:nvSpPr>
          <p:cNvPr id="3014" name="Google Shape;3014;p75"/>
          <p:cNvSpPr txBox="1"/>
          <p:nvPr/>
        </p:nvSpPr>
        <p:spPr>
          <a:xfrm>
            <a:off x="381000" y="3579725"/>
            <a:ext cx="228826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Did we see </a:t>
            </a:r>
            <a:endParaRPr/>
          </a:p>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a:t>
            </a:r>
            <a:r>
              <a:rPr lang="en-US" sz="1800">
                <a:solidFill>
                  <a:schemeClr val="dk1"/>
                </a:solidFill>
                <a:latin typeface="Helvetica Neue"/>
                <a:ea typeface="Helvetica Neue"/>
                <a:cs typeface="Helvetica Neue"/>
                <a:sym typeface="Helvetica Neue"/>
              </a:rPr>
              <a:t>&gt;1busy</a:t>
            </a:r>
            <a:r>
              <a:rPr lang="en-US" sz="1800">
                <a:solidFill>
                  <a:schemeClr val="dk1"/>
                </a:solidFill>
                <a:latin typeface="Gill Sans"/>
                <a:ea typeface="Gill Sans"/>
                <a:cs typeface="Gill Sans"/>
                <a:sym typeface="Gill Sans"/>
              </a:rPr>
              <a:t>” Reads?</a:t>
            </a:r>
            <a:endParaRPr/>
          </a:p>
        </p:txBody>
      </p:sp>
      <p:sp>
        <p:nvSpPr>
          <p:cNvPr id="3015" name="Google Shape;3015;p75"/>
          <p:cNvSpPr/>
          <p:nvPr/>
        </p:nvSpPr>
        <p:spPr>
          <a:xfrm>
            <a:off x="2436137" y="3395617"/>
            <a:ext cx="459463" cy="892613"/>
          </a:xfrm>
          <a:prstGeom prst="leftBrace">
            <a:avLst>
              <a:gd fmla="val 8333" name="adj1"/>
              <a:gd fmla="val 50000" name="adj2"/>
            </a:avLst>
          </a:pr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sp>
        <p:nvSpPr>
          <p:cNvPr id="3016" name="Google Shape;3016;p75"/>
          <p:cNvSpPr txBox="1"/>
          <p:nvPr/>
        </p:nvSpPr>
        <p:spPr>
          <a:xfrm>
            <a:off x="3380077" y="3224358"/>
            <a:ext cx="6585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96FF"/>
                </a:solidFill>
                <a:latin typeface="Gill Sans"/>
                <a:ea typeface="Gill Sans"/>
                <a:cs typeface="Gill Sans"/>
                <a:sym typeface="Gill Sans"/>
              </a:rPr>
              <a:t>No</a:t>
            </a:r>
            <a:r>
              <a:rPr lang="en-US" sz="2000">
                <a:solidFill>
                  <a:srgbClr val="0096FF"/>
                </a:solidFill>
                <a:latin typeface="Gill Sans"/>
                <a:ea typeface="Gill Sans"/>
                <a:cs typeface="Gill Sans"/>
                <a:sym typeface="Gill Sans"/>
              </a:rPr>
              <a:t> </a:t>
            </a:r>
            <a:endParaRPr/>
          </a:p>
        </p:txBody>
      </p:sp>
      <p:sp>
        <p:nvSpPr>
          <p:cNvPr id="3017" name="Google Shape;3017;p75"/>
          <p:cNvSpPr txBox="1"/>
          <p:nvPr/>
        </p:nvSpPr>
        <p:spPr>
          <a:xfrm>
            <a:off x="4735717" y="4094990"/>
            <a:ext cx="242712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FF0000"/>
                </a:solidFill>
                <a:latin typeface="Gill Sans"/>
                <a:ea typeface="Gill Sans"/>
                <a:cs typeface="Gill Sans"/>
                <a:sym typeface="Gill Sans"/>
              </a:rPr>
              <a:t>Shrink time window</a:t>
            </a:r>
            <a:endParaRPr/>
          </a:p>
        </p:txBody>
      </p:sp>
      <p:sp>
        <p:nvSpPr>
          <p:cNvPr id="3018" name="Google Shape;3018;p75"/>
          <p:cNvSpPr/>
          <p:nvPr/>
        </p:nvSpPr>
        <p:spPr>
          <a:xfrm>
            <a:off x="2895717" y="3102742"/>
            <a:ext cx="1453910" cy="7155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050">
                <a:solidFill>
                  <a:srgbClr val="0096FF"/>
                </a:solidFill>
                <a:latin typeface="Arial Narrow"/>
                <a:ea typeface="Arial Narrow"/>
                <a:cs typeface="Arial Narrow"/>
                <a:sym typeface="Arial Narrow"/>
              </a:rPr>
              <a:t>☺</a:t>
            </a:r>
            <a:endParaRPr sz="3000">
              <a:solidFill>
                <a:srgbClr val="0096FF"/>
              </a:solidFill>
              <a:latin typeface="Arial Narrow"/>
              <a:ea typeface="Arial Narrow"/>
              <a:cs typeface="Arial Narrow"/>
              <a:sym typeface="Arial Narrow"/>
            </a:endParaRPr>
          </a:p>
        </p:txBody>
      </p:sp>
      <p:sp>
        <p:nvSpPr>
          <p:cNvPr id="3019" name="Google Shape;3019;p75"/>
          <p:cNvSpPr txBox="1"/>
          <p:nvPr/>
        </p:nvSpPr>
        <p:spPr>
          <a:xfrm>
            <a:off x="4700875" y="3274428"/>
            <a:ext cx="48006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96FF"/>
                </a:solidFill>
                <a:latin typeface="Gill Sans"/>
                <a:ea typeface="Gill Sans"/>
                <a:cs typeface="Gill Sans"/>
                <a:sym typeface="Gill Sans"/>
              </a:rPr>
              <a:t> We are safe; Increase time window</a:t>
            </a:r>
            <a:endParaRPr sz="2000">
              <a:solidFill>
                <a:srgbClr val="0096FF"/>
              </a:solidFill>
              <a:latin typeface="Gill Sans"/>
              <a:ea typeface="Gill Sans"/>
              <a:cs typeface="Gill Sans"/>
              <a:sym typeface="Gill Sans"/>
            </a:endParaRPr>
          </a:p>
        </p:txBody>
      </p:sp>
      <p:pic>
        <p:nvPicPr>
          <p:cNvPr id="3020" name="Google Shape;3020;p75"/>
          <p:cNvPicPr preferRelativeResize="0"/>
          <p:nvPr/>
        </p:nvPicPr>
        <p:blipFill rotWithShape="1">
          <a:blip r:embed="rId3">
            <a:alphaModFix/>
          </a:blip>
          <a:srcRect b="0" l="0" r="0" t="0"/>
          <a:stretch/>
        </p:blipFill>
        <p:spPr>
          <a:xfrm>
            <a:off x="2904770" y="4020453"/>
            <a:ext cx="532497" cy="532497"/>
          </a:xfrm>
          <a:prstGeom prst="rect">
            <a:avLst/>
          </a:prstGeom>
          <a:noFill/>
          <a:ln>
            <a:noFill/>
          </a:ln>
        </p:spPr>
      </p:pic>
      <p:sp>
        <p:nvSpPr>
          <p:cNvPr id="3021" name="Google Shape;3021;p75"/>
          <p:cNvSpPr txBox="1"/>
          <p:nvPr/>
        </p:nvSpPr>
        <p:spPr>
          <a:xfrm>
            <a:off x="3380076" y="4019550"/>
            <a:ext cx="6585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0000"/>
                </a:solidFill>
                <a:latin typeface="Gill Sans"/>
                <a:ea typeface="Gill Sans"/>
                <a:cs typeface="Gill Sans"/>
                <a:sym typeface="Gill Sans"/>
              </a:rPr>
              <a:t>Yes </a:t>
            </a:r>
            <a:endParaRPr/>
          </a:p>
        </p:txBody>
      </p:sp>
      <p:sp>
        <p:nvSpPr>
          <p:cNvPr id="3022" name="Google Shape;3022;p75"/>
          <p:cNvSpPr/>
          <p:nvPr/>
        </p:nvSpPr>
        <p:spPr>
          <a:xfrm rot="10800000">
            <a:off x="4054796" y="4032213"/>
            <a:ext cx="567264" cy="483387"/>
          </a:xfrm>
          <a:prstGeom prst="lef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Narrow"/>
              <a:ea typeface="Arial Narrow"/>
              <a:cs typeface="Arial Narrow"/>
              <a:sym typeface="Arial Narrow"/>
            </a:endParaRPr>
          </a:p>
        </p:txBody>
      </p:sp>
      <p:sp>
        <p:nvSpPr>
          <p:cNvPr id="3023" name="Google Shape;3023;p75"/>
          <p:cNvSpPr/>
          <p:nvPr/>
        </p:nvSpPr>
        <p:spPr>
          <a:xfrm rot="10800000">
            <a:off x="4039335" y="3214005"/>
            <a:ext cx="567264" cy="483387"/>
          </a:xfrm>
          <a:prstGeom prst="leftArrow">
            <a:avLst>
              <a:gd fmla="val 50000" name="adj1"/>
              <a:gd fmla="val 50000" name="adj2"/>
            </a:avLst>
          </a:prstGeom>
          <a:solidFill>
            <a:srgbClr val="009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Narrow"/>
              <a:ea typeface="Arial Narrow"/>
              <a:cs typeface="Arial Narrow"/>
              <a:sym typeface="Arial Narr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7" name="Shape 3027"/>
        <p:cNvGrpSpPr/>
        <p:nvPr/>
      </p:nvGrpSpPr>
      <p:grpSpPr>
        <a:xfrm>
          <a:off x="0" y="0"/>
          <a:ext cx="0" cy="0"/>
          <a:chOff x="0" y="0"/>
          <a:chExt cx="0" cy="0"/>
        </a:xfrm>
      </p:grpSpPr>
      <p:sp>
        <p:nvSpPr>
          <p:cNvPr id="3028" name="Google Shape;3028;p76"/>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Backup: TW vs. Write Amplification</a:t>
            </a:r>
            <a:endParaRPr/>
          </a:p>
        </p:txBody>
      </p:sp>
      <p:sp>
        <p:nvSpPr>
          <p:cNvPr id="3029" name="Google Shape;3029;p76"/>
          <p:cNvSpPr txBox="1"/>
          <p:nvPr>
            <p:ph idx="1" type="body"/>
          </p:nvPr>
        </p:nvSpPr>
        <p:spPr>
          <a:xfrm>
            <a:off x="327413" y="807543"/>
            <a:ext cx="8562346" cy="4164508"/>
          </a:xfrm>
          <a:prstGeom prst="rect">
            <a:avLst/>
          </a:prstGeom>
          <a:noFill/>
          <a:ln>
            <a:noFill/>
          </a:ln>
        </p:spPr>
        <p:txBody>
          <a:bodyPr anchorCtr="0" anchor="t" bIns="45700" lIns="91425" spcFirstLastPara="1" rIns="91425" wrap="square" tIns="45700">
            <a:normAutofit/>
          </a:bodyPr>
          <a:lstStyle/>
          <a:p>
            <a:pPr indent="-157162" lvl="0" marL="257175" rtl="0" algn="l">
              <a:lnSpc>
                <a:spcPct val="100000"/>
              </a:lnSpc>
              <a:spcBef>
                <a:spcPts val="0"/>
              </a:spcBef>
              <a:spcAft>
                <a:spcPts val="0"/>
              </a:spcAft>
              <a:buSzPts val="1575"/>
              <a:buNone/>
            </a:pPr>
            <a:r>
              <a:t/>
            </a:r>
            <a:endParaRPr/>
          </a:p>
        </p:txBody>
      </p:sp>
      <p:grpSp>
        <p:nvGrpSpPr>
          <p:cNvPr id="3030" name="Google Shape;3030;p76"/>
          <p:cNvGrpSpPr/>
          <p:nvPr/>
        </p:nvGrpSpPr>
        <p:grpSpPr>
          <a:xfrm>
            <a:off x="1125034" y="666750"/>
            <a:ext cx="3065966" cy="3764488"/>
            <a:chOff x="609600" y="1006288"/>
            <a:chExt cx="3065966" cy="3764488"/>
          </a:xfrm>
        </p:grpSpPr>
        <p:pic>
          <p:nvPicPr>
            <p:cNvPr id="3031" name="Google Shape;3031;p76"/>
            <p:cNvPicPr preferRelativeResize="0"/>
            <p:nvPr/>
          </p:nvPicPr>
          <p:blipFill rotWithShape="1">
            <a:blip r:embed="rId3">
              <a:alphaModFix/>
            </a:blip>
            <a:srcRect b="0" l="0" r="0" t="0"/>
            <a:stretch/>
          </p:blipFill>
          <p:spPr>
            <a:xfrm>
              <a:off x="609600" y="1006288"/>
              <a:ext cx="3065966" cy="3764488"/>
            </a:xfrm>
            <a:prstGeom prst="rect">
              <a:avLst/>
            </a:prstGeom>
            <a:noFill/>
            <a:ln>
              <a:noFill/>
            </a:ln>
          </p:spPr>
        </p:pic>
        <p:sp>
          <p:nvSpPr>
            <p:cNvPr id="3032" name="Google Shape;3032;p76"/>
            <p:cNvSpPr/>
            <p:nvPr/>
          </p:nvSpPr>
          <p:spPr>
            <a:xfrm>
              <a:off x="1447800" y="1018614"/>
              <a:ext cx="457200" cy="3772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grpSp>
        <p:nvGrpSpPr>
          <p:cNvPr id="3033" name="Google Shape;3033;p76"/>
          <p:cNvGrpSpPr/>
          <p:nvPr/>
        </p:nvGrpSpPr>
        <p:grpSpPr>
          <a:xfrm>
            <a:off x="4800600" y="666750"/>
            <a:ext cx="3200109" cy="3650876"/>
            <a:chOff x="5105400" y="1006288"/>
            <a:chExt cx="3200109" cy="3650876"/>
          </a:xfrm>
        </p:grpSpPr>
        <p:pic>
          <p:nvPicPr>
            <p:cNvPr id="3034" name="Google Shape;3034;p76"/>
            <p:cNvPicPr preferRelativeResize="0"/>
            <p:nvPr/>
          </p:nvPicPr>
          <p:blipFill rotWithShape="1">
            <a:blip r:embed="rId4">
              <a:alphaModFix/>
            </a:blip>
            <a:srcRect b="0" l="0" r="0" t="0"/>
            <a:stretch/>
          </p:blipFill>
          <p:spPr>
            <a:xfrm>
              <a:off x="5239543" y="1018614"/>
              <a:ext cx="3065966" cy="3638550"/>
            </a:xfrm>
            <a:prstGeom prst="rect">
              <a:avLst/>
            </a:prstGeom>
            <a:noFill/>
            <a:ln>
              <a:noFill/>
            </a:ln>
          </p:spPr>
        </p:pic>
        <p:sp>
          <p:nvSpPr>
            <p:cNvPr id="3035" name="Google Shape;3035;p76"/>
            <p:cNvSpPr/>
            <p:nvPr/>
          </p:nvSpPr>
          <p:spPr>
            <a:xfrm>
              <a:off x="5105400" y="1006288"/>
              <a:ext cx="457200" cy="3772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sp>
        <p:nvSpPr>
          <p:cNvPr id="3036" name="Google Shape;3036;p76"/>
          <p:cNvSpPr txBox="1"/>
          <p:nvPr/>
        </p:nvSpPr>
        <p:spPr>
          <a:xfrm>
            <a:off x="782765" y="4548485"/>
            <a:ext cx="767543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rgbClr val="0000FF"/>
                </a:solidFill>
                <a:latin typeface="Gill Sans"/>
                <a:ea typeface="Gill Sans"/>
                <a:cs typeface="Gill Sans"/>
                <a:sym typeface="Gill Sans"/>
              </a:rPr>
              <a:t>Relaxed TW for better WA, but at weaker predictability guarantee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1" name="Shape 3041"/>
        <p:cNvGrpSpPr/>
        <p:nvPr/>
      </p:nvGrpSpPr>
      <p:grpSpPr>
        <a:xfrm>
          <a:off x="0" y="0"/>
          <a:ext cx="0" cy="0"/>
          <a:chOff x="0" y="0"/>
          <a:chExt cx="0" cy="0"/>
        </a:xfrm>
      </p:grpSpPr>
      <p:sp>
        <p:nvSpPr>
          <p:cNvPr id="3042" name="Google Shape;3042;p77"/>
          <p:cNvSpPr txBox="1"/>
          <p:nvPr>
            <p:ph type="title"/>
          </p:nvPr>
        </p:nvSpPr>
        <p:spPr>
          <a:xfrm>
            <a:off x="277806" y="164803"/>
            <a:ext cx="8621875" cy="54610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t/>
            </a:r>
            <a:endParaRPr/>
          </a:p>
        </p:txBody>
      </p:sp>
      <p:sp>
        <p:nvSpPr>
          <p:cNvPr id="3043" name="Google Shape;3043;p77"/>
          <p:cNvSpPr txBox="1"/>
          <p:nvPr>
            <p:ph idx="12" type="sldNum"/>
          </p:nvPr>
        </p:nvSpPr>
        <p:spPr>
          <a:xfrm>
            <a:off x="8341368" y="4869657"/>
            <a:ext cx="802632"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sp>
        <p:nvSpPr>
          <p:cNvPr id="3044" name="Google Shape;3044;p77"/>
          <p:cNvSpPr/>
          <p:nvPr/>
        </p:nvSpPr>
        <p:spPr>
          <a:xfrm>
            <a:off x="430206" y="1086355"/>
            <a:ext cx="4294194" cy="102819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1" lang="en-US" sz="2300">
                <a:solidFill>
                  <a:srgbClr val="0000FF"/>
                </a:solidFill>
                <a:latin typeface="Gill Sans"/>
                <a:ea typeface="Gill Sans"/>
                <a:cs typeface="Gill Sans"/>
                <a:sym typeface="Gill Sans"/>
              </a:rPr>
              <a:t>IODA shows better performance across </a:t>
            </a:r>
            <a:r>
              <a:rPr i="1" lang="en-US" sz="3200">
                <a:solidFill>
                  <a:srgbClr val="0000FF"/>
                </a:solidFill>
                <a:latin typeface="Helvetica Neue"/>
                <a:ea typeface="Helvetica Neue"/>
                <a:cs typeface="Helvetica Neue"/>
                <a:sym typeface="Helvetica Neue"/>
              </a:rPr>
              <a:t>21</a:t>
            </a:r>
            <a:r>
              <a:rPr i="1" lang="en-US" sz="2300">
                <a:solidFill>
                  <a:srgbClr val="0000FF"/>
                </a:solidFill>
                <a:latin typeface="Gill Sans"/>
                <a:ea typeface="Gill Sans"/>
                <a:cs typeface="Gill Sans"/>
                <a:sym typeface="Gill Sans"/>
              </a:rPr>
              <a:t> real-world workloads!</a:t>
            </a:r>
            <a:endParaRPr/>
          </a:p>
        </p:txBody>
      </p:sp>
      <p:pic>
        <p:nvPicPr>
          <p:cNvPr id="3045" name="Google Shape;3045;p77"/>
          <p:cNvPicPr preferRelativeResize="0"/>
          <p:nvPr/>
        </p:nvPicPr>
        <p:blipFill rotWithShape="1">
          <a:blip r:embed="rId3">
            <a:alphaModFix/>
          </a:blip>
          <a:srcRect b="0" l="0" r="0" t="0"/>
          <a:stretch/>
        </p:blipFill>
        <p:spPr>
          <a:xfrm>
            <a:off x="479809" y="2522562"/>
            <a:ext cx="4019131" cy="2511957"/>
          </a:xfrm>
          <a:prstGeom prst="rect">
            <a:avLst/>
          </a:prstGeom>
          <a:noFill/>
          <a:ln>
            <a:noFill/>
          </a:ln>
        </p:spPr>
      </p:pic>
      <p:pic>
        <p:nvPicPr>
          <p:cNvPr id="3046" name="Google Shape;3046;p77"/>
          <p:cNvPicPr preferRelativeResize="0"/>
          <p:nvPr/>
        </p:nvPicPr>
        <p:blipFill rotWithShape="1">
          <a:blip r:embed="rId4">
            <a:alphaModFix/>
          </a:blip>
          <a:srcRect b="0" l="0" r="0" t="0"/>
          <a:stretch/>
        </p:blipFill>
        <p:spPr>
          <a:xfrm>
            <a:off x="4663856" y="2461740"/>
            <a:ext cx="4419443" cy="2572779"/>
          </a:xfrm>
          <a:prstGeom prst="rect">
            <a:avLst/>
          </a:prstGeom>
          <a:noFill/>
          <a:ln>
            <a:noFill/>
          </a:ln>
        </p:spPr>
      </p:pic>
      <p:pic>
        <p:nvPicPr>
          <p:cNvPr id="3047" name="Google Shape;3047;p77"/>
          <p:cNvPicPr preferRelativeResize="0"/>
          <p:nvPr/>
        </p:nvPicPr>
        <p:blipFill rotWithShape="1">
          <a:blip r:embed="rId5">
            <a:alphaModFix/>
          </a:blip>
          <a:srcRect b="0" l="0" r="0" t="0"/>
          <a:stretch/>
        </p:blipFill>
        <p:spPr>
          <a:xfrm>
            <a:off x="4807976" y="254030"/>
            <a:ext cx="4174163" cy="224341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1" name="Shape 3051"/>
        <p:cNvGrpSpPr/>
        <p:nvPr/>
      </p:nvGrpSpPr>
      <p:grpSpPr>
        <a:xfrm>
          <a:off x="0" y="0"/>
          <a:ext cx="0" cy="0"/>
          <a:chOff x="0" y="0"/>
          <a:chExt cx="0" cy="0"/>
        </a:xfrm>
      </p:grpSpPr>
      <p:sp>
        <p:nvSpPr>
          <p:cNvPr id="3052" name="Google Shape;3052;p78"/>
          <p:cNvSpPr txBox="1"/>
          <p:nvPr>
            <p:ph type="title"/>
          </p:nvPr>
        </p:nvSpPr>
        <p:spPr>
          <a:xfrm>
            <a:off x="327413" y="171451"/>
            <a:ext cx="8562346"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Backup: IODA vs. State-of-the-Art Results</a:t>
            </a:r>
            <a:endParaRPr/>
          </a:p>
        </p:txBody>
      </p:sp>
      <p:sp>
        <p:nvSpPr>
          <p:cNvPr id="3053" name="Google Shape;3053;p78"/>
          <p:cNvSpPr txBox="1"/>
          <p:nvPr>
            <p:ph idx="1" type="body"/>
          </p:nvPr>
        </p:nvSpPr>
        <p:spPr>
          <a:xfrm>
            <a:off x="327413" y="807543"/>
            <a:ext cx="8562346" cy="4164508"/>
          </a:xfrm>
          <a:prstGeom prst="rect">
            <a:avLst/>
          </a:prstGeom>
          <a:noFill/>
          <a:ln>
            <a:noFill/>
          </a:ln>
        </p:spPr>
        <p:txBody>
          <a:bodyPr anchorCtr="0" anchor="t" bIns="45700" lIns="91425" spcFirstLastPara="1" rIns="91425" wrap="square" tIns="45700">
            <a:normAutofit/>
          </a:bodyPr>
          <a:lstStyle/>
          <a:p>
            <a:pPr indent="-157162" lvl="0" marL="257175" rtl="0" algn="l">
              <a:lnSpc>
                <a:spcPct val="100000"/>
              </a:lnSpc>
              <a:spcBef>
                <a:spcPts val="0"/>
              </a:spcBef>
              <a:spcAft>
                <a:spcPts val="0"/>
              </a:spcAft>
              <a:buSzPts val="1575"/>
              <a:buNone/>
            </a:pPr>
            <a:r>
              <a:t/>
            </a:r>
            <a:endParaRPr/>
          </a:p>
        </p:txBody>
      </p:sp>
      <p:pic>
        <p:nvPicPr>
          <p:cNvPr id="3054" name="Google Shape;3054;p78"/>
          <p:cNvPicPr preferRelativeResize="0"/>
          <p:nvPr/>
        </p:nvPicPr>
        <p:blipFill rotWithShape="1">
          <a:blip r:embed="rId3">
            <a:alphaModFix/>
          </a:blip>
          <a:srcRect b="0" l="0" r="0" t="0"/>
          <a:stretch/>
        </p:blipFill>
        <p:spPr>
          <a:xfrm>
            <a:off x="570348" y="1428750"/>
            <a:ext cx="7779985" cy="332639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9" name="Shape 3059"/>
        <p:cNvGrpSpPr/>
        <p:nvPr/>
      </p:nvGrpSpPr>
      <p:grpSpPr>
        <a:xfrm>
          <a:off x="0" y="0"/>
          <a:ext cx="0" cy="0"/>
          <a:chOff x="0" y="0"/>
          <a:chExt cx="0" cy="0"/>
        </a:xfrm>
      </p:grpSpPr>
      <p:sp>
        <p:nvSpPr>
          <p:cNvPr id="3060" name="Google Shape;3060;p79"/>
          <p:cNvSpPr txBox="1"/>
          <p:nvPr>
            <p:ph idx="12" type="sldNum"/>
          </p:nvPr>
        </p:nvSpPr>
        <p:spPr>
          <a:xfrm>
            <a:off x="8340725" y="4870450"/>
            <a:ext cx="803275" cy="273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grpSp>
        <p:nvGrpSpPr>
          <p:cNvPr id="3061" name="Google Shape;3061;p79"/>
          <p:cNvGrpSpPr/>
          <p:nvPr/>
        </p:nvGrpSpPr>
        <p:grpSpPr>
          <a:xfrm>
            <a:off x="838200" y="2329042"/>
            <a:ext cx="2286000" cy="619155"/>
            <a:chOff x="3962400" y="1723994"/>
            <a:chExt cx="2286000" cy="619155"/>
          </a:xfrm>
        </p:grpSpPr>
        <p:sp>
          <p:nvSpPr>
            <p:cNvPr id="3062" name="Google Shape;3062;p79"/>
            <p:cNvSpPr txBox="1"/>
            <p:nvPr/>
          </p:nvSpPr>
          <p:spPr>
            <a:xfrm>
              <a:off x="3962400" y="1833516"/>
              <a:ext cx="2286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FEMU [FAST’18]</a:t>
              </a:r>
              <a:endParaRPr/>
            </a:p>
          </p:txBody>
        </p:sp>
        <p:sp>
          <p:nvSpPr>
            <p:cNvPr id="3063" name="Google Shape;3063;p79"/>
            <p:cNvSpPr/>
            <p:nvPr/>
          </p:nvSpPr>
          <p:spPr>
            <a:xfrm>
              <a:off x="3962400" y="1723994"/>
              <a:ext cx="2286000" cy="61915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grpSp>
        <p:nvGrpSpPr>
          <p:cNvPr id="3064" name="Google Shape;3064;p79"/>
          <p:cNvGrpSpPr/>
          <p:nvPr/>
        </p:nvGrpSpPr>
        <p:grpSpPr>
          <a:xfrm>
            <a:off x="838200" y="1495395"/>
            <a:ext cx="2438400" cy="619155"/>
            <a:chOff x="3962400" y="1723994"/>
            <a:chExt cx="2438400" cy="619155"/>
          </a:xfrm>
        </p:grpSpPr>
        <p:sp>
          <p:nvSpPr>
            <p:cNvPr id="3065" name="Google Shape;3065;p79"/>
            <p:cNvSpPr txBox="1"/>
            <p:nvPr/>
          </p:nvSpPr>
          <p:spPr>
            <a:xfrm>
              <a:off x="3962400" y="1833516"/>
              <a:ext cx="24384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Basilisk [InSub’22]</a:t>
              </a:r>
              <a:endParaRPr/>
            </a:p>
          </p:txBody>
        </p:sp>
        <p:sp>
          <p:nvSpPr>
            <p:cNvPr id="3066" name="Google Shape;3066;p79"/>
            <p:cNvSpPr/>
            <p:nvPr/>
          </p:nvSpPr>
          <p:spPr>
            <a:xfrm>
              <a:off x="3962400" y="1723994"/>
              <a:ext cx="2286000" cy="61915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grpSp>
        <p:nvGrpSpPr>
          <p:cNvPr id="3067" name="Google Shape;3067;p79"/>
          <p:cNvGrpSpPr/>
          <p:nvPr/>
        </p:nvGrpSpPr>
        <p:grpSpPr>
          <a:xfrm>
            <a:off x="838200" y="4422495"/>
            <a:ext cx="2286000" cy="619155"/>
            <a:chOff x="3962400" y="1723994"/>
            <a:chExt cx="2286000" cy="619155"/>
          </a:xfrm>
        </p:grpSpPr>
        <p:sp>
          <p:nvSpPr>
            <p:cNvPr id="3068" name="Google Shape;3068;p79"/>
            <p:cNvSpPr txBox="1"/>
            <p:nvPr/>
          </p:nvSpPr>
          <p:spPr>
            <a:xfrm>
              <a:off x="3962400" y="1833516"/>
              <a:ext cx="2286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cap="small">
                  <a:solidFill>
                    <a:schemeClr val="dk1"/>
                  </a:solidFill>
                  <a:latin typeface="Gill Sans"/>
                  <a:ea typeface="Gill Sans"/>
                  <a:cs typeface="Gill Sans"/>
                  <a:sym typeface="Gill Sans"/>
                </a:rPr>
                <a:t>ttFlash</a:t>
              </a:r>
              <a:r>
                <a:rPr lang="en-US" sz="2000">
                  <a:solidFill>
                    <a:schemeClr val="dk1"/>
                  </a:solidFill>
                  <a:latin typeface="Gill Sans"/>
                  <a:ea typeface="Gill Sans"/>
                  <a:cs typeface="Gill Sans"/>
                  <a:sym typeface="Gill Sans"/>
                </a:rPr>
                <a:t> [FAST’17]</a:t>
              </a:r>
              <a:endParaRPr/>
            </a:p>
          </p:txBody>
        </p:sp>
        <p:sp>
          <p:nvSpPr>
            <p:cNvPr id="3069" name="Google Shape;3069;p79"/>
            <p:cNvSpPr/>
            <p:nvPr/>
          </p:nvSpPr>
          <p:spPr>
            <a:xfrm>
              <a:off x="3962400" y="1723994"/>
              <a:ext cx="2286000" cy="61915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sp>
        <p:nvSpPr>
          <p:cNvPr id="3070" name="Google Shape;3070;p79"/>
          <p:cNvSpPr txBox="1"/>
          <p:nvPr/>
        </p:nvSpPr>
        <p:spPr>
          <a:xfrm rot="-5400000">
            <a:off x="-304331" y="1756442"/>
            <a:ext cx="14988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rgbClr val="0000FF"/>
                </a:solidFill>
                <a:latin typeface="Gill Sans"/>
                <a:ea typeface="Gill Sans"/>
                <a:cs typeface="Gill Sans"/>
                <a:sym typeface="Gill Sans"/>
              </a:rPr>
              <a:t>First-author</a:t>
            </a:r>
            <a:endParaRPr/>
          </a:p>
        </p:txBody>
      </p:sp>
      <p:sp>
        <p:nvSpPr>
          <p:cNvPr id="3071" name="Google Shape;3071;p79"/>
          <p:cNvSpPr txBox="1"/>
          <p:nvPr/>
        </p:nvSpPr>
        <p:spPr>
          <a:xfrm rot="-5400000">
            <a:off x="-460680" y="3994788"/>
            <a:ext cx="183575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rgbClr val="0000FF"/>
                </a:solidFill>
                <a:latin typeface="Gill Sans"/>
                <a:ea typeface="Gill Sans"/>
                <a:cs typeface="Gill Sans"/>
                <a:sym typeface="Gill Sans"/>
              </a:rPr>
              <a:t>Second-author</a:t>
            </a:r>
            <a:endParaRPr/>
          </a:p>
        </p:txBody>
      </p:sp>
      <p:grpSp>
        <p:nvGrpSpPr>
          <p:cNvPr id="3072" name="Google Shape;3072;p79"/>
          <p:cNvGrpSpPr/>
          <p:nvPr/>
        </p:nvGrpSpPr>
        <p:grpSpPr>
          <a:xfrm>
            <a:off x="838200" y="3250545"/>
            <a:ext cx="2286000" cy="1099708"/>
            <a:chOff x="3657602" y="1191457"/>
            <a:chExt cx="2286000" cy="1099708"/>
          </a:xfrm>
        </p:grpSpPr>
        <p:grpSp>
          <p:nvGrpSpPr>
            <p:cNvPr id="3073" name="Google Shape;3073;p79"/>
            <p:cNvGrpSpPr/>
            <p:nvPr/>
          </p:nvGrpSpPr>
          <p:grpSpPr>
            <a:xfrm>
              <a:off x="3657602" y="1191457"/>
              <a:ext cx="2286000" cy="619155"/>
              <a:chOff x="3962400" y="1723994"/>
              <a:chExt cx="2286000" cy="619155"/>
            </a:xfrm>
          </p:grpSpPr>
          <p:sp>
            <p:nvSpPr>
              <p:cNvPr id="3074" name="Google Shape;3074;p79"/>
              <p:cNvSpPr txBox="1"/>
              <p:nvPr/>
            </p:nvSpPr>
            <p:spPr>
              <a:xfrm>
                <a:off x="3962400" y="1833516"/>
                <a:ext cx="2286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MittOS</a:t>
                </a:r>
                <a:r>
                  <a:rPr b="1" baseline="30000" lang="en-US" sz="2000">
                    <a:solidFill>
                      <a:schemeClr val="dk1"/>
                    </a:solidFill>
                    <a:latin typeface="Gill Sans"/>
                    <a:ea typeface="Gill Sans"/>
                    <a:cs typeface="Gill Sans"/>
                    <a:sym typeface="Gill Sans"/>
                  </a:rPr>
                  <a:t>*</a:t>
                </a:r>
                <a:r>
                  <a:rPr lang="en-US" sz="2000">
                    <a:solidFill>
                      <a:schemeClr val="dk1"/>
                    </a:solidFill>
                    <a:latin typeface="Gill Sans"/>
                    <a:ea typeface="Gill Sans"/>
                    <a:cs typeface="Gill Sans"/>
                    <a:sym typeface="Gill Sans"/>
                  </a:rPr>
                  <a:t> [SOSP’17]</a:t>
                </a:r>
                <a:endParaRPr/>
              </a:p>
            </p:txBody>
          </p:sp>
          <p:sp>
            <p:nvSpPr>
              <p:cNvPr id="3075" name="Google Shape;3075;p79"/>
              <p:cNvSpPr/>
              <p:nvPr/>
            </p:nvSpPr>
            <p:spPr>
              <a:xfrm>
                <a:off x="3962400" y="1723994"/>
                <a:ext cx="2286000" cy="61915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sp>
          <p:nvSpPr>
            <p:cNvPr id="3076" name="Google Shape;3076;p79"/>
            <p:cNvSpPr txBox="1"/>
            <p:nvPr/>
          </p:nvSpPr>
          <p:spPr>
            <a:xfrm>
              <a:off x="3835625" y="1767945"/>
              <a:ext cx="203177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400">
                  <a:solidFill>
                    <a:schemeClr val="dk1"/>
                  </a:solidFill>
                  <a:latin typeface="Gill Sans"/>
                  <a:ea typeface="Gill Sans"/>
                  <a:cs typeface="Gill Sans"/>
                  <a:sym typeface="Gill Sans"/>
                </a:rPr>
                <a:t>*</a:t>
              </a:r>
              <a:r>
                <a:rPr i="1" lang="en-US" sz="1400">
                  <a:solidFill>
                    <a:srgbClr val="7F7F7F"/>
                  </a:solidFill>
                  <a:latin typeface="Gill Sans"/>
                  <a:ea typeface="Gill Sans"/>
                  <a:cs typeface="Gill Sans"/>
                  <a:sym typeface="Gill Sans"/>
                </a:rPr>
                <a:t> Almost equal-contribution</a:t>
              </a:r>
              <a:endParaRPr/>
            </a:p>
            <a:p>
              <a:pPr indent="0" lvl="0" marL="0" marR="0" rtl="0" algn="ctr">
                <a:spcBef>
                  <a:spcPts val="0"/>
                </a:spcBef>
                <a:spcAft>
                  <a:spcPts val="0"/>
                </a:spcAft>
                <a:buNone/>
              </a:pPr>
              <a:r>
                <a:rPr i="1" lang="en-US" sz="1400">
                  <a:solidFill>
                    <a:srgbClr val="7F7F7F"/>
                  </a:solidFill>
                  <a:latin typeface="Gill Sans"/>
                  <a:ea typeface="Gill Sans"/>
                  <a:cs typeface="Gill Sans"/>
                  <a:sym typeface="Gill Sans"/>
                </a:rPr>
                <a:t>as the first-author</a:t>
              </a:r>
              <a:endParaRPr/>
            </a:p>
          </p:txBody>
        </p:sp>
      </p:grpSp>
      <p:cxnSp>
        <p:nvCxnSpPr>
          <p:cNvPr id="3077" name="Google Shape;3077;p79"/>
          <p:cNvCxnSpPr/>
          <p:nvPr/>
        </p:nvCxnSpPr>
        <p:spPr>
          <a:xfrm>
            <a:off x="381000" y="3105150"/>
            <a:ext cx="2743200" cy="0"/>
          </a:xfrm>
          <a:prstGeom prst="straightConnector1">
            <a:avLst/>
          </a:prstGeom>
          <a:noFill/>
          <a:ln cap="flat" cmpd="sng" w="12700">
            <a:solidFill>
              <a:srgbClr val="A5A5A5"/>
            </a:solidFill>
            <a:prstDash val="lgDashDot"/>
            <a:round/>
            <a:headEnd len="sm" w="sm" type="none"/>
            <a:tailEnd len="sm" w="sm" type="non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2" name="Shape 3082"/>
        <p:cNvGrpSpPr/>
        <p:nvPr/>
      </p:nvGrpSpPr>
      <p:grpSpPr>
        <a:xfrm>
          <a:off x="0" y="0"/>
          <a:ext cx="0" cy="0"/>
          <a:chOff x="0" y="0"/>
          <a:chExt cx="0" cy="0"/>
        </a:xfrm>
      </p:grpSpPr>
      <p:sp>
        <p:nvSpPr>
          <p:cNvPr id="3083" name="Google Shape;3083;p80"/>
          <p:cNvSpPr txBox="1"/>
          <p:nvPr>
            <p:ph idx="12" type="sldNum"/>
          </p:nvPr>
        </p:nvSpPr>
        <p:spPr>
          <a:xfrm>
            <a:off x="8340725" y="4870450"/>
            <a:ext cx="803275" cy="273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grpSp>
        <p:nvGrpSpPr>
          <p:cNvPr id="3084" name="Google Shape;3084;p80"/>
          <p:cNvGrpSpPr/>
          <p:nvPr/>
        </p:nvGrpSpPr>
        <p:grpSpPr>
          <a:xfrm>
            <a:off x="838200" y="2329042"/>
            <a:ext cx="2286000" cy="619155"/>
            <a:chOff x="3962400" y="1723994"/>
            <a:chExt cx="2286000" cy="619155"/>
          </a:xfrm>
        </p:grpSpPr>
        <p:sp>
          <p:nvSpPr>
            <p:cNvPr id="3085" name="Google Shape;3085;p80"/>
            <p:cNvSpPr txBox="1"/>
            <p:nvPr/>
          </p:nvSpPr>
          <p:spPr>
            <a:xfrm>
              <a:off x="3962400" y="1833516"/>
              <a:ext cx="2286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A5A5A5"/>
                  </a:solidFill>
                  <a:latin typeface="Gill Sans"/>
                  <a:ea typeface="Gill Sans"/>
                  <a:cs typeface="Gill Sans"/>
                  <a:sym typeface="Gill Sans"/>
                </a:rPr>
                <a:t>FEMU [FAST’18]</a:t>
              </a:r>
              <a:endParaRPr/>
            </a:p>
          </p:txBody>
        </p:sp>
        <p:sp>
          <p:nvSpPr>
            <p:cNvPr id="3086" name="Google Shape;3086;p80"/>
            <p:cNvSpPr/>
            <p:nvPr/>
          </p:nvSpPr>
          <p:spPr>
            <a:xfrm>
              <a:off x="3962400" y="1723994"/>
              <a:ext cx="2286000" cy="61915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grpSp>
        <p:nvGrpSpPr>
          <p:cNvPr id="3087" name="Google Shape;3087;p80"/>
          <p:cNvGrpSpPr/>
          <p:nvPr/>
        </p:nvGrpSpPr>
        <p:grpSpPr>
          <a:xfrm>
            <a:off x="838200" y="1643242"/>
            <a:ext cx="2438400" cy="619155"/>
            <a:chOff x="3962400" y="1723994"/>
            <a:chExt cx="2438400" cy="619155"/>
          </a:xfrm>
        </p:grpSpPr>
        <p:sp>
          <p:nvSpPr>
            <p:cNvPr id="3088" name="Google Shape;3088;p80"/>
            <p:cNvSpPr txBox="1"/>
            <p:nvPr/>
          </p:nvSpPr>
          <p:spPr>
            <a:xfrm>
              <a:off x="3962400" y="1833516"/>
              <a:ext cx="24384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A5A5A5"/>
                  </a:solidFill>
                  <a:latin typeface="Gill Sans"/>
                  <a:ea typeface="Gill Sans"/>
                  <a:cs typeface="Gill Sans"/>
                  <a:sym typeface="Gill Sans"/>
                </a:rPr>
                <a:t>LeapIO [ASPLOS’20]</a:t>
              </a:r>
              <a:endParaRPr/>
            </a:p>
          </p:txBody>
        </p:sp>
        <p:sp>
          <p:nvSpPr>
            <p:cNvPr id="3089" name="Google Shape;3089;p80"/>
            <p:cNvSpPr/>
            <p:nvPr/>
          </p:nvSpPr>
          <p:spPr>
            <a:xfrm>
              <a:off x="3962400" y="1723994"/>
              <a:ext cx="2286000" cy="61915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A5A5A5"/>
                </a:solidFill>
                <a:latin typeface="Gill Sans"/>
                <a:ea typeface="Gill Sans"/>
                <a:cs typeface="Gill Sans"/>
                <a:sym typeface="Gill Sans"/>
              </a:endParaRPr>
            </a:p>
          </p:txBody>
        </p:sp>
      </p:grpSp>
      <p:grpSp>
        <p:nvGrpSpPr>
          <p:cNvPr id="3090" name="Google Shape;3090;p80"/>
          <p:cNvGrpSpPr/>
          <p:nvPr/>
        </p:nvGrpSpPr>
        <p:grpSpPr>
          <a:xfrm>
            <a:off x="838200" y="971550"/>
            <a:ext cx="2438400" cy="619155"/>
            <a:chOff x="3962400" y="1723994"/>
            <a:chExt cx="2438400" cy="619155"/>
          </a:xfrm>
        </p:grpSpPr>
        <p:sp>
          <p:nvSpPr>
            <p:cNvPr id="3091" name="Google Shape;3091;p80"/>
            <p:cNvSpPr txBox="1"/>
            <p:nvPr/>
          </p:nvSpPr>
          <p:spPr>
            <a:xfrm>
              <a:off x="3962400" y="1833516"/>
              <a:ext cx="24384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Basilisk</a:t>
              </a:r>
              <a:r>
                <a:rPr lang="en-US" sz="2000">
                  <a:solidFill>
                    <a:schemeClr val="dk1"/>
                  </a:solidFill>
                  <a:latin typeface="Gill Sans"/>
                  <a:ea typeface="Gill Sans"/>
                  <a:cs typeface="Gill Sans"/>
                  <a:sym typeface="Gill Sans"/>
                </a:rPr>
                <a:t> [InSub’22]</a:t>
              </a:r>
              <a:endParaRPr/>
            </a:p>
          </p:txBody>
        </p:sp>
        <p:sp>
          <p:nvSpPr>
            <p:cNvPr id="3092" name="Google Shape;3092;p80"/>
            <p:cNvSpPr/>
            <p:nvPr/>
          </p:nvSpPr>
          <p:spPr>
            <a:xfrm>
              <a:off x="3962400" y="1723994"/>
              <a:ext cx="2286000" cy="61915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grpSp>
        <p:nvGrpSpPr>
          <p:cNvPr id="3093" name="Google Shape;3093;p80"/>
          <p:cNvGrpSpPr/>
          <p:nvPr/>
        </p:nvGrpSpPr>
        <p:grpSpPr>
          <a:xfrm>
            <a:off x="838200" y="4422495"/>
            <a:ext cx="2286000" cy="619155"/>
            <a:chOff x="3962400" y="1723994"/>
            <a:chExt cx="2286000" cy="619155"/>
          </a:xfrm>
        </p:grpSpPr>
        <p:sp>
          <p:nvSpPr>
            <p:cNvPr id="3094" name="Google Shape;3094;p80"/>
            <p:cNvSpPr txBox="1"/>
            <p:nvPr/>
          </p:nvSpPr>
          <p:spPr>
            <a:xfrm>
              <a:off x="3962400" y="1833516"/>
              <a:ext cx="2286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cap="small">
                  <a:solidFill>
                    <a:srgbClr val="A5A5A5"/>
                  </a:solidFill>
                  <a:latin typeface="Gill Sans"/>
                  <a:ea typeface="Gill Sans"/>
                  <a:cs typeface="Gill Sans"/>
                  <a:sym typeface="Gill Sans"/>
                </a:rPr>
                <a:t>ttFlash</a:t>
              </a:r>
              <a:r>
                <a:rPr lang="en-US" sz="2000">
                  <a:solidFill>
                    <a:srgbClr val="A5A5A5"/>
                  </a:solidFill>
                  <a:latin typeface="Gill Sans"/>
                  <a:ea typeface="Gill Sans"/>
                  <a:cs typeface="Gill Sans"/>
                  <a:sym typeface="Gill Sans"/>
                </a:rPr>
                <a:t> [FAST’17]</a:t>
              </a:r>
              <a:endParaRPr/>
            </a:p>
          </p:txBody>
        </p:sp>
        <p:sp>
          <p:nvSpPr>
            <p:cNvPr id="3095" name="Google Shape;3095;p80"/>
            <p:cNvSpPr/>
            <p:nvPr/>
          </p:nvSpPr>
          <p:spPr>
            <a:xfrm>
              <a:off x="3962400" y="1723994"/>
              <a:ext cx="2286000" cy="61915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sp>
        <p:nvSpPr>
          <p:cNvPr id="3096" name="Google Shape;3096;p80"/>
          <p:cNvSpPr txBox="1"/>
          <p:nvPr/>
        </p:nvSpPr>
        <p:spPr>
          <a:xfrm rot="-5400000">
            <a:off x="-304331" y="1756442"/>
            <a:ext cx="14988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rgbClr val="0000FF"/>
                </a:solidFill>
                <a:latin typeface="Gill Sans"/>
                <a:ea typeface="Gill Sans"/>
                <a:cs typeface="Gill Sans"/>
                <a:sym typeface="Gill Sans"/>
              </a:rPr>
              <a:t>First-author</a:t>
            </a:r>
            <a:endParaRPr/>
          </a:p>
        </p:txBody>
      </p:sp>
      <p:sp>
        <p:nvSpPr>
          <p:cNvPr id="3097" name="Google Shape;3097;p80"/>
          <p:cNvSpPr txBox="1"/>
          <p:nvPr/>
        </p:nvSpPr>
        <p:spPr>
          <a:xfrm rot="-5400000">
            <a:off x="-460680" y="3994788"/>
            <a:ext cx="183575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rgbClr val="7F7F7F"/>
                </a:solidFill>
                <a:latin typeface="Gill Sans"/>
                <a:ea typeface="Gill Sans"/>
                <a:cs typeface="Gill Sans"/>
                <a:sym typeface="Gill Sans"/>
              </a:rPr>
              <a:t>Second-author</a:t>
            </a:r>
            <a:endParaRPr/>
          </a:p>
        </p:txBody>
      </p:sp>
      <p:grpSp>
        <p:nvGrpSpPr>
          <p:cNvPr id="3098" name="Google Shape;3098;p80"/>
          <p:cNvGrpSpPr/>
          <p:nvPr/>
        </p:nvGrpSpPr>
        <p:grpSpPr>
          <a:xfrm>
            <a:off x="838200" y="3250545"/>
            <a:ext cx="2286000" cy="1099708"/>
            <a:chOff x="3657602" y="1191457"/>
            <a:chExt cx="2286000" cy="1099708"/>
          </a:xfrm>
        </p:grpSpPr>
        <p:grpSp>
          <p:nvGrpSpPr>
            <p:cNvPr id="3099" name="Google Shape;3099;p80"/>
            <p:cNvGrpSpPr/>
            <p:nvPr/>
          </p:nvGrpSpPr>
          <p:grpSpPr>
            <a:xfrm>
              <a:off x="3657602" y="1191457"/>
              <a:ext cx="2286000" cy="619155"/>
              <a:chOff x="3962400" y="1723994"/>
              <a:chExt cx="2286000" cy="619155"/>
            </a:xfrm>
          </p:grpSpPr>
          <p:sp>
            <p:nvSpPr>
              <p:cNvPr id="3100" name="Google Shape;3100;p80"/>
              <p:cNvSpPr txBox="1"/>
              <p:nvPr/>
            </p:nvSpPr>
            <p:spPr>
              <a:xfrm>
                <a:off x="3962400" y="1833516"/>
                <a:ext cx="2286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A5A5A5"/>
                    </a:solidFill>
                    <a:latin typeface="Gill Sans"/>
                    <a:ea typeface="Gill Sans"/>
                    <a:cs typeface="Gill Sans"/>
                    <a:sym typeface="Gill Sans"/>
                  </a:rPr>
                  <a:t>MittOS</a:t>
                </a:r>
                <a:r>
                  <a:rPr b="1" baseline="30000" lang="en-US" sz="2000">
                    <a:solidFill>
                      <a:srgbClr val="A5A5A5"/>
                    </a:solidFill>
                    <a:latin typeface="Gill Sans"/>
                    <a:ea typeface="Gill Sans"/>
                    <a:cs typeface="Gill Sans"/>
                    <a:sym typeface="Gill Sans"/>
                  </a:rPr>
                  <a:t>*</a:t>
                </a:r>
                <a:r>
                  <a:rPr lang="en-US" sz="2000">
                    <a:solidFill>
                      <a:srgbClr val="A5A5A5"/>
                    </a:solidFill>
                    <a:latin typeface="Gill Sans"/>
                    <a:ea typeface="Gill Sans"/>
                    <a:cs typeface="Gill Sans"/>
                    <a:sym typeface="Gill Sans"/>
                  </a:rPr>
                  <a:t> [SOSP’17]</a:t>
                </a:r>
                <a:endParaRPr/>
              </a:p>
            </p:txBody>
          </p:sp>
          <p:sp>
            <p:nvSpPr>
              <p:cNvPr id="3101" name="Google Shape;3101;p80"/>
              <p:cNvSpPr/>
              <p:nvPr/>
            </p:nvSpPr>
            <p:spPr>
              <a:xfrm>
                <a:off x="3962400" y="1723994"/>
                <a:ext cx="2286000" cy="61915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sp>
          <p:nvSpPr>
            <p:cNvPr id="3102" name="Google Shape;3102;p80"/>
            <p:cNvSpPr txBox="1"/>
            <p:nvPr/>
          </p:nvSpPr>
          <p:spPr>
            <a:xfrm>
              <a:off x="3835625" y="1767945"/>
              <a:ext cx="203177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400">
                  <a:solidFill>
                    <a:schemeClr val="dk1"/>
                  </a:solidFill>
                  <a:latin typeface="Gill Sans"/>
                  <a:ea typeface="Gill Sans"/>
                  <a:cs typeface="Gill Sans"/>
                  <a:sym typeface="Gill Sans"/>
                </a:rPr>
                <a:t>*</a:t>
              </a:r>
              <a:r>
                <a:rPr i="1" lang="en-US" sz="1400">
                  <a:solidFill>
                    <a:srgbClr val="7F7F7F"/>
                  </a:solidFill>
                  <a:latin typeface="Gill Sans"/>
                  <a:ea typeface="Gill Sans"/>
                  <a:cs typeface="Gill Sans"/>
                  <a:sym typeface="Gill Sans"/>
                </a:rPr>
                <a:t> Almost equal-contribution</a:t>
              </a:r>
              <a:endParaRPr/>
            </a:p>
            <a:p>
              <a:pPr indent="0" lvl="0" marL="0" marR="0" rtl="0" algn="ctr">
                <a:spcBef>
                  <a:spcPts val="0"/>
                </a:spcBef>
                <a:spcAft>
                  <a:spcPts val="0"/>
                </a:spcAft>
                <a:buNone/>
              </a:pPr>
              <a:r>
                <a:rPr i="1" lang="en-US" sz="1400">
                  <a:solidFill>
                    <a:srgbClr val="7F7F7F"/>
                  </a:solidFill>
                  <a:latin typeface="Gill Sans"/>
                  <a:ea typeface="Gill Sans"/>
                  <a:cs typeface="Gill Sans"/>
                  <a:sym typeface="Gill Sans"/>
                </a:rPr>
                <a:t>as the first-author</a:t>
              </a:r>
              <a:endParaRPr/>
            </a:p>
          </p:txBody>
        </p:sp>
      </p:grpSp>
      <p:cxnSp>
        <p:nvCxnSpPr>
          <p:cNvPr id="3103" name="Google Shape;3103;p80"/>
          <p:cNvCxnSpPr/>
          <p:nvPr/>
        </p:nvCxnSpPr>
        <p:spPr>
          <a:xfrm flipH="1" rot="10800000">
            <a:off x="3124200" y="443170"/>
            <a:ext cx="1447800" cy="555842"/>
          </a:xfrm>
          <a:prstGeom prst="straightConnector1">
            <a:avLst/>
          </a:prstGeom>
          <a:noFill/>
          <a:ln cap="flat" cmpd="sng" w="12700">
            <a:solidFill>
              <a:schemeClr val="dk1"/>
            </a:solidFill>
            <a:prstDash val="lgDashDot"/>
            <a:round/>
            <a:headEnd len="sm" w="sm" type="none"/>
            <a:tailEnd len="sm" w="sm" type="none"/>
          </a:ln>
        </p:spPr>
      </p:cxnSp>
      <p:cxnSp>
        <p:nvCxnSpPr>
          <p:cNvPr id="3104" name="Google Shape;3104;p80"/>
          <p:cNvCxnSpPr/>
          <p:nvPr/>
        </p:nvCxnSpPr>
        <p:spPr>
          <a:xfrm>
            <a:off x="3124200" y="1481182"/>
            <a:ext cx="1447800" cy="3560467"/>
          </a:xfrm>
          <a:prstGeom prst="straightConnector1">
            <a:avLst/>
          </a:prstGeom>
          <a:noFill/>
          <a:ln cap="flat" cmpd="sng" w="12700">
            <a:solidFill>
              <a:schemeClr val="dk1"/>
            </a:solidFill>
            <a:prstDash val="lgDashDot"/>
            <a:round/>
            <a:headEnd len="sm" w="sm" type="none"/>
            <a:tailEnd len="sm" w="sm" type="none"/>
          </a:ln>
        </p:spPr>
      </p:cxnSp>
      <p:sp>
        <p:nvSpPr>
          <p:cNvPr id="3105" name="Google Shape;3105;p80"/>
          <p:cNvSpPr txBox="1"/>
          <p:nvPr/>
        </p:nvSpPr>
        <p:spPr>
          <a:xfrm>
            <a:off x="4574929" y="140746"/>
            <a:ext cx="3852530" cy="646331"/>
          </a:xfrm>
          <a:prstGeom prst="rect">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Software/Hardware Co-design for </a:t>
            </a:r>
            <a:endParaRPr/>
          </a:p>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CXL-based Memory Disaggregation </a:t>
            </a:r>
            <a:endParaRPr/>
          </a:p>
        </p:txBody>
      </p:sp>
      <p:grpSp>
        <p:nvGrpSpPr>
          <p:cNvPr id="3106" name="Google Shape;3106;p80"/>
          <p:cNvGrpSpPr/>
          <p:nvPr/>
        </p:nvGrpSpPr>
        <p:grpSpPr>
          <a:xfrm>
            <a:off x="3501242" y="819150"/>
            <a:ext cx="5876830" cy="461665"/>
            <a:chOff x="3521994" y="1682919"/>
            <a:chExt cx="5876830" cy="461665"/>
          </a:xfrm>
        </p:grpSpPr>
        <p:sp>
          <p:nvSpPr>
            <p:cNvPr id="3107" name="Google Shape;3107;p80"/>
            <p:cNvSpPr txBox="1"/>
            <p:nvPr/>
          </p:nvSpPr>
          <p:spPr>
            <a:xfrm>
              <a:off x="3836224" y="1702062"/>
              <a:ext cx="55626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Memory stranding analysis in production systems</a:t>
              </a:r>
              <a:endParaRPr sz="1800">
                <a:solidFill>
                  <a:schemeClr val="dk1"/>
                </a:solidFill>
                <a:latin typeface="Gill Sans"/>
                <a:ea typeface="Gill Sans"/>
                <a:cs typeface="Gill Sans"/>
                <a:sym typeface="Gill Sans"/>
              </a:endParaRPr>
            </a:p>
          </p:txBody>
        </p:sp>
        <p:sp>
          <p:nvSpPr>
            <p:cNvPr id="3108" name="Google Shape;3108;p80"/>
            <p:cNvSpPr txBox="1"/>
            <p:nvPr/>
          </p:nvSpPr>
          <p:spPr>
            <a:xfrm>
              <a:off x="3521994" y="1682919"/>
              <a:ext cx="3898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Gill Sans"/>
                  <a:ea typeface="Gill Sans"/>
                  <a:cs typeface="Gill Sans"/>
                  <a:sym typeface="Gill Sans"/>
                </a:rPr>
                <a:t>+</a:t>
              </a:r>
              <a:endParaRPr sz="2400">
                <a:solidFill>
                  <a:schemeClr val="dk1"/>
                </a:solidFill>
                <a:latin typeface="Gill Sans"/>
                <a:ea typeface="Gill Sans"/>
                <a:cs typeface="Gill Sans"/>
                <a:sym typeface="Gill Sans"/>
              </a:endParaRPr>
            </a:p>
          </p:txBody>
        </p:sp>
      </p:grpSp>
      <p:grpSp>
        <p:nvGrpSpPr>
          <p:cNvPr id="3109" name="Google Shape;3109;p80"/>
          <p:cNvGrpSpPr/>
          <p:nvPr/>
        </p:nvGrpSpPr>
        <p:grpSpPr>
          <a:xfrm>
            <a:off x="3495770" y="1257546"/>
            <a:ext cx="5403911" cy="461665"/>
            <a:chOff x="3521994" y="2121314"/>
            <a:chExt cx="5403911" cy="461665"/>
          </a:xfrm>
        </p:grpSpPr>
        <p:sp>
          <p:nvSpPr>
            <p:cNvPr id="3110" name="Google Shape;3110;p80"/>
            <p:cNvSpPr txBox="1"/>
            <p:nvPr/>
          </p:nvSpPr>
          <p:spPr>
            <a:xfrm>
              <a:off x="3836224" y="2170103"/>
              <a:ext cx="508968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0000FF"/>
                  </a:solidFill>
                  <a:latin typeface="Gill Sans"/>
                  <a:ea typeface="Gill Sans"/>
                  <a:cs typeface="Gill Sans"/>
                  <a:sym typeface="Gill Sans"/>
                </a:rPr>
                <a:t>&gt;150 representative </a:t>
              </a:r>
              <a:r>
                <a:rPr lang="en-US" sz="2000">
                  <a:solidFill>
                    <a:schemeClr val="dk1"/>
                  </a:solidFill>
                  <a:latin typeface="Gill Sans"/>
                  <a:ea typeface="Gill Sans"/>
                  <a:cs typeface="Gill Sans"/>
                  <a:sym typeface="Gill Sans"/>
                </a:rPr>
                <a:t>workloads profiling</a:t>
              </a:r>
              <a:endParaRPr sz="1800">
                <a:solidFill>
                  <a:schemeClr val="dk1"/>
                </a:solidFill>
                <a:latin typeface="Gill Sans"/>
                <a:ea typeface="Gill Sans"/>
                <a:cs typeface="Gill Sans"/>
                <a:sym typeface="Gill Sans"/>
              </a:endParaRPr>
            </a:p>
          </p:txBody>
        </p:sp>
        <p:sp>
          <p:nvSpPr>
            <p:cNvPr id="3111" name="Google Shape;3111;p80"/>
            <p:cNvSpPr txBox="1"/>
            <p:nvPr/>
          </p:nvSpPr>
          <p:spPr>
            <a:xfrm>
              <a:off x="3521994" y="2121314"/>
              <a:ext cx="3898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Gill Sans"/>
                  <a:ea typeface="Gill Sans"/>
                  <a:cs typeface="Gill Sans"/>
                  <a:sym typeface="Gill Sans"/>
                </a:rPr>
                <a:t>+</a:t>
              </a:r>
              <a:endParaRPr sz="2400">
                <a:solidFill>
                  <a:schemeClr val="dk1"/>
                </a:solidFill>
                <a:latin typeface="Gill Sans"/>
                <a:ea typeface="Gill Sans"/>
                <a:cs typeface="Gill Sans"/>
                <a:sym typeface="Gill Sans"/>
              </a:endParaRPr>
            </a:p>
          </p:txBody>
        </p:sp>
      </p:grpSp>
      <p:pic>
        <p:nvPicPr>
          <p:cNvPr id="3112" name="Google Shape;3112;p80"/>
          <p:cNvPicPr preferRelativeResize="0"/>
          <p:nvPr/>
        </p:nvPicPr>
        <p:blipFill rotWithShape="1">
          <a:blip r:embed="rId3">
            <a:alphaModFix/>
          </a:blip>
          <a:srcRect b="0" l="0" r="0" t="0"/>
          <a:stretch/>
        </p:blipFill>
        <p:spPr>
          <a:xfrm>
            <a:off x="4492036" y="3185112"/>
            <a:ext cx="3926517" cy="1990153"/>
          </a:xfrm>
          <a:prstGeom prst="rect">
            <a:avLst/>
          </a:prstGeom>
          <a:noFill/>
          <a:ln>
            <a:noFill/>
          </a:ln>
        </p:spPr>
      </p:pic>
      <p:grpSp>
        <p:nvGrpSpPr>
          <p:cNvPr id="3113" name="Google Shape;3113;p80"/>
          <p:cNvGrpSpPr/>
          <p:nvPr/>
        </p:nvGrpSpPr>
        <p:grpSpPr>
          <a:xfrm>
            <a:off x="3501242" y="1729085"/>
            <a:ext cx="5264280" cy="461665"/>
            <a:chOff x="3620697" y="3073373"/>
            <a:chExt cx="5264280" cy="461665"/>
          </a:xfrm>
        </p:grpSpPr>
        <p:sp>
          <p:nvSpPr>
            <p:cNvPr id="3114" name="Google Shape;3114;p80"/>
            <p:cNvSpPr txBox="1"/>
            <p:nvPr/>
          </p:nvSpPr>
          <p:spPr>
            <a:xfrm>
              <a:off x="3620697" y="3073373"/>
              <a:ext cx="3898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Gill Sans"/>
                  <a:ea typeface="Gill Sans"/>
                  <a:cs typeface="Gill Sans"/>
                  <a:sym typeface="Gill Sans"/>
                </a:rPr>
                <a:t>+</a:t>
              </a:r>
              <a:endParaRPr sz="2400">
                <a:solidFill>
                  <a:schemeClr val="dk1"/>
                </a:solidFill>
                <a:latin typeface="Gill Sans"/>
                <a:ea typeface="Gill Sans"/>
                <a:cs typeface="Gill Sans"/>
                <a:sym typeface="Gill Sans"/>
              </a:endParaRPr>
            </a:p>
          </p:txBody>
        </p:sp>
        <p:sp>
          <p:nvSpPr>
            <p:cNvPr id="3115" name="Google Shape;3115;p80"/>
            <p:cNvSpPr txBox="1"/>
            <p:nvPr/>
          </p:nvSpPr>
          <p:spPr>
            <a:xfrm>
              <a:off x="3911756" y="3110606"/>
              <a:ext cx="497322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dk1"/>
                  </a:solidFill>
                  <a:latin typeface="Gill Sans"/>
                  <a:ea typeface="Gill Sans"/>
                  <a:cs typeface="Gill Sans"/>
                  <a:sym typeface="Gill Sans"/>
                </a:rPr>
                <a:t>Prediction-based</a:t>
              </a:r>
              <a:r>
                <a:rPr lang="en-US" sz="2000">
                  <a:solidFill>
                    <a:schemeClr val="dk1"/>
                  </a:solidFill>
                  <a:latin typeface="Gill Sans"/>
                  <a:ea typeface="Gill Sans"/>
                  <a:cs typeface="Gill Sans"/>
                  <a:sym typeface="Gill Sans"/>
                </a:rPr>
                <a:t> datacenter resource allocation</a:t>
              </a:r>
              <a:endParaRPr/>
            </a:p>
          </p:txBody>
        </p:sp>
      </p:grpSp>
      <p:grpSp>
        <p:nvGrpSpPr>
          <p:cNvPr id="3116" name="Google Shape;3116;p80"/>
          <p:cNvGrpSpPr/>
          <p:nvPr/>
        </p:nvGrpSpPr>
        <p:grpSpPr>
          <a:xfrm>
            <a:off x="3505200" y="2198284"/>
            <a:ext cx="5211871" cy="983066"/>
            <a:chOff x="3505200" y="2114550"/>
            <a:chExt cx="5211871" cy="983066"/>
          </a:xfrm>
        </p:grpSpPr>
        <p:sp>
          <p:nvSpPr>
            <p:cNvPr id="3117" name="Google Shape;3117;p80"/>
            <p:cNvSpPr txBox="1"/>
            <p:nvPr/>
          </p:nvSpPr>
          <p:spPr>
            <a:xfrm>
              <a:off x="3808355" y="2174286"/>
              <a:ext cx="490871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Reduce DRAM by </a:t>
              </a:r>
              <a:r>
                <a:rPr i="1" lang="en-US" sz="1800">
                  <a:solidFill>
                    <a:srgbClr val="0000FF"/>
                  </a:solidFill>
                  <a:latin typeface="Gill Sans"/>
                  <a:ea typeface="Gill Sans"/>
                  <a:cs typeface="Gill Sans"/>
                  <a:sym typeface="Gill Sans"/>
                </a:rPr>
                <a:t>9%</a:t>
              </a:r>
              <a:r>
                <a:rPr lang="en-US" sz="1800">
                  <a:solidFill>
                    <a:schemeClr val="dk1"/>
                  </a:solidFill>
                  <a:latin typeface="Gill Sans"/>
                  <a:ea typeface="Gill Sans"/>
                  <a:cs typeface="Gill Sans"/>
                  <a:sym typeface="Gill Sans"/>
                </a:rPr>
                <a:t> across </a:t>
              </a:r>
              <a:r>
                <a:rPr i="1" lang="en-US" sz="1800">
                  <a:solidFill>
                    <a:srgbClr val="0000FF"/>
                  </a:solidFill>
                  <a:latin typeface="Gill Sans"/>
                  <a:ea typeface="Gill Sans"/>
                  <a:cs typeface="Gill Sans"/>
                  <a:sym typeface="Gill Sans"/>
                </a:rPr>
                <a:t>100</a:t>
              </a:r>
              <a:r>
                <a:rPr lang="en-US" sz="1800">
                  <a:solidFill>
                    <a:schemeClr val="dk1"/>
                  </a:solidFill>
                  <a:latin typeface="Gill Sans"/>
                  <a:ea typeface="Gill Sans"/>
                  <a:cs typeface="Gill Sans"/>
                  <a:sym typeface="Gill Sans"/>
                </a:rPr>
                <a:t> clusters without </a:t>
              </a:r>
              <a:endParaRPr/>
            </a:p>
            <a:p>
              <a:pPr indent="0" lvl="0" marL="0" marR="0" rtl="0" algn="l">
                <a:spcBef>
                  <a:spcPts val="0"/>
                </a:spcBef>
                <a:spcAft>
                  <a:spcPts val="0"/>
                </a:spcAft>
                <a:buNone/>
              </a:pPr>
              <a:r>
                <a:rPr lang="en-US" sz="1800">
                  <a:solidFill>
                    <a:schemeClr val="dk1"/>
                  </a:solidFill>
                  <a:latin typeface="Gill Sans"/>
                  <a:ea typeface="Gill Sans"/>
                  <a:cs typeface="Gill Sans"/>
                  <a:sym typeface="Gill Sans"/>
                </a:rPr>
                <a:t>affecting the performance for </a:t>
              </a:r>
              <a:r>
                <a:rPr i="1" lang="en-US" sz="1800">
                  <a:solidFill>
                    <a:srgbClr val="0000FF"/>
                  </a:solidFill>
                  <a:latin typeface="Gill Sans"/>
                  <a:ea typeface="Gill Sans"/>
                  <a:cs typeface="Gill Sans"/>
                  <a:sym typeface="Gill Sans"/>
                </a:rPr>
                <a:t>98%</a:t>
              </a:r>
              <a:r>
                <a:rPr lang="en-US" sz="1800">
                  <a:solidFill>
                    <a:schemeClr val="dk1"/>
                  </a:solidFill>
                  <a:latin typeface="Gill Sans"/>
                  <a:ea typeface="Gill Sans"/>
                  <a:cs typeface="Gill Sans"/>
                  <a:sym typeface="Gill Sans"/>
                </a:rPr>
                <a:t> of all VMs </a:t>
              </a:r>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3118" name="Google Shape;3118;p80"/>
            <p:cNvSpPr txBox="1"/>
            <p:nvPr/>
          </p:nvSpPr>
          <p:spPr>
            <a:xfrm>
              <a:off x="3505200" y="2114550"/>
              <a:ext cx="3898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Gill Sans"/>
                  <a:ea typeface="Gill Sans"/>
                  <a:cs typeface="Gill Sans"/>
                  <a:sym typeface="Gill Sans"/>
                </a:rPr>
                <a:t>+</a:t>
              </a:r>
              <a:endParaRPr sz="2400">
                <a:solidFill>
                  <a:schemeClr val="dk1"/>
                </a:solidFill>
                <a:latin typeface="Gill Sans"/>
                <a:ea typeface="Gill Sans"/>
                <a:cs typeface="Gill Sans"/>
                <a:sym typeface="Gill Sans"/>
              </a:endParaRPr>
            </a:p>
          </p:txBody>
        </p:sp>
      </p:grpSp>
      <p:cxnSp>
        <p:nvCxnSpPr>
          <p:cNvPr id="3119" name="Google Shape;3119;p80"/>
          <p:cNvCxnSpPr/>
          <p:nvPr/>
        </p:nvCxnSpPr>
        <p:spPr>
          <a:xfrm>
            <a:off x="381000" y="3105150"/>
            <a:ext cx="2743200" cy="0"/>
          </a:xfrm>
          <a:prstGeom prst="straightConnector1">
            <a:avLst/>
          </a:prstGeom>
          <a:noFill/>
          <a:ln cap="flat" cmpd="sng" w="12700">
            <a:solidFill>
              <a:srgbClr val="A5A5A5"/>
            </a:solidFill>
            <a:prstDash val="lgDashDot"/>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4" name="Shape 3124"/>
        <p:cNvGrpSpPr/>
        <p:nvPr/>
      </p:nvGrpSpPr>
      <p:grpSpPr>
        <a:xfrm>
          <a:off x="0" y="0"/>
          <a:ext cx="0" cy="0"/>
          <a:chOff x="0" y="0"/>
          <a:chExt cx="0" cy="0"/>
        </a:xfrm>
      </p:grpSpPr>
      <p:sp>
        <p:nvSpPr>
          <p:cNvPr id="3125" name="Google Shape;3125;p81"/>
          <p:cNvSpPr txBox="1"/>
          <p:nvPr>
            <p:ph idx="12" type="sldNum"/>
          </p:nvPr>
        </p:nvSpPr>
        <p:spPr>
          <a:xfrm>
            <a:off x="8340725" y="4870450"/>
            <a:ext cx="803275" cy="273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grpSp>
        <p:nvGrpSpPr>
          <p:cNvPr id="3126" name="Google Shape;3126;p81"/>
          <p:cNvGrpSpPr/>
          <p:nvPr/>
        </p:nvGrpSpPr>
        <p:grpSpPr>
          <a:xfrm>
            <a:off x="838200" y="4422495"/>
            <a:ext cx="2286000" cy="619155"/>
            <a:chOff x="3962400" y="1723994"/>
            <a:chExt cx="2286000" cy="619155"/>
          </a:xfrm>
        </p:grpSpPr>
        <p:sp>
          <p:nvSpPr>
            <p:cNvPr id="3127" name="Google Shape;3127;p81"/>
            <p:cNvSpPr txBox="1"/>
            <p:nvPr/>
          </p:nvSpPr>
          <p:spPr>
            <a:xfrm>
              <a:off x="3962400" y="1833516"/>
              <a:ext cx="2286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cap="small">
                  <a:solidFill>
                    <a:srgbClr val="A5A5A5"/>
                  </a:solidFill>
                  <a:latin typeface="Gill Sans"/>
                  <a:ea typeface="Gill Sans"/>
                  <a:cs typeface="Gill Sans"/>
                  <a:sym typeface="Gill Sans"/>
                </a:rPr>
                <a:t>ttFlash</a:t>
              </a:r>
              <a:r>
                <a:rPr lang="en-US" sz="2000">
                  <a:solidFill>
                    <a:srgbClr val="A5A5A5"/>
                  </a:solidFill>
                  <a:latin typeface="Gill Sans"/>
                  <a:ea typeface="Gill Sans"/>
                  <a:cs typeface="Gill Sans"/>
                  <a:sym typeface="Gill Sans"/>
                </a:rPr>
                <a:t> [FAST’17]</a:t>
              </a:r>
              <a:endParaRPr/>
            </a:p>
          </p:txBody>
        </p:sp>
        <p:sp>
          <p:nvSpPr>
            <p:cNvPr id="3128" name="Google Shape;3128;p81"/>
            <p:cNvSpPr/>
            <p:nvPr/>
          </p:nvSpPr>
          <p:spPr>
            <a:xfrm>
              <a:off x="3962400" y="1723994"/>
              <a:ext cx="2286000" cy="61915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sp>
        <p:nvSpPr>
          <p:cNvPr id="3129" name="Google Shape;3129;p81"/>
          <p:cNvSpPr txBox="1"/>
          <p:nvPr/>
        </p:nvSpPr>
        <p:spPr>
          <a:xfrm rot="-5400000">
            <a:off x="-304331" y="1756442"/>
            <a:ext cx="14988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rgbClr val="0000FF"/>
                </a:solidFill>
                <a:latin typeface="Gill Sans"/>
                <a:ea typeface="Gill Sans"/>
                <a:cs typeface="Gill Sans"/>
                <a:sym typeface="Gill Sans"/>
              </a:rPr>
              <a:t>First-author</a:t>
            </a:r>
            <a:endParaRPr/>
          </a:p>
        </p:txBody>
      </p:sp>
      <p:sp>
        <p:nvSpPr>
          <p:cNvPr id="3130" name="Google Shape;3130;p81"/>
          <p:cNvSpPr txBox="1"/>
          <p:nvPr/>
        </p:nvSpPr>
        <p:spPr>
          <a:xfrm rot="-5400000">
            <a:off x="-460680" y="3994788"/>
            <a:ext cx="183575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rgbClr val="A5A5A5"/>
                </a:solidFill>
                <a:latin typeface="Gill Sans"/>
                <a:ea typeface="Gill Sans"/>
                <a:cs typeface="Gill Sans"/>
                <a:sym typeface="Gill Sans"/>
              </a:rPr>
              <a:t>Second-author</a:t>
            </a:r>
            <a:endParaRPr/>
          </a:p>
        </p:txBody>
      </p:sp>
      <p:grpSp>
        <p:nvGrpSpPr>
          <p:cNvPr id="3131" name="Google Shape;3131;p81"/>
          <p:cNvGrpSpPr/>
          <p:nvPr/>
        </p:nvGrpSpPr>
        <p:grpSpPr>
          <a:xfrm>
            <a:off x="838200" y="3250545"/>
            <a:ext cx="2286000" cy="1099708"/>
            <a:chOff x="3657602" y="1191457"/>
            <a:chExt cx="2286000" cy="1099708"/>
          </a:xfrm>
        </p:grpSpPr>
        <p:grpSp>
          <p:nvGrpSpPr>
            <p:cNvPr id="3132" name="Google Shape;3132;p81"/>
            <p:cNvGrpSpPr/>
            <p:nvPr/>
          </p:nvGrpSpPr>
          <p:grpSpPr>
            <a:xfrm>
              <a:off x="3657602" y="1191457"/>
              <a:ext cx="2286000" cy="619155"/>
              <a:chOff x="3962400" y="1723994"/>
              <a:chExt cx="2286000" cy="619155"/>
            </a:xfrm>
          </p:grpSpPr>
          <p:sp>
            <p:nvSpPr>
              <p:cNvPr id="3133" name="Google Shape;3133;p81"/>
              <p:cNvSpPr txBox="1"/>
              <p:nvPr/>
            </p:nvSpPr>
            <p:spPr>
              <a:xfrm>
                <a:off x="3962400" y="1833516"/>
                <a:ext cx="2286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A5A5A5"/>
                    </a:solidFill>
                    <a:latin typeface="Gill Sans"/>
                    <a:ea typeface="Gill Sans"/>
                    <a:cs typeface="Gill Sans"/>
                    <a:sym typeface="Gill Sans"/>
                  </a:rPr>
                  <a:t>MittOS</a:t>
                </a:r>
                <a:r>
                  <a:rPr b="1" baseline="30000" lang="en-US" sz="2000">
                    <a:solidFill>
                      <a:srgbClr val="A5A5A5"/>
                    </a:solidFill>
                    <a:latin typeface="Gill Sans"/>
                    <a:ea typeface="Gill Sans"/>
                    <a:cs typeface="Gill Sans"/>
                    <a:sym typeface="Gill Sans"/>
                  </a:rPr>
                  <a:t>*</a:t>
                </a:r>
                <a:r>
                  <a:rPr lang="en-US" sz="2000">
                    <a:solidFill>
                      <a:srgbClr val="A5A5A5"/>
                    </a:solidFill>
                    <a:latin typeface="Gill Sans"/>
                    <a:ea typeface="Gill Sans"/>
                    <a:cs typeface="Gill Sans"/>
                    <a:sym typeface="Gill Sans"/>
                  </a:rPr>
                  <a:t> [SOSP’17]</a:t>
                </a:r>
                <a:endParaRPr/>
              </a:p>
            </p:txBody>
          </p:sp>
          <p:sp>
            <p:nvSpPr>
              <p:cNvPr id="3134" name="Google Shape;3134;p81"/>
              <p:cNvSpPr/>
              <p:nvPr/>
            </p:nvSpPr>
            <p:spPr>
              <a:xfrm>
                <a:off x="3962400" y="1723994"/>
                <a:ext cx="2286000" cy="61915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sp>
          <p:nvSpPr>
            <p:cNvPr id="3135" name="Google Shape;3135;p81"/>
            <p:cNvSpPr txBox="1"/>
            <p:nvPr/>
          </p:nvSpPr>
          <p:spPr>
            <a:xfrm>
              <a:off x="3835625" y="1767945"/>
              <a:ext cx="203177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400">
                  <a:solidFill>
                    <a:schemeClr val="dk1"/>
                  </a:solidFill>
                  <a:latin typeface="Gill Sans"/>
                  <a:ea typeface="Gill Sans"/>
                  <a:cs typeface="Gill Sans"/>
                  <a:sym typeface="Gill Sans"/>
                </a:rPr>
                <a:t>*</a:t>
              </a:r>
              <a:r>
                <a:rPr i="1" lang="en-US" sz="1400">
                  <a:solidFill>
                    <a:srgbClr val="7F7F7F"/>
                  </a:solidFill>
                  <a:latin typeface="Gill Sans"/>
                  <a:ea typeface="Gill Sans"/>
                  <a:cs typeface="Gill Sans"/>
                  <a:sym typeface="Gill Sans"/>
                </a:rPr>
                <a:t> Almost equal-contribution</a:t>
              </a:r>
              <a:endParaRPr/>
            </a:p>
            <a:p>
              <a:pPr indent="0" lvl="0" marL="0" marR="0" rtl="0" algn="ctr">
                <a:spcBef>
                  <a:spcPts val="0"/>
                </a:spcBef>
                <a:spcAft>
                  <a:spcPts val="0"/>
                </a:spcAft>
                <a:buNone/>
              </a:pPr>
              <a:r>
                <a:rPr i="1" lang="en-US" sz="1400">
                  <a:solidFill>
                    <a:srgbClr val="7F7F7F"/>
                  </a:solidFill>
                  <a:latin typeface="Gill Sans"/>
                  <a:ea typeface="Gill Sans"/>
                  <a:cs typeface="Gill Sans"/>
                  <a:sym typeface="Gill Sans"/>
                </a:rPr>
                <a:t>as the first-author</a:t>
              </a:r>
              <a:endParaRPr/>
            </a:p>
          </p:txBody>
        </p:sp>
      </p:grpSp>
      <p:cxnSp>
        <p:nvCxnSpPr>
          <p:cNvPr id="3136" name="Google Shape;3136;p81"/>
          <p:cNvCxnSpPr>
            <a:endCxn id="3137" idx="1"/>
          </p:cNvCxnSpPr>
          <p:nvPr/>
        </p:nvCxnSpPr>
        <p:spPr>
          <a:xfrm flipH="1" rot="10800000">
            <a:off x="3124322" y="371509"/>
            <a:ext cx="1211100" cy="1971600"/>
          </a:xfrm>
          <a:prstGeom prst="straightConnector1">
            <a:avLst/>
          </a:prstGeom>
          <a:noFill/>
          <a:ln cap="flat" cmpd="sng" w="12700">
            <a:solidFill>
              <a:schemeClr val="dk1"/>
            </a:solidFill>
            <a:prstDash val="lgDashDot"/>
            <a:round/>
            <a:headEnd len="sm" w="sm" type="none"/>
            <a:tailEnd len="sm" w="sm" type="none"/>
          </a:ln>
        </p:spPr>
      </p:cxnSp>
      <p:cxnSp>
        <p:nvCxnSpPr>
          <p:cNvPr id="3138" name="Google Shape;3138;p81"/>
          <p:cNvCxnSpPr/>
          <p:nvPr/>
        </p:nvCxnSpPr>
        <p:spPr>
          <a:xfrm>
            <a:off x="3124200" y="2901069"/>
            <a:ext cx="1071411" cy="2105510"/>
          </a:xfrm>
          <a:prstGeom prst="straightConnector1">
            <a:avLst/>
          </a:prstGeom>
          <a:noFill/>
          <a:ln cap="flat" cmpd="sng" w="12700">
            <a:solidFill>
              <a:schemeClr val="dk1"/>
            </a:solidFill>
            <a:prstDash val="lgDashDot"/>
            <a:round/>
            <a:headEnd len="sm" w="sm" type="none"/>
            <a:tailEnd len="sm" w="sm" type="none"/>
          </a:ln>
        </p:spPr>
      </p:cxnSp>
      <p:sp>
        <p:nvSpPr>
          <p:cNvPr id="3137" name="Google Shape;3137;p81"/>
          <p:cNvSpPr txBox="1"/>
          <p:nvPr/>
        </p:nvSpPr>
        <p:spPr>
          <a:xfrm>
            <a:off x="4335422" y="186843"/>
            <a:ext cx="4682885" cy="369332"/>
          </a:xfrm>
          <a:prstGeom prst="rect">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Full-stack NVMe Storage Research Platform </a:t>
            </a:r>
            <a:endParaRPr/>
          </a:p>
        </p:txBody>
      </p:sp>
      <p:grpSp>
        <p:nvGrpSpPr>
          <p:cNvPr id="3139" name="Google Shape;3139;p81"/>
          <p:cNvGrpSpPr/>
          <p:nvPr/>
        </p:nvGrpSpPr>
        <p:grpSpPr>
          <a:xfrm>
            <a:off x="3967872" y="819150"/>
            <a:ext cx="5876830" cy="461665"/>
            <a:chOff x="3521994" y="1682919"/>
            <a:chExt cx="5876830" cy="461665"/>
          </a:xfrm>
        </p:grpSpPr>
        <p:sp>
          <p:nvSpPr>
            <p:cNvPr id="3140" name="Google Shape;3140;p81"/>
            <p:cNvSpPr txBox="1"/>
            <p:nvPr/>
          </p:nvSpPr>
          <p:spPr>
            <a:xfrm>
              <a:off x="3836224" y="1702062"/>
              <a:ext cx="55626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rgbClr val="0000FF"/>
                  </a:solidFill>
                  <a:latin typeface="Gill Sans"/>
                  <a:ea typeface="Gill Sans"/>
                  <a:cs typeface="Gill Sans"/>
                  <a:sym typeface="Gill Sans"/>
                </a:rPr>
                <a:t>Widely used </a:t>
              </a:r>
              <a:r>
                <a:rPr lang="en-US" sz="2000">
                  <a:solidFill>
                    <a:schemeClr val="dk1"/>
                  </a:solidFill>
                  <a:latin typeface="Gill Sans"/>
                  <a:ea typeface="Gill Sans"/>
                  <a:cs typeface="Gill Sans"/>
                  <a:sym typeface="Gill Sans"/>
                </a:rPr>
                <a:t>by the storage community!</a:t>
              </a:r>
              <a:endParaRPr sz="1800">
                <a:solidFill>
                  <a:schemeClr val="dk1"/>
                </a:solidFill>
                <a:latin typeface="Gill Sans"/>
                <a:ea typeface="Gill Sans"/>
                <a:cs typeface="Gill Sans"/>
                <a:sym typeface="Gill Sans"/>
              </a:endParaRPr>
            </a:p>
          </p:txBody>
        </p:sp>
        <p:sp>
          <p:nvSpPr>
            <p:cNvPr id="3141" name="Google Shape;3141;p81"/>
            <p:cNvSpPr txBox="1"/>
            <p:nvPr/>
          </p:nvSpPr>
          <p:spPr>
            <a:xfrm>
              <a:off x="3521994" y="1682919"/>
              <a:ext cx="3898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Gill Sans"/>
                  <a:ea typeface="Gill Sans"/>
                  <a:cs typeface="Gill Sans"/>
                  <a:sym typeface="Gill Sans"/>
                </a:rPr>
                <a:t>+</a:t>
              </a:r>
              <a:endParaRPr sz="2400">
                <a:solidFill>
                  <a:schemeClr val="dk1"/>
                </a:solidFill>
                <a:latin typeface="Gill Sans"/>
                <a:ea typeface="Gill Sans"/>
                <a:cs typeface="Gill Sans"/>
                <a:sym typeface="Gill Sans"/>
              </a:endParaRPr>
            </a:p>
          </p:txBody>
        </p:sp>
      </p:grpSp>
      <p:grpSp>
        <p:nvGrpSpPr>
          <p:cNvPr id="3142" name="Google Shape;3142;p81"/>
          <p:cNvGrpSpPr/>
          <p:nvPr/>
        </p:nvGrpSpPr>
        <p:grpSpPr>
          <a:xfrm>
            <a:off x="5616992" y="2173358"/>
            <a:ext cx="786429" cy="923330"/>
            <a:chOff x="3257317" y="2804041"/>
            <a:chExt cx="786429" cy="923330"/>
          </a:xfrm>
        </p:grpSpPr>
        <p:sp>
          <p:nvSpPr>
            <p:cNvPr id="3143" name="Google Shape;3143;p81"/>
            <p:cNvSpPr/>
            <p:nvPr/>
          </p:nvSpPr>
          <p:spPr>
            <a:xfrm>
              <a:off x="3257317" y="2835323"/>
              <a:ext cx="786429" cy="786429"/>
            </a:xfrm>
            <a:prstGeom prst="ellipse">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3144" name="Google Shape;3144;p81"/>
            <p:cNvSpPr txBox="1"/>
            <p:nvPr/>
          </p:nvSpPr>
          <p:spPr>
            <a:xfrm>
              <a:off x="3372649" y="2804041"/>
              <a:ext cx="56938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dk1"/>
                  </a:solidFill>
                  <a:latin typeface="Helvetica Neue"/>
                  <a:ea typeface="Helvetica Neue"/>
                  <a:cs typeface="Helvetica Neue"/>
                  <a:sym typeface="Helvetica Neue"/>
                </a:rPr>
                <a:t>?</a:t>
              </a:r>
              <a:endParaRPr/>
            </a:p>
          </p:txBody>
        </p:sp>
      </p:grpSp>
      <p:sp>
        <p:nvSpPr>
          <p:cNvPr id="3145" name="Google Shape;3145;p81"/>
          <p:cNvSpPr txBox="1"/>
          <p:nvPr/>
        </p:nvSpPr>
        <p:spPr>
          <a:xfrm>
            <a:off x="7928888" y="1785748"/>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3146" name="Google Shape;3146;p81"/>
          <p:cNvSpPr txBox="1"/>
          <p:nvPr/>
        </p:nvSpPr>
        <p:spPr>
          <a:xfrm>
            <a:off x="3581400" y="3028950"/>
            <a:ext cx="61721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QEMU/Software based NVMe SSD Emulator</a:t>
            </a:r>
            <a:endParaRPr/>
          </a:p>
        </p:txBody>
      </p:sp>
      <p:sp>
        <p:nvSpPr>
          <p:cNvPr id="3147" name="Google Shape;3147;p81"/>
          <p:cNvSpPr/>
          <p:nvPr/>
        </p:nvSpPr>
        <p:spPr>
          <a:xfrm>
            <a:off x="3608598" y="1677129"/>
            <a:ext cx="1180996" cy="3657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i="0" lang="en-US" sz="1800" u="none" cap="none" strike="noStrike">
                <a:solidFill>
                  <a:schemeClr val="dk1"/>
                </a:solidFill>
                <a:latin typeface="Gill Sans"/>
                <a:ea typeface="Gill Sans"/>
                <a:cs typeface="Gill Sans"/>
                <a:sym typeface="Gill Sans"/>
              </a:rPr>
              <a:t>Simulator</a:t>
            </a:r>
            <a:endParaRPr i="0" sz="1800" u="none" cap="none" strike="noStrike">
              <a:solidFill>
                <a:schemeClr val="dk1"/>
              </a:solidFill>
              <a:latin typeface="Gill Sans"/>
              <a:ea typeface="Gill Sans"/>
              <a:cs typeface="Gill Sans"/>
              <a:sym typeface="Gill Sans"/>
            </a:endParaRPr>
          </a:p>
        </p:txBody>
      </p:sp>
      <p:sp>
        <p:nvSpPr>
          <p:cNvPr id="3148" name="Google Shape;3148;p81"/>
          <p:cNvSpPr/>
          <p:nvPr/>
        </p:nvSpPr>
        <p:spPr>
          <a:xfrm>
            <a:off x="5237405" y="1684521"/>
            <a:ext cx="1620595" cy="365700"/>
          </a:xfrm>
          <a:prstGeom prst="roundRect">
            <a:avLst>
              <a:gd fmla="val 16667" name="adj"/>
            </a:avLst>
          </a:prstGeom>
          <a:solidFill>
            <a:srgbClr val="0096FF">
              <a:alpha val="26666"/>
            </a:srgbClr>
          </a:solidFill>
          <a:ln cap="flat" cmpd="sng" w="9525">
            <a:solidFill>
              <a:srgbClr val="7993A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i="0" lang="en-US" sz="1800" u="none" cap="none" strike="noStrike">
                <a:solidFill>
                  <a:schemeClr val="dk1"/>
                </a:solidFill>
                <a:latin typeface="Gill Sans"/>
                <a:ea typeface="Gill Sans"/>
                <a:cs typeface="Gill Sans"/>
                <a:sym typeface="Gill Sans"/>
              </a:rPr>
              <a:t>Emulator</a:t>
            </a:r>
            <a:endParaRPr i="0" sz="2000" u="none" cap="none" strike="noStrike">
              <a:solidFill>
                <a:schemeClr val="dk1"/>
              </a:solidFill>
              <a:latin typeface="Gill Sans"/>
              <a:ea typeface="Gill Sans"/>
              <a:cs typeface="Gill Sans"/>
              <a:sym typeface="Gill Sans"/>
            </a:endParaRPr>
          </a:p>
        </p:txBody>
      </p:sp>
      <p:sp>
        <p:nvSpPr>
          <p:cNvPr id="3149" name="Google Shape;3149;p81"/>
          <p:cNvSpPr/>
          <p:nvPr/>
        </p:nvSpPr>
        <p:spPr>
          <a:xfrm>
            <a:off x="7434084" y="1674816"/>
            <a:ext cx="1176516" cy="3657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i="0" lang="en-US" sz="1800" u="none" cap="none" strike="noStrike">
                <a:solidFill>
                  <a:schemeClr val="dk1"/>
                </a:solidFill>
                <a:latin typeface="Gill Sans"/>
                <a:ea typeface="Gill Sans"/>
                <a:cs typeface="Gill Sans"/>
                <a:sym typeface="Gill Sans"/>
              </a:rPr>
              <a:t>Hardware</a:t>
            </a:r>
            <a:endParaRPr i="0" sz="2000" u="none" cap="none" strike="noStrike">
              <a:solidFill>
                <a:schemeClr val="dk1"/>
              </a:solidFill>
              <a:latin typeface="Gill Sans"/>
              <a:ea typeface="Gill Sans"/>
              <a:cs typeface="Gill Sans"/>
              <a:sym typeface="Gill Sans"/>
            </a:endParaRPr>
          </a:p>
        </p:txBody>
      </p:sp>
      <p:grpSp>
        <p:nvGrpSpPr>
          <p:cNvPr id="3150" name="Google Shape;3150;p81"/>
          <p:cNvGrpSpPr/>
          <p:nvPr/>
        </p:nvGrpSpPr>
        <p:grpSpPr>
          <a:xfrm>
            <a:off x="5237406" y="1352550"/>
            <a:ext cx="1591790" cy="331972"/>
            <a:chOff x="3581400" y="652566"/>
            <a:chExt cx="1591790" cy="331972"/>
          </a:xfrm>
        </p:grpSpPr>
        <p:sp>
          <p:nvSpPr>
            <p:cNvPr id="3151" name="Google Shape;3151;p81"/>
            <p:cNvSpPr/>
            <p:nvPr/>
          </p:nvSpPr>
          <p:spPr>
            <a:xfrm>
              <a:off x="3581400" y="652566"/>
              <a:ext cx="1591790" cy="331972"/>
            </a:xfrm>
            <a:prstGeom prst="roundRect">
              <a:avLst>
                <a:gd fmla="val 16667" name="adj"/>
              </a:avLst>
            </a:prstGeom>
            <a:noFill/>
            <a:ln cap="flat" cmpd="sng" w="9525">
              <a:solidFill>
                <a:srgbClr val="7993A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en-US" sz="2000" u="none" cap="none" strike="noStrike">
                  <a:solidFill>
                    <a:schemeClr val="dk1"/>
                  </a:solidFill>
                  <a:latin typeface="Arial"/>
                  <a:ea typeface="Arial"/>
                  <a:cs typeface="Arial"/>
                  <a:sym typeface="Arial"/>
                </a:rPr>
                <a:t>     </a:t>
              </a:r>
              <a:r>
                <a:rPr i="0" lang="en-US" sz="1600" u="none" cap="none" strike="noStrike">
                  <a:solidFill>
                    <a:schemeClr val="dk1"/>
                  </a:solidFill>
                  <a:latin typeface="Gill Sans"/>
                  <a:ea typeface="Gill Sans"/>
                  <a:cs typeface="Gill Sans"/>
                  <a:sym typeface="Gill Sans"/>
                </a:rPr>
                <a:t>Guest OS</a:t>
              </a:r>
              <a:endParaRPr i="0" sz="2000" u="none" cap="none" strike="noStrike">
                <a:solidFill>
                  <a:schemeClr val="dk1"/>
                </a:solidFill>
                <a:latin typeface="Gill Sans"/>
                <a:ea typeface="Gill Sans"/>
                <a:cs typeface="Gill Sans"/>
                <a:sym typeface="Gill Sans"/>
              </a:endParaRPr>
            </a:p>
          </p:txBody>
        </p:sp>
        <p:pic>
          <p:nvPicPr>
            <p:cNvPr id="3152" name="Google Shape;3152;p81"/>
            <p:cNvPicPr preferRelativeResize="0"/>
            <p:nvPr/>
          </p:nvPicPr>
          <p:blipFill rotWithShape="1">
            <a:blip r:embed="rId3">
              <a:alphaModFix/>
            </a:blip>
            <a:srcRect b="0" l="0" r="0" t="0"/>
            <a:stretch/>
          </p:blipFill>
          <p:spPr>
            <a:xfrm>
              <a:off x="3809999" y="666750"/>
              <a:ext cx="254931" cy="300393"/>
            </a:xfrm>
            <a:prstGeom prst="rect">
              <a:avLst/>
            </a:prstGeom>
            <a:noFill/>
            <a:ln>
              <a:noFill/>
            </a:ln>
          </p:spPr>
        </p:pic>
      </p:grpSp>
      <p:grpSp>
        <p:nvGrpSpPr>
          <p:cNvPr id="3153" name="Google Shape;3153;p81"/>
          <p:cNvGrpSpPr/>
          <p:nvPr/>
        </p:nvGrpSpPr>
        <p:grpSpPr>
          <a:xfrm>
            <a:off x="3315375" y="2125470"/>
            <a:ext cx="1581474" cy="812649"/>
            <a:chOff x="374946" y="1435191"/>
            <a:chExt cx="1581474" cy="812649"/>
          </a:xfrm>
        </p:grpSpPr>
        <p:sp>
          <p:nvSpPr>
            <p:cNvPr id="3154" name="Google Shape;3154;p81"/>
            <p:cNvSpPr txBox="1"/>
            <p:nvPr/>
          </p:nvSpPr>
          <p:spPr>
            <a:xfrm>
              <a:off x="374946" y="1435191"/>
              <a:ext cx="984472" cy="812649"/>
            </a:xfrm>
            <a:prstGeom prst="rect">
              <a:avLst/>
            </a:prstGeom>
            <a:solidFill>
              <a:srgbClr val="EAD1DC"/>
            </a:solid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Gill Sans"/>
                <a:ea typeface="Gill Sans"/>
                <a:cs typeface="Gill Sans"/>
                <a:sym typeface="Gill Sans"/>
              </a:endParaRPr>
            </a:p>
          </p:txBody>
        </p:sp>
        <p:sp>
          <p:nvSpPr>
            <p:cNvPr id="3155" name="Google Shape;3155;p81"/>
            <p:cNvSpPr txBox="1"/>
            <p:nvPr/>
          </p:nvSpPr>
          <p:spPr>
            <a:xfrm>
              <a:off x="601078" y="1464801"/>
              <a:ext cx="1355342"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US" sz="1400" u="none" cap="none" strike="noStrike">
                  <a:solidFill>
                    <a:srgbClr val="000000"/>
                  </a:solidFill>
                  <a:latin typeface="Gill Sans"/>
                  <a:ea typeface="Gill Sans"/>
                  <a:cs typeface="Gill Sans"/>
                  <a:sym typeface="Gill Sans"/>
                </a:rPr>
                <a:t>Trace</a:t>
              </a:r>
              <a:endParaRPr/>
            </a:p>
            <a:p>
              <a:pPr indent="-171450" lvl="0" marL="285750" marR="0" rtl="0" algn="l">
                <a:lnSpc>
                  <a:spcPct val="100000"/>
                </a:lnSpc>
                <a:spcBef>
                  <a:spcPts val="0"/>
                </a:spcBef>
                <a:spcAft>
                  <a:spcPts val="0"/>
                </a:spcAft>
                <a:buClr>
                  <a:srgbClr val="000000"/>
                </a:buClr>
                <a:buSzPts val="1800"/>
                <a:buFont typeface="Arial Narrow"/>
                <a:buNone/>
              </a:pPr>
              <a:r>
                <a:t/>
              </a:r>
              <a:endParaRPr i="0" sz="1800" u="none" cap="none" strike="noStrike">
                <a:solidFill>
                  <a:srgbClr val="000000"/>
                </a:solidFill>
                <a:latin typeface="Gill Sans"/>
                <a:ea typeface="Gill Sans"/>
                <a:cs typeface="Gill Sans"/>
                <a:sym typeface="Gill Sans"/>
              </a:endParaRPr>
            </a:p>
          </p:txBody>
        </p:sp>
        <p:pic>
          <p:nvPicPr>
            <p:cNvPr id="3156" name="Google Shape;3156;p81"/>
            <p:cNvPicPr preferRelativeResize="0"/>
            <p:nvPr/>
          </p:nvPicPr>
          <p:blipFill rotWithShape="1">
            <a:blip r:embed="rId4">
              <a:alphaModFix/>
            </a:blip>
            <a:srcRect b="0" l="0" r="0" t="0"/>
            <a:stretch/>
          </p:blipFill>
          <p:spPr>
            <a:xfrm>
              <a:off x="419810" y="1520971"/>
              <a:ext cx="231066" cy="231066"/>
            </a:xfrm>
            <a:prstGeom prst="rect">
              <a:avLst/>
            </a:prstGeom>
            <a:noFill/>
            <a:ln>
              <a:noFill/>
            </a:ln>
          </p:spPr>
        </p:pic>
        <p:sp>
          <p:nvSpPr>
            <p:cNvPr id="3157" name="Google Shape;3157;p81"/>
            <p:cNvSpPr txBox="1"/>
            <p:nvPr/>
          </p:nvSpPr>
          <p:spPr>
            <a:xfrm>
              <a:off x="601078" y="1835045"/>
              <a:ext cx="1206543"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US" sz="1400" u="none" cap="none" strike="noStrike">
                  <a:solidFill>
                    <a:srgbClr val="000000"/>
                  </a:solidFill>
                  <a:latin typeface="Gill Sans"/>
                  <a:ea typeface="Gill Sans"/>
                  <a:cs typeface="Gill Sans"/>
                  <a:sym typeface="Gill Sans"/>
                </a:rPr>
                <a:t>Software</a:t>
              </a:r>
              <a:endParaRPr/>
            </a:p>
            <a:p>
              <a:pPr indent="-171450" lvl="0" marL="285750" marR="0" rtl="0" algn="l">
                <a:lnSpc>
                  <a:spcPct val="100000"/>
                </a:lnSpc>
                <a:spcBef>
                  <a:spcPts val="0"/>
                </a:spcBef>
                <a:spcAft>
                  <a:spcPts val="0"/>
                </a:spcAft>
                <a:buClr>
                  <a:srgbClr val="000000"/>
                </a:buClr>
                <a:buSzPts val="1800"/>
                <a:buFont typeface="Arial Narrow"/>
                <a:buNone/>
              </a:pPr>
              <a:r>
                <a:t/>
              </a:r>
              <a:endParaRPr i="0" sz="1800" u="none" cap="none" strike="noStrike">
                <a:solidFill>
                  <a:srgbClr val="000000"/>
                </a:solidFill>
                <a:latin typeface="Gill Sans"/>
                <a:ea typeface="Gill Sans"/>
                <a:cs typeface="Gill Sans"/>
                <a:sym typeface="Gill Sans"/>
              </a:endParaRPr>
            </a:p>
          </p:txBody>
        </p:sp>
        <p:pic>
          <p:nvPicPr>
            <p:cNvPr id="3158" name="Google Shape;3158;p81"/>
            <p:cNvPicPr preferRelativeResize="0"/>
            <p:nvPr/>
          </p:nvPicPr>
          <p:blipFill rotWithShape="1">
            <a:blip r:embed="rId4">
              <a:alphaModFix/>
            </a:blip>
            <a:srcRect b="0" l="0" r="0" t="0"/>
            <a:stretch/>
          </p:blipFill>
          <p:spPr>
            <a:xfrm>
              <a:off x="419810" y="1891215"/>
              <a:ext cx="231066" cy="231066"/>
            </a:xfrm>
            <a:prstGeom prst="rect">
              <a:avLst/>
            </a:prstGeom>
            <a:noFill/>
            <a:ln>
              <a:noFill/>
            </a:ln>
          </p:spPr>
        </p:pic>
      </p:grpSp>
      <p:grpSp>
        <p:nvGrpSpPr>
          <p:cNvPr id="3159" name="Google Shape;3159;p81"/>
          <p:cNvGrpSpPr/>
          <p:nvPr/>
        </p:nvGrpSpPr>
        <p:grpSpPr>
          <a:xfrm>
            <a:off x="4291384" y="2124231"/>
            <a:ext cx="1576016" cy="812649"/>
            <a:chOff x="1631571" y="1435842"/>
            <a:chExt cx="1576016" cy="812649"/>
          </a:xfrm>
        </p:grpSpPr>
        <p:sp>
          <p:nvSpPr>
            <p:cNvPr id="3160" name="Google Shape;3160;p81"/>
            <p:cNvSpPr txBox="1"/>
            <p:nvPr/>
          </p:nvSpPr>
          <p:spPr>
            <a:xfrm>
              <a:off x="1631571" y="1435842"/>
              <a:ext cx="832457" cy="812649"/>
            </a:xfrm>
            <a:prstGeom prst="rect">
              <a:avLst/>
            </a:prstGeom>
            <a:solidFill>
              <a:srgbClr val="0096FF">
                <a:alpha val="26666"/>
              </a:srgbClr>
            </a:solid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Gill Sans"/>
                <a:ea typeface="Gill Sans"/>
                <a:cs typeface="Gill Sans"/>
                <a:sym typeface="Gill Sans"/>
              </a:endParaRPr>
            </a:p>
          </p:txBody>
        </p:sp>
        <p:pic>
          <p:nvPicPr>
            <p:cNvPr descr="image3.png" id="3161" name="Google Shape;3161;p81"/>
            <p:cNvPicPr preferRelativeResize="0"/>
            <p:nvPr/>
          </p:nvPicPr>
          <p:blipFill rotWithShape="1">
            <a:blip r:embed="rId5">
              <a:alphaModFix/>
            </a:blip>
            <a:srcRect b="0" l="0" r="0" t="0"/>
            <a:stretch/>
          </p:blipFill>
          <p:spPr>
            <a:xfrm>
              <a:off x="1679453" y="1539703"/>
              <a:ext cx="225438" cy="225438"/>
            </a:xfrm>
            <a:prstGeom prst="rect">
              <a:avLst/>
            </a:prstGeom>
            <a:noFill/>
            <a:ln>
              <a:noFill/>
            </a:ln>
          </p:spPr>
        </p:pic>
        <p:sp>
          <p:nvSpPr>
            <p:cNvPr id="3162" name="Google Shape;3162;p81"/>
            <p:cNvSpPr txBox="1"/>
            <p:nvPr/>
          </p:nvSpPr>
          <p:spPr>
            <a:xfrm>
              <a:off x="1852245" y="1468599"/>
              <a:ext cx="1355342"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US" sz="1400" u="none" cap="none" strike="noStrike">
                  <a:solidFill>
                    <a:srgbClr val="000000"/>
                  </a:solidFill>
                  <a:latin typeface="Gill Sans"/>
                  <a:ea typeface="Gill Sans"/>
                  <a:cs typeface="Gill Sans"/>
                  <a:sym typeface="Gill Sans"/>
                </a:rPr>
                <a:t>Simple</a:t>
              </a:r>
              <a:endParaRPr/>
            </a:p>
            <a:p>
              <a:pPr indent="-171450" lvl="0" marL="285750" marR="0" rtl="0" algn="l">
                <a:lnSpc>
                  <a:spcPct val="100000"/>
                </a:lnSpc>
                <a:spcBef>
                  <a:spcPts val="0"/>
                </a:spcBef>
                <a:spcAft>
                  <a:spcPts val="0"/>
                </a:spcAft>
                <a:buClr>
                  <a:srgbClr val="000000"/>
                </a:buClr>
                <a:buSzPts val="1800"/>
                <a:buFont typeface="Arial Narrow"/>
                <a:buNone/>
              </a:pPr>
              <a:r>
                <a:t/>
              </a:r>
              <a:endParaRPr i="0" sz="1800" u="none" cap="none" strike="noStrike">
                <a:solidFill>
                  <a:srgbClr val="000000"/>
                </a:solidFill>
                <a:latin typeface="Gill Sans"/>
                <a:ea typeface="Gill Sans"/>
                <a:cs typeface="Gill Sans"/>
                <a:sym typeface="Gill Sans"/>
              </a:endParaRPr>
            </a:p>
          </p:txBody>
        </p:sp>
        <p:pic>
          <p:nvPicPr>
            <p:cNvPr descr="image3.png" id="3163" name="Google Shape;3163;p81"/>
            <p:cNvPicPr preferRelativeResize="0"/>
            <p:nvPr/>
          </p:nvPicPr>
          <p:blipFill rotWithShape="1">
            <a:blip r:embed="rId5">
              <a:alphaModFix/>
            </a:blip>
            <a:srcRect b="0" l="0" r="0" t="0"/>
            <a:stretch/>
          </p:blipFill>
          <p:spPr>
            <a:xfrm>
              <a:off x="1678084" y="1899510"/>
              <a:ext cx="225438" cy="225438"/>
            </a:xfrm>
            <a:prstGeom prst="rect">
              <a:avLst/>
            </a:prstGeom>
            <a:noFill/>
            <a:ln>
              <a:noFill/>
            </a:ln>
          </p:spPr>
        </p:pic>
        <p:sp>
          <p:nvSpPr>
            <p:cNvPr id="3164" name="Google Shape;3164;p81"/>
            <p:cNvSpPr txBox="1"/>
            <p:nvPr/>
          </p:nvSpPr>
          <p:spPr>
            <a:xfrm>
              <a:off x="1850876" y="1828406"/>
              <a:ext cx="1355342"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US" sz="1400" u="none" cap="none" strike="noStrike">
                  <a:solidFill>
                    <a:srgbClr val="000000"/>
                  </a:solidFill>
                  <a:latin typeface="Gill Sans"/>
                  <a:ea typeface="Gill Sans"/>
                  <a:cs typeface="Gill Sans"/>
                  <a:sym typeface="Gill Sans"/>
                </a:rPr>
                <a:t>Time</a:t>
              </a:r>
              <a:endParaRPr/>
            </a:p>
            <a:p>
              <a:pPr indent="-171450" lvl="0" marL="285750" marR="0" rtl="0" algn="l">
                <a:lnSpc>
                  <a:spcPct val="100000"/>
                </a:lnSpc>
                <a:spcBef>
                  <a:spcPts val="0"/>
                </a:spcBef>
                <a:spcAft>
                  <a:spcPts val="0"/>
                </a:spcAft>
                <a:buClr>
                  <a:srgbClr val="000000"/>
                </a:buClr>
                <a:buSzPts val="1800"/>
                <a:buFont typeface="Arial Narrow"/>
                <a:buNone/>
              </a:pPr>
              <a:r>
                <a:t/>
              </a:r>
              <a:endParaRPr i="0" sz="1800" u="none" cap="none" strike="noStrike">
                <a:solidFill>
                  <a:srgbClr val="000000"/>
                </a:solidFill>
                <a:latin typeface="Gill Sans"/>
                <a:ea typeface="Gill Sans"/>
                <a:cs typeface="Gill Sans"/>
                <a:sym typeface="Gill Sans"/>
              </a:endParaRPr>
            </a:p>
          </p:txBody>
        </p:sp>
      </p:grpSp>
      <p:grpSp>
        <p:nvGrpSpPr>
          <p:cNvPr id="3165" name="Google Shape;3165;p81"/>
          <p:cNvGrpSpPr/>
          <p:nvPr/>
        </p:nvGrpSpPr>
        <p:grpSpPr>
          <a:xfrm>
            <a:off x="6934201" y="2125469"/>
            <a:ext cx="1371599" cy="812649"/>
            <a:chOff x="5877379" y="1435190"/>
            <a:chExt cx="1371599" cy="812649"/>
          </a:xfrm>
        </p:grpSpPr>
        <p:sp>
          <p:nvSpPr>
            <p:cNvPr id="3166" name="Google Shape;3166;p81"/>
            <p:cNvSpPr txBox="1"/>
            <p:nvPr/>
          </p:nvSpPr>
          <p:spPr>
            <a:xfrm>
              <a:off x="5877379" y="1435190"/>
              <a:ext cx="1135954" cy="812649"/>
            </a:xfrm>
            <a:prstGeom prst="rect">
              <a:avLst/>
            </a:prstGeom>
            <a:solidFill>
              <a:srgbClr val="0096FF">
                <a:alpha val="26666"/>
              </a:srgbClr>
            </a:solid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Gill Sans"/>
                <a:ea typeface="Gill Sans"/>
                <a:cs typeface="Gill Sans"/>
                <a:sym typeface="Gill Sans"/>
              </a:endParaRPr>
            </a:p>
          </p:txBody>
        </p:sp>
        <p:sp>
          <p:nvSpPr>
            <p:cNvPr id="3167" name="Google Shape;3167;p81"/>
            <p:cNvSpPr txBox="1"/>
            <p:nvPr/>
          </p:nvSpPr>
          <p:spPr>
            <a:xfrm>
              <a:off x="6042435" y="1469396"/>
              <a:ext cx="1034915"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US" sz="1600" u="none" cap="none" strike="noStrike">
                  <a:solidFill>
                    <a:srgbClr val="000000"/>
                  </a:solidFill>
                  <a:latin typeface="Gill Sans"/>
                  <a:ea typeface="Gill Sans"/>
                  <a:cs typeface="Gill Sans"/>
                  <a:sym typeface="Gill Sans"/>
                </a:rPr>
                <a:t>Full-stack</a:t>
              </a:r>
              <a:endParaRPr/>
            </a:p>
            <a:p>
              <a:pPr indent="-171450" lvl="0" marL="285750" marR="0" rtl="0" algn="l">
                <a:lnSpc>
                  <a:spcPct val="100000"/>
                </a:lnSpc>
                <a:spcBef>
                  <a:spcPts val="0"/>
                </a:spcBef>
                <a:spcAft>
                  <a:spcPts val="0"/>
                </a:spcAft>
                <a:buClr>
                  <a:srgbClr val="000000"/>
                </a:buClr>
                <a:buSzPts val="1800"/>
                <a:buFont typeface="Arial Narrow"/>
                <a:buNone/>
              </a:pPr>
              <a:r>
                <a:t/>
              </a:r>
              <a:endParaRPr i="0" sz="1800" u="none" cap="none" strike="noStrike">
                <a:solidFill>
                  <a:srgbClr val="000000"/>
                </a:solidFill>
                <a:latin typeface="Gill Sans"/>
                <a:ea typeface="Gill Sans"/>
                <a:cs typeface="Gill Sans"/>
                <a:sym typeface="Gill Sans"/>
              </a:endParaRPr>
            </a:p>
          </p:txBody>
        </p:sp>
        <p:sp>
          <p:nvSpPr>
            <p:cNvPr id="3168" name="Google Shape;3168;p81"/>
            <p:cNvSpPr txBox="1"/>
            <p:nvPr/>
          </p:nvSpPr>
          <p:spPr>
            <a:xfrm>
              <a:off x="6042435" y="1839640"/>
              <a:ext cx="1206543"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US" sz="1600" u="none" cap="none" strike="noStrike">
                  <a:solidFill>
                    <a:srgbClr val="000000"/>
                  </a:solidFill>
                  <a:latin typeface="Gill Sans"/>
                  <a:ea typeface="Gill Sans"/>
                  <a:cs typeface="Gill Sans"/>
                  <a:sym typeface="Gill Sans"/>
                </a:rPr>
                <a:t>Accurate</a:t>
              </a:r>
              <a:endParaRPr/>
            </a:p>
            <a:p>
              <a:pPr indent="-171450" lvl="0" marL="285750" marR="0" rtl="0" algn="l">
                <a:lnSpc>
                  <a:spcPct val="100000"/>
                </a:lnSpc>
                <a:spcBef>
                  <a:spcPts val="0"/>
                </a:spcBef>
                <a:spcAft>
                  <a:spcPts val="0"/>
                </a:spcAft>
                <a:buClr>
                  <a:srgbClr val="000000"/>
                </a:buClr>
                <a:buSzPts val="1800"/>
                <a:buFont typeface="Arial Narrow"/>
                <a:buNone/>
              </a:pPr>
              <a:r>
                <a:t/>
              </a:r>
              <a:endParaRPr i="0" sz="1800" u="none" cap="none" strike="noStrike">
                <a:solidFill>
                  <a:srgbClr val="000000"/>
                </a:solidFill>
                <a:latin typeface="Gill Sans"/>
                <a:ea typeface="Gill Sans"/>
                <a:cs typeface="Gill Sans"/>
                <a:sym typeface="Gill Sans"/>
              </a:endParaRPr>
            </a:p>
          </p:txBody>
        </p:sp>
        <p:pic>
          <p:nvPicPr>
            <p:cNvPr descr="image3.png" id="3169" name="Google Shape;3169;p81"/>
            <p:cNvPicPr preferRelativeResize="0"/>
            <p:nvPr/>
          </p:nvPicPr>
          <p:blipFill rotWithShape="1">
            <a:blip r:embed="rId5">
              <a:alphaModFix/>
            </a:blip>
            <a:srcRect b="0" l="0" r="0" t="0"/>
            <a:stretch/>
          </p:blipFill>
          <p:spPr>
            <a:xfrm>
              <a:off x="5902931" y="1544298"/>
              <a:ext cx="225438" cy="225438"/>
            </a:xfrm>
            <a:prstGeom prst="rect">
              <a:avLst/>
            </a:prstGeom>
            <a:noFill/>
            <a:ln>
              <a:noFill/>
            </a:ln>
          </p:spPr>
        </p:pic>
        <p:pic>
          <p:nvPicPr>
            <p:cNvPr descr="image3.png" id="3170" name="Google Shape;3170;p81"/>
            <p:cNvPicPr preferRelativeResize="0"/>
            <p:nvPr/>
          </p:nvPicPr>
          <p:blipFill rotWithShape="1">
            <a:blip r:embed="rId5">
              <a:alphaModFix/>
            </a:blip>
            <a:srcRect b="0" l="0" r="0" t="0"/>
            <a:stretch/>
          </p:blipFill>
          <p:spPr>
            <a:xfrm>
              <a:off x="5901562" y="1904105"/>
              <a:ext cx="225438" cy="225438"/>
            </a:xfrm>
            <a:prstGeom prst="rect">
              <a:avLst/>
            </a:prstGeom>
            <a:noFill/>
            <a:ln>
              <a:noFill/>
            </a:ln>
          </p:spPr>
        </p:pic>
      </p:grpSp>
      <p:grpSp>
        <p:nvGrpSpPr>
          <p:cNvPr id="3171" name="Google Shape;3171;p81"/>
          <p:cNvGrpSpPr/>
          <p:nvPr/>
        </p:nvGrpSpPr>
        <p:grpSpPr>
          <a:xfrm>
            <a:off x="8001000" y="2124231"/>
            <a:ext cx="1557837" cy="812649"/>
            <a:chOff x="6965571" y="1433952"/>
            <a:chExt cx="1557837" cy="812649"/>
          </a:xfrm>
        </p:grpSpPr>
        <p:sp>
          <p:nvSpPr>
            <p:cNvPr id="3172" name="Google Shape;3172;p81"/>
            <p:cNvSpPr txBox="1"/>
            <p:nvPr/>
          </p:nvSpPr>
          <p:spPr>
            <a:xfrm>
              <a:off x="6981829" y="1433952"/>
              <a:ext cx="1118173" cy="812649"/>
            </a:xfrm>
            <a:prstGeom prst="rect">
              <a:avLst/>
            </a:prstGeom>
            <a:solidFill>
              <a:srgbClr val="EAD1DC"/>
            </a:solid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Gill Sans"/>
                <a:ea typeface="Gill Sans"/>
                <a:cs typeface="Gill Sans"/>
                <a:sym typeface="Gill Sans"/>
              </a:endParaRPr>
            </a:p>
          </p:txBody>
        </p:sp>
        <p:pic>
          <p:nvPicPr>
            <p:cNvPr id="3173" name="Google Shape;3173;p81"/>
            <p:cNvPicPr preferRelativeResize="0"/>
            <p:nvPr/>
          </p:nvPicPr>
          <p:blipFill rotWithShape="1">
            <a:blip r:embed="rId4">
              <a:alphaModFix/>
            </a:blip>
            <a:srcRect b="0" l="0" r="0" t="0"/>
            <a:stretch/>
          </p:blipFill>
          <p:spPr>
            <a:xfrm>
              <a:off x="6965571" y="1525566"/>
              <a:ext cx="231066" cy="231066"/>
            </a:xfrm>
            <a:prstGeom prst="rect">
              <a:avLst/>
            </a:prstGeom>
            <a:noFill/>
            <a:ln>
              <a:noFill/>
            </a:ln>
          </p:spPr>
        </p:pic>
        <p:pic>
          <p:nvPicPr>
            <p:cNvPr id="3174" name="Google Shape;3174;p81"/>
            <p:cNvPicPr preferRelativeResize="0"/>
            <p:nvPr/>
          </p:nvPicPr>
          <p:blipFill rotWithShape="1">
            <a:blip r:embed="rId4">
              <a:alphaModFix/>
            </a:blip>
            <a:srcRect b="0" l="0" r="0" t="0"/>
            <a:stretch/>
          </p:blipFill>
          <p:spPr>
            <a:xfrm>
              <a:off x="6965571" y="1895810"/>
              <a:ext cx="231066" cy="231066"/>
            </a:xfrm>
            <a:prstGeom prst="rect">
              <a:avLst/>
            </a:prstGeom>
            <a:noFill/>
            <a:ln>
              <a:noFill/>
            </a:ln>
          </p:spPr>
        </p:pic>
        <p:sp>
          <p:nvSpPr>
            <p:cNvPr id="3175" name="Google Shape;3175;p81"/>
            <p:cNvSpPr txBox="1"/>
            <p:nvPr/>
          </p:nvSpPr>
          <p:spPr>
            <a:xfrm>
              <a:off x="7168066" y="1473194"/>
              <a:ext cx="1355342"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US" sz="1600" u="none" cap="none" strike="noStrike">
                  <a:solidFill>
                    <a:srgbClr val="000000"/>
                  </a:solidFill>
                  <a:latin typeface="Gill Sans"/>
                  <a:ea typeface="Gill Sans"/>
                  <a:cs typeface="Gill Sans"/>
                  <a:sym typeface="Gill Sans"/>
                </a:rPr>
                <a:t>Complex</a:t>
              </a:r>
              <a:endParaRPr/>
            </a:p>
            <a:p>
              <a:pPr indent="-171450" lvl="0" marL="285750" marR="0" rtl="0" algn="l">
                <a:lnSpc>
                  <a:spcPct val="100000"/>
                </a:lnSpc>
                <a:spcBef>
                  <a:spcPts val="0"/>
                </a:spcBef>
                <a:spcAft>
                  <a:spcPts val="0"/>
                </a:spcAft>
                <a:buClr>
                  <a:srgbClr val="000000"/>
                </a:buClr>
                <a:buSzPts val="1800"/>
                <a:buFont typeface="Arial Narrow"/>
                <a:buNone/>
              </a:pPr>
              <a:r>
                <a:t/>
              </a:r>
              <a:endParaRPr i="0" sz="1800" u="none" cap="none" strike="noStrike">
                <a:solidFill>
                  <a:srgbClr val="000000"/>
                </a:solidFill>
                <a:latin typeface="Gill Sans"/>
                <a:ea typeface="Gill Sans"/>
                <a:cs typeface="Gill Sans"/>
                <a:sym typeface="Gill Sans"/>
              </a:endParaRPr>
            </a:p>
          </p:txBody>
        </p:sp>
        <p:sp>
          <p:nvSpPr>
            <p:cNvPr id="3176" name="Google Shape;3176;p81"/>
            <p:cNvSpPr txBox="1"/>
            <p:nvPr/>
          </p:nvSpPr>
          <p:spPr>
            <a:xfrm>
              <a:off x="7166697" y="1833001"/>
              <a:ext cx="1355342"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600">
                  <a:solidFill>
                    <a:srgbClr val="000000"/>
                  </a:solidFill>
                  <a:latin typeface="Gill Sans"/>
                  <a:ea typeface="Gill Sans"/>
                  <a:cs typeface="Gill Sans"/>
                  <a:sym typeface="Gill Sans"/>
                </a:rPr>
                <a:t>Expensive</a:t>
              </a:r>
              <a:endParaRPr i="0" sz="1600" u="none" cap="none" strike="noStrike">
                <a:solidFill>
                  <a:srgbClr val="000000"/>
                </a:solidFill>
                <a:latin typeface="Gill Sans"/>
                <a:ea typeface="Gill Sans"/>
                <a:cs typeface="Gill Sans"/>
                <a:sym typeface="Gill Sans"/>
              </a:endParaRPr>
            </a:p>
            <a:p>
              <a:pPr indent="-171450" lvl="0" marL="285750" marR="0" rtl="0" algn="l">
                <a:lnSpc>
                  <a:spcPct val="100000"/>
                </a:lnSpc>
                <a:spcBef>
                  <a:spcPts val="0"/>
                </a:spcBef>
                <a:spcAft>
                  <a:spcPts val="0"/>
                </a:spcAft>
                <a:buClr>
                  <a:srgbClr val="000000"/>
                </a:buClr>
                <a:buSzPts val="1800"/>
                <a:buFont typeface="Arial Narrow"/>
                <a:buNone/>
              </a:pPr>
              <a:r>
                <a:t/>
              </a:r>
              <a:endParaRPr i="0" sz="1800" u="none" cap="none" strike="noStrike">
                <a:solidFill>
                  <a:srgbClr val="000000"/>
                </a:solidFill>
                <a:latin typeface="Gill Sans"/>
                <a:ea typeface="Gill Sans"/>
                <a:cs typeface="Gill Sans"/>
                <a:sym typeface="Gill Sans"/>
              </a:endParaRPr>
            </a:p>
          </p:txBody>
        </p:sp>
      </p:grpSp>
      <p:grpSp>
        <p:nvGrpSpPr>
          <p:cNvPr id="3177" name="Google Shape;3177;p81"/>
          <p:cNvGrpSpPr/>
          <p:nvPr/>
        </p:nvGrpSpPr>
        <p:grpSpPr>
          <a:xfrm>
            <a:off x="5549923" y="2201312"/>
            <a:ext cx="941283" cy="786429"/>
            <a:chOff x="3980879" y="2836248"/>
            <a:chExt cx="941283" cy="786429"/>
          </a:xfrm>
        </p:grpSpPr>
        <p:sp>
          <p:nvSpPr>
            <p:cNvPr id="3178" name="Google Shape;3178;p81"/>
            <p:cNvSpPr/>
            <p:nvPr/>
          </p:nvSpPr>
          <p:spPr>
            <a:xfrm>
              <a:off x="4047948" y="2836248"/>
              <a:ext cx="786429" cy="786429"/>
            </a:xfrm>
            <a:prstGeom prst="ellipse">
              <a:avLst/>
            </a:prstGeom>
            <a:solidFill>
              <a:schemeClr val="lt1"/>
            </a:solidFill>
            <a:ln cap="flat" cmpd="sng" w="127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3179" name="Google Shape;3179;p81"/>
            <p:cNvSpPr txBox="1"/>
            <p:nvPr/>
          </p:nvSpPr>
          <p:spPr>
            <a:xfrm>
              <a:off x="3980879" y="2998325"/>
              <a:ext cx="9412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FF"/>
                  </a:solidFill>
                  <a:latin typeface="Gill Sans"/>
                  <a:ea typeface="Gill Sans"/>
                  <a:cs typeface="Gill Sans"/>
                  <a:sym typeface="Gill Sans"/>
                </a:rPr>
                <a:t>FEMU</a:t>
              </a:r>
              <a:endParaRPr/>
            </a:p>
          </p:txBody>
        </p:sp>
      </p:grpSp>
      <p:sp>
        <p:nvSpPr>
          <p:cNvPr id="3180" name="Google Shape;3180;p81"/>
          <p:cNvSpPr/>
          <p:nvPr/>
        </p:nvSpPr>
        <p:spPr>
          <a:xfrm>
            <a:off x="5148025" y="2245621"/>
            <a:ext cx="413197" cy="571534"/>
          </a:xfrm>
          <a:prstGeom prst="rightArrow">
            <a:avLst>
              <a:gd fmla="val 50000" name="adj1"/>
              <a:gd fmla="val 50000" name="adj2"/>
            </a:avLst>
          </a:prstGeom>
          <a:solidFill>
            <a:srgbClr val="0000FF"/>
          </a:solidFill>
          <a:ln cap="flat" cmpd="sng" w="10775">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3181" name="Google Shape;3181;p81"/>
          <p:cNvSpPr/>
          <p:nvPr/>
        </p:nvSpPr>
        <p:spPr>
          <a:xfrm rot="10800000">
            <a:off x="6499668" y="2271379"/>
            <a:ext cx="393435" cy="590182"/>
          </a:xfrm>
          <a:prstGeom prst="rightArrow">
            <a:avLst>
              <a:gd fmla="val 50000" name="adj1"/>
              <a:gd fmla="val 50000" name="adj2"/>
            </a:avLst>
          </a:prstGeom>
          <a:solidFill>
            <a:srgbClr val="0000FF"/>
          </a:solidFill>
          <a:ln cap="flat" cmpd="sng" w="10775">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nvGrpSpPr>
          <p:cNvPr id="3182" name="Google Shape;3182;p81"/>
          <p:cNvGrpSpPr/>
          <p:nvPr/>
        </p:nvGrpSpPr>
        <p:grpSpPr>
          <a:xfrm>
            <a:off x="4241434" y="3376161"/>
            <a:ext cx="4292965" cy="549908"/>
            <a:chOff x="2336451" y="2990682"/>
            <a:chExt cx="4292965" cy="549908"/>
          </a:xfrm>
        </p:grpSpPr>
        <p:sp>
          <p:nvSpPr>
            <p:cNvPr id="3183" name="Google Shape;3183;p81"/>
            <p:cNvSpPr/>
            <p:nvPr/>
          </p:nvSpPr>
          <p:spPr>
            <a:xfrm>
              <a:off x="2822151" y="3168582"/>
              <a:ext cx="3807265" cy="372008"/>
            </a:xfrm>
            <a:prstGeom prst="flowChartAlternateProcess">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1" lang="en-US" sz="1800">
                  <a:solidFill>
                    <a:srgbClr val="0000FF"/>
                  </a:solidFill>
                  <a:latin typeface="Gill Sans"/>
                  <a:ea typeface="Gill Sans"/>
                  <a:cs typeface="Gill Sans"/>
                  <a:sym typeface="Gill Sans"/>
                </a:rPr>
                <a:t>Accurate</a:t>
              </a:r>
              <a:r>
                <a:rPr lang="en-US" sz="1800">
                  <a:solidFill>
                    <a:schemeClr val="dk1"/>
                  </a:solidFill>
                  <a:latin typeface="Gill Sans"/>
                  <a:ea typeface="Gill Sans"/>
                  <a:cs typeface="Gill Sans"/>
                  <a:sym typeface="Gill Sans"/>
                </a:rPr>
                <a:t>: 11% IO latency error rate</a:t>
              </a:r>
              <a:endParaRPr/>
            </a:p>
          </p:txBody>
        </p:sp>
        <p:cxnSp>
          <p:nvCxnSpPr>
            <p:cNvPr id="3184" name="Google Shape;3184;p81"/>
            <p:cNvCxnSpPr/>
            <p:nvPr/>
          </p:nvCxnSpPr>
          <p:spPr>
            <a:xfrm>
              <a:off x="2336535" y="2990682"/>
              <a:ext cx="0" cy="355800"/>
            </a:xfrm>
            <a:prstGeom prst="straightConnector1">
              <a:avLst/>
            </a:prstGeom>
            <a:noFill/>
            <a:ln cap="flat" cmpd="sng" w="38100">
              <a:solidFill>
                <a:schemeClr val="dk1"/>
              </a:solidFill>
              <a:prstDash val="solid"/>
              <a:round/>
              <a:headEnd len="sm" w="sm" type="none"/>
              <a:tailEnd len="sm" w="sm" type="none"/>
            </a:ln>
          </p:spPr>
        </p:cxnSp>
        <p:cxnSp>
          <p:nvCxnSpPr>
            <p:cNvPr id="3185" name="Google Shape;3185;p81"/>
            <p:cNvCxnSpPr>
              <a:endCxn id="3183" idx="1"/>
            </p:cNvCxnSpPr>
            <p:nvPr/>
          </p:nvCxnSpPr>
          <p:spPr>
            <a:xfrm>
              <a:off x="2336451" y="3346486"/>
              <a:ext cx="485700" cy="8100"/>
            </a:xfrm>
            <a:prstGeom prst="straightConnector1">
              <a:avLst/>
            </a:prstGeom>
            <a:noFill/>
            <a:ln cap="flat" cmpd="sng" w="38100">
              <a:solidFill>
                <a:schemeClr val="dk1"/>
              </a:solidFill>
              <a:prstDash val="solid"/>
              <a:round/>
              <a:headEnd len="sm" w="sm" type="none"/>
              <a:tailEnd len="sm" w="sm" type="none"/>
            </a:ln>
          </p:spPr>
        </p:cxnSp>
      </p:grpSp>
      <p:grpSp>
        <p:nvGrpSpPr>
          <p:cNvPr id="3186" name="Google Shape;3186;p81"/>
          <p:cNvGrpSpPr/>
          <p:nvPr/>
        </p:nvGrpSpPr>
        <p:grpSpPr>
          <a:xfrm>
            <a:off x="4241518" y="3706878"/>
            <a:ext cx="4292881" cy="811790"/>
            <a:chOff x="2336535" y="3321399"/>
            <a:chExt cx="4292881" cy="811790"/>
          </a:xfrm>
        </p:grpSpPr>
        <p:sp>
          <p:nvSpPr>
            <p:cNvPr id="3187" name="Google Shape;3187;p81"/>
            <p:cNvSpPr/>
            <p:nvPr/>
          </p:nvSpPr>
          <p:spPr>
            <a:xfrm>
              <a:off x="2841523" y="3761181"/>
              <a:ext cx="3787893" cy="372008"/>
            </a:xfrm>
            <a:prstGeom prst="flowChartAlternateProcess">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1" lang="en-US" sz="1800">
                  <a:solidFill>
                    <a:srgbClr val="0000FF"/>
                  </a:solidFill>
                  <a:latin typeface="Gill Sans"/>
                  <a:ea typeface="Gill Sans"/>
                  <a:cs typeface="Gill Sans"/>
                  <a:sym typeface="Gill Sans"/>
                </a:rPr>
                <a:t>Scalable</a:t>
              </a:r>
              <a:r>
                <a:rPr lang="en-US" sz="1800">
                  <a:solidFill>
                    <a:schemeClr val="dk1"/>
                  </a:solidFill>
                  <a:latin typeface="Gill Sans"/>
                  <a:ea typeface="Gill Sans"/>
                  <a:cs typeface="Gill Sans"/>
                  <a:sym typeface="Gill Sans"/>
                </a:rPr>
                <a:t>: Up to 32 channels / chips</a:t>
              </a:r>
              <a:endParaRPr/>
            </a:p>
          </p:txBody>
        </p:sp>
        <p:cxnSp>
          <p:nvCxnSpPr>
            <p:cNvPr id="3188" name="Google Shape;3188;p81"/>
            <p:cNvCxnSpPr/>
            <p:nvPr/>
          </p:nvCxnSpPr>
          <p:spPr>
            <a:xfrm>
              <a:off x="2336535" y="3321399"/>
              <a:ext cx="0" cy="660600"/>
            </a:xfrm>
            <a:prstGeom prst="straightConnector1">
              <a:avLst/>
            </a:prstGeom>
            <a:noFill/>
            <a:ln cap="flat" cmpd="sng" w="38100">
              <a:solidFill>
                <a:schemeClr val="dk1"/>
              </a:solidFill>
              <a:prstDash val="solid"/>
              <a:round/>
              <a:headEnd len="sm" w="sm" type="none"/>
              <a:tailEnd len="sm" w="sm" type="none"/>
            </a:ln>
          </p:spPr>
        </p:cxnSp>
        <p:cxnSp>
          <p:nvCxnSpPr>
            <p:cNvPr id="3189" name="Google Shape;3189;p81"/>
            <p:cNvCxnSpPr/>
            <p:nvPr/>
          </p:nvCxnSpPr>
          <p:spPr>
            <a:xfrm>
              <a:off x="2346221" y="3960500"/>
              <a:ext cx="485616" cy="8104"/>
            </a:xfrm>
            <a:prstGeom prst="straightConnector1">
              <a:avLst/>
            </a:prstGeom>
            <a:noFill/>
            <a:ln cap="flat" cmpd="sng" w="38100">
              <a:solidFill>
                <a:schemeClr val="dk1"/>
              </a:solidFill>
              <a:prstDash val="solid"/>
              <a:round/>
              <a:headEnd len="sm" w="sm" type="none"/>
              <a:tailEnd len="sm" w="sm" type="none"/>
            </a:ln>
          </p:spPr>
        </p:cxnSp>
      </p:grpSp>
      <p:grpSp>
        <p:nvGrpSpPr>
          <p:cNvPr id="3190" name="Google Shape;3190;p81"/>
          <p:cNvGrpSpPr/>
          <p:nvPr/>
        </p:nvGrpSpPr>
        <p:grpSpPr>
          <a:xfrm>
            <a:off x="4241518" y="4239746"/>
            <a:ext cx="4292881" cy="846604"/>
            <a:chOff x="2336535" y="3854267"/>
            <a:chExt cx="4292881" cy="846604"/>
          </a:xfrm>
        </p:grpSpPr>
        <p:sp>
          <p:nvSpPr>
            <p:cNvPr id="3191" name="Google Shape;3191;p81"/>
            <p:cNvSpPr/>
            <p:nvPr/>
          </p:nvSpPr>
          <p:spPr>
            <a:xfrm>
              <a:off x="2841523" y="4328863"/>
              <a:ext cx="3787893" cy="372008"/>
            </a:xfrm>
            <a:prstGeom prst="flowChartAlternateProcess">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1" lang="en-US" sz="1800">
                  <a:solidFill>
                    <a:srgbClr val="0000FF"/>
                  </a:solidFill>
                  <a:latin typeface="Gill Sans"/>
                  <a:ea typeface="Gill Sans"/>
                  <a:cs typeface="Gill Sans"/>
                  <a:sym typeface="Gill Sans"/>
                </a:rPr>
                <a:t>Extensible</a:t>
              </a:r>
              <a:r>
                <a:rPr lang="en-US" sz="1800">
                  <a:solidFill>
                    <a:schemeClr val="dk1"/>
                  </a:solidFill>
                  <a:latin typeface="Gill Sans"/>
                  <a:ea typeface="Gill Sans"/>
                  <a:cs typeface="Gill Sans"/>
                  <a:sym typeface="Gill Sans"/>
                </a:rPr>
                <a:t>: FTL + interface + OS/App</a:t>
              </a:r>
              <a:endParaRPr/>
            </a:p>
          </p:txBody>
        </p:sp>
        <p:cxnSp>
          <p:nvCxnSpPr>
            <p:cNvPr id="3192" name="Google Shape;3192;p81"/>
            <p:cNvCxnSpPr/>
            <p:nvPr/>
          </p:nvCxnSpPr>
          <p:spPr>
            <a:xfrm>
              <a:off x="2336535" y="3854267"/>
              <a:ext cx="0" cy="660600"/>
            </a:xfrm>
            <a:prstGeom prst="straightConnector1">
              <a:avLst/>
            </a:prstGeom>
            <a:noFill/>
            <a:ln cap="flat" cmpd="sng" w="38100">
              <a:solidFill>
                <a:schemeClr val="dk1"/>
              </a:solidFill>
              <a:prstDash val="solid"/>
              <a:round/>
              <a:headEnd len="sm" w="sm" type="none"/>
              <a:tailEnd len="sm" w="sm" type="none"/>
            </a:ln>
          </p:spPr>
        </p:cxnSp>
        <p:cxnSp>
          <p:nvCxnSpPr>
            <p:cNvPr id="3193" name="Google Shape;3193;p81"/>
            <p:cNvCxnSpPr>
              <a:endCxn id="3191" idx="1"/>
            </p:cNvCxnSpPr>
            <p:nvPr/>
          </p:nvCxnSpPr>
          <p:spPr>
            <a:xfrm>
              <a:off x="2341123" y="4506767"/>
              <a:ext cx="500400" cy="8100"/>
            </a:xfrm>
            <a:prstGeom prst="straightConnector1">
              <a:avLst/>
            </a:prstGeom>
            <a:noFill/>
            <a:ln cap="flat" cmpd="sng" w="38100">
              <a:solidFill>
                <a:schemeClr val="dk1"/>
              </a:solidFill>
              <a:prstDash val="solid"/>
              <a:round/>
              <a:headEnd len="sm" w="sm" type="none"/>
              <a:tailEnd len="sm" w="sm" type="none"/>
            </a:ln>
          </p:spPr>
        </p:cxnSp>
      </p:grpSp>
      <p:cxnSp>
        <p:nvCxnSpPr>
          <p:cNvPr id="3194" name="Google Shape;3194;p81"/>
          <p:cNvCxnSpPr/>
          <p:nvPr/>
        </p:nvCxnSpPr>
        <p:spPr>
          <a:xfrm>
            <a:off x="381000" y="3105150"/>
            <a:ext cx="2743200" cy="0"/>
          </a:xfrm>
          <a:prstGeom prst="straightConnector1">
            <a:avLst/>
          </a:prstGeom>
          <a:noFill/>
          <a:ln cap="flat" cmpd="sng" w="12700">
            <a:solidFill>
              <a:srgbClr val="A5A5A5"/>
            </a:solidFill>
            <a:prstDash val="lgDashDot"/>
            <a:round/>
            <a:headEnd len="sm" w="sm" type="none"/>
            <a:tailEnd len="sm" w="sm" type="none"/>
          </a:ln>
        </p:spPr>
      </p:cxnSp>
      <p:grpSp>
        <p:nvGrpSpPr>
          <p:cNvPr id="3195" name="Google Shape;3195;p81"/>
          <p:cNvGrpSpPr/>
          <p:nvPr/>
        </p:nvGrpSpPr>
        <p:grpSpPr>
          <a:xfrm>
            <a:off x="838200" y="2329042"/>
            <a:ext cx="2286000" cy="619155"/>
            <a:chOff x="3962400" y="1723994"/>
            <a:chExt cx="2286000" cy="619155"/>
          </a:xfrm>
        </p:grpSpPr>
        <p:sp>
          <p:nvSpPr>
            <p:cNvPr id="3196" name="Google Shape;3196;p81"/>
            <p:cNvSpPr txBox="1"/>
            <p:nvPr/>
          </p:nvSpPr>
          <p:spPr>
            <a:xfrm>
              <a:off x="3962400" y="1833516"/>
              <a:ext cx="2286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ill Sans"/>
                  <a:ea typeface="Gill Sans"/>
                  <a:cs typeface="Gill Sans"/>
                  <a:sym typeface="Gill Sans"/>
                </a:rPr>
                <a:t>FEMU [FAST’18]</a:t>
              </a:r>
              <a:endParaRPr/>
            </a:p>
          </p:txBody>
        </p:sp>
        <p:sp>
          <p:nvSpPr>
            <p:cNvPr id="3197" name="Google Shape;3197;p81"/>
            <p:cNvSpPr/>
            <p:nvPr/>
          </p:nvSpPr>
          <p:spPr>
            <a:xfrm>
              <a:off x="3962400" y="1723994"/>
              <a:ext cx="2286000" cy="61915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grpSp>
        <p:nvGrpSpPr>
          <p:cNvPr id="3198" name="Google Shape;3198;p81"/>
          <p:cNvGrpSpPr/>
          <p:nvPr/>
        </p:nvGrpSpPr>
        <p:grpSpPr>
          <a:xfrm>
            <a:off x="838200" y="1643242"/>
            <a:ext cx="2438400" cy="619155"/>
            <a:chOff x="3962400" y="1723994"/>
            <a:chExt cx="2438400" cy="619155"/>
          </a:xfrm>
        </p:grpSpPr>
        <p:sp>
          <p:nvSpPr>
            <p:cNvPr id="3199" name="Google Shape;3199;p81"/>
            <p:cNvSpPr txBox="1"/>
            <p:nvPr/>
          </p:nvSpPr>
          <p:spPr>
            <a:xfrm>
              <a:off x="3962400" y="1833516"/>
              <a:ext cx="24384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A5A5A5"/>
                  </a:solidFill>
                  <a:latin typeface="Gill Sans"/>
                  <a:ea typeface="Gill Sans"/>
                  <a:cs typeface="Gill Sans"/>
                  <a:sym typeface="Gill Sans"/>
                </a:rPr>
                <a:t>LeapIO [ASPLOS’20]</a:t>
              </a:r>
              <a:endParaRPr/>
            </a:p>
          </p:txBody>
        </p:sp>
        <p:sp>
          <p:nvSpPr>
            <p:cNvPr id="3200" name="Google Shape;3200;p81"/>
            <p:cNvSpPr/>
            <p:nvPr/>
          </p:nvSpPr>
          <p:spPr>
            <a:xfrm>
              <a:off x="3962400" y="1723994"/>
              <a:ext cx="2286000" cy="61915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A5A5A5"/>
                </a:solidFill>
                <a:latin typeface="Gill Sans"/>
                <a:ea typeface="Gill Sans"/>
                <a:cs typeface="Gill Sans"/>
                <a:sym typeface="Gill Sans"/>
              </a:endParaRPr>
            </a:p>
          </p:txBody>
        </p:sp>
      </p:grpSp>
      <p:grpSp>
        <p:nvGrpSpPr>
          <p:cNvPr id="3201" name="Google Shape;3201;p81"/>
          <p:cNvGrpSpPr/>
          <p:nvPr/>
        </p:nvGrpSpPr>
        <p:grpSpPr>
          <a:xfrm>
            <a:off x="838200" y="971550"/>
            <a:ext cx="2438400" cy="619155"/>
            <a:chOff x="3962400" y="1723994"/>
            <a:chExt cx="2438400" cy="619155"/>
          </a:xfrm>
        </p:grpSpPr>
        <p:sp>
          <p:nvSpPr>
            <p:cNvPr id="3202" name="Google Shape;3202;p81"/>
            <p:cNvSpPr txBox="1"/>
            <p:nvPr/>
          </p:nvSpPr>
          <p:spPr>
            <a:xfrm>
              <a:off x="3962400" y="1833516"/>
              <a:ext cx="24384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BFBFBF"/>
                  </a:solidFill>
                  <a:latin typeface="Gill Sans"/>
                  <a:ea typeface="Gill Sans"/>
                  <a:cs typeface="Gill Sans"/>
                  <a:sym typeface="Gill Sans"/>
                </a:rPr>
                <a:t>IODA [SOSP’21]</a:t>
              </a:r>
              <a:endParaRPr/>
            </a:p>
          </p:txBody>
        </p:sp>
        <p:sp>
          <p:nvSpPr>
            <p:cNvPr id="3203" name="Google Shape;3203;p81"/>
            <p:cNvSpPr/>
            <p:nvPr/>
          </p:nvSpPr>
          <p:spPr>
            <a:xfrm>
              <a:off x="3962400" y="1723994"/>
              <a:ext cx="2286000" cy="61915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grpSp>
        <p:nvGrpSpPr>
          <p:cNvPr id="3204" name="Google Shape;3204;p81"/>
          <p:cNvGrpSpPr/>
          <p:nvPr/>
        </p:nvGrpSpPr>
        <p:grpSpPr>
          <a:xfrm>
            <a:off x="840658" y="266864"/>
            <a:ext cx="2438400" cy="619155"/>
            <a:chOff x="3962400" y="1723994"/>
            <a:chExt cx="2438400" cy="619155"/>
          </a:xfrm>
        </p:grpSpPr>
        <p:sp>
          <p:nvSpPr>
            <p:cNvPr id="3205" name="Google Shape;3205;p81"/>
            <p:cNvSpPr txBox="1"/>
            <p:nvPr/>
          </p:nvSpPr>
          <p:spPr>
            <a:xfrm>
              <a:off x="3962400" y="1833516"/>
              <a:ext cx="24384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BFBFBF"/>
                  </a:solidFill>
                  <a:latin typeface="Gill Sans"/>
                  <a:ea typeface="Gill Sans"/>
                  <a:cs typeface="Gill Sans"/>
                  <a:sym typeface="Gill Sans"/>
                </a:rPr>
                <a:t>Basilisk [InSub’22]</a:t>
              </a:r>
              <a:endParaRPr/>
            </a:p>
          </p:txBody>
        </p:sp>
        <p:sp>
          <p:nvSpPr>
            <p:cNvPr id="3206" name="Google Shape;3206;p81"/>
            <p:cNvSpPr/>
            <p:nvPr/>
          </p:nvSpPr>
          <p:spPr>
            <a:xfrm>
              <a:off x="3962400" y="1723994"/>
              <a:ext cx="2286000" cy="61915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14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1" name="Shape 3211"/>
        <p:cNvGrpSpPr/>
        <p:nvPr/>
      </p:nvGrpSpPr>
      <p:grpSpPr>
        <a:xfrm>
          <a:off x="0" y="0"/>
          <a:ext cx="0" cy="0"/>
          <a:chOff x="0" y="0"/>
          <a:chExt cx="0" cy="0"/>
        </a:xfrm>
      </p:grpSpPr>
      <p:sp>
        <p:nvSpPr>
          <p:cNvPr id="3212" name="Google Shape;3212;p82"/>
          <p:cNvSpPr txBox="1"/>
          <p:nvPr>
            <p:ph idx="12" type="sldNum"/>
          </p:nvPr>
        </p:nvSpPr>
        <p:spPr>
          <a:xfrm>
            <a:off x="8340725" y="4870450"/>
            <a:ext cx="803275" cy="273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grpSp>
        <p:nvGrpSpPr>
          <p:cNvPr id="3213" name="Google Shape;3213;p82"/>
          <p:cNvGrpSpPr/>
          <p:nvPr/>
        </p:nvGrpSpPr>
        <p:grpSpPr>
          <a:xfrm>
            <a:off x="838200" y="2329042"/>
            <a:ext cx="2286000" cy="619155"/>
            <a:chOff x="3962400" y="1723994"/>
            <a:chExt cx="2286000" cy="619155"/>
          </a:xfrm>
        </p:grpSpPr>
        <p:sp>
          <p:nvSpPr>
            <p:cNvPr id="3214" name="Google Shape;3214;p82"/>
            <p:cNvSpPr txBox="1"/>
            <p:nvPr/>
          </p:nvSpPr>
          <p:spPr>
            <a:xfrm>
              <a:off x="3962400" y="1833516"/>
              <a:ext cx="2286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A5A5A5"/>
                  </a:solidFill>
                  <a:latin typeface="Gill Sans"/>
                  <a:ea typeface="Gill Sans"/>
                  <a:cs typeface="Gill Sans"/>
                  <a:sym typeface="Gill Sans"/>
                </a:rPr>
                <a:t>FEMU [FAST’18]</a:t>
              </a:r>
              <a:endParaRPr/>
            </a:p>
          </p:txBody>
        </p:sp>
        <p:sp>
          <p:nvSpPr>
            <p:cNvPr id="3215" name="Google Shape;3215;p82"/>
            <p:cNvSpPr/>
            <p:nvPr/>
          </p:nvSpPr>
          <p:spPr>
            <a:xfrm>
              <a:off x="3962400" y="1723994"/>
              <a:ext cx="2286000" cy="61915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grpSp>
        <p:nvGrpSpPr>
          <p:cNvPr id="3216" name="Google Shape;3216;p82"/>
          <p:cNvGrpSpPr/>
          <p:nvPr/>
        </p:nvGrpSpPr>
        <p:grpSpPr>
          <a:xfrm>
            <a:off x="838200" y="1643242"/>
            <a:ext cx="2438400" cy="619155"/>
            <a:chOff x="3962400" y="1723994"/>
            <a:chExt cx="2438400" cy="619155"/>
          </a:xfrm>
        </p:grpSpPr>
        <p:sp>
          <p:nvSpPr>
            <p:cNvPr id="3217" name="Google Shape;3217;p82"/>
            <p:cNvSpPr txBox="1"/>
            <p:nvPr/>
          </p:nvSpPr>
          <p:spPr>
            <a:xfrm>
              <a:off x="3962400" y="1833516"/>
              <a:ext cx="24384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7F7F7F"/>
                  </a:solidFill>
                  <a:latin typeface="Gill Sans"/>
                  <a:ea typeface="Gill Sans"/>
                  <a:cs typeface="Gill Sans"/>
                  <a:sym typeface="Gill Sans"/>
                </a:rPr>
                <a:t>LeapIO </a:t>
              </a:r>
              <a:r>
                <a:rPr lang="en-US" sz="1800">
                  <a:solidFill>
                    <a:srgbClr val="7F7F7F"/>
                  </a:solidFill>
                  <a:latin typeface="Gill Sans"/>
                  <a:ea typeface="Gill Sans"/>
                  <a:cs typeface="Gill Sans"/>
                  <a:sym typeface="Gill Sans"/>
                </a:rPr>
                <a:t>[ASPLOS’20]</a:t>
              </a:r>
              <a:endParaRPr sz="2000">
                <a:solidFill>
                  <a:srgbClr val="7F7F7F"/>
                </a:solidFill>
                <a:latin typeface="Gill Sans"/>
                <a:ea typeface="Gill Sans"/>
                <a:cs typeface="Gill Sans"/>
                <a:sym typeface="Gill Sans"/>
              </a:endParaRPr>
            </a:p>
          </p:txBody>
        </p:sp>
        <p:sp>
          <p:nvSpPr>
            <p:cNvPr id="3218" name="Google Shape;3218;p82"/>
            <p:cNvSpPr/>
            <p:nvPr/>
          </p:nvSpPr>
          <p:spPr>
            <a:xfrm>
              <a:off x="3962400" y="1723994"/>
              <a:ext cx="2286000" cy="61915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A5A5A5"/>
                </a:solidFill>
                <a:latin typeface="Gill Sans"/>
                <a:ea typeface="Gill Sans"/>
                <a:cs typeface="Gill Sans"/>
                <a:sym typeface="Gill Sans"/>
              </a:endParaRPr>
            </a:p>
          </p:txBody>
        </p:sp>
      </p:grpSp>
      <p:grpSp>
        <p:nvGrpSpPr>
          <p:cNvPr id="3219" name="Google Shape;3219;p82"/>
          <p:cNvGrpSpPr/>
          <p:nvPr/>
        </p:nvGrpSpPr>
        <p:grpSpPr>
          <a:xfrm>
            <a:off x="838200" y="971550"/>
            <a:ext cx="2438400" cy="619155"/>
            <a:chOff x="3962400" y="1723994"/>
            <a:chExt cx="2438400" cy="619155"/>
          </a:xfrm>
        </p:grpSpPr>
        <p:sp>
          <p:nvSpPr>
            <p:cNvPr id="3220" name="Google Shape;3220;p82"/>
            <p:cNvSpPr txBox="1"/>
            <p:nvPr/>
          </p:nvSpPr>
          <p:spPr>
            <a:xfrm>
              <a:off x="3962400" y="1833516"/>
              <a:ext cx="24384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7F7F7F"/>
                  </a:solidFill>
                  <a:latin typeface="Gill Sans"/>
                  <a:ea typeface="Gill Sans"/>
                  <a:cs typeface="Gill Sans"/>
                  <a:sym typeface="Gill Sans"/>
                </a:rPr>
                <a:t>Basilisk [InSub’22]</a:t>
              </a:r>
              <a:endParaRPr/>
            </a:p>
          </p:txBody>
        </p:sp>
        <p:sp>
          <p:nvSpPr>
            <p:cNvPr id="3221" name="Google Shape;3221;p82"/>
            <p:cNvSpPr/>
            <p:nvPr/>
          </p:nvSpPr>
          <p:spPr>
            <a:xfrm>
              <a:off x="3962400" y="1723994"/>
              <a:ext cx="2286000" cy="61915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grpSp>
        <p:nvGrpSpPr>
          <p:cNvPr id="3222" name="Google Shape;3222;p82"/>
          <p:cNvGrpSpPr/>
          <p:nvPr/>
        </p:nvGrpSpPr>
        <p:grpSpPr>
          <a:xfrm>
            <a:off x="838200" y="4422495"/>
            <a:ext cx="2286000" cy="619155"/>
            <a:chOff x="3962400" y="1723994"/>
            <a:chExt cx="2286000" cy="619155"/>
          </a:xfrm>
        </p:grpSpPr>
        <p:sp>
          <p:nvSpPr>
            <p:cNvPr id="3223" name="Google Shape;3223;p82"/>
            <p:cNvSpPr txBox="1"/>
            <p:nvPr/>
          </p:nvSpPr>
          <p:spPr>
            <a:xfrm>
              <a:off x="3962400" y="1833516"/>
              <a:ext cx="2286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cap="small">
                  <a:solidFill>
                    <a:srgbClr val="A5A5A5"/>
                  </a:solidFill>
                  <a:latin typeface="Gill Sans"/>
                  <a:ea typeface="Gill Sans"/>
                  <a:cs typeface="Gill Sans"/>
                  <a:sym typeface="Gill Sans"/>
                </a:rPr>
                <a:t>ttFlash</a:t>
              </a:r>
              <a:r>
                <a:rPr lang="en-US" sz="2000">
                  <a:solidFill>
                    <a:srgbClr val="A5A5A5"/>
                  </a:solidFill>
                  <a:latin typeface="Gill Sans"/>
                  <a:ea typeface="Gill Sans"/>
                  <a:cs typeface="Gill Sans"/>
                  <a:sym typeface="Gill Sans"/>
                </a:rPr>
                <a:t> [FAST’17]</a:t>
              </a:r>
              <a:endParaRPr/>
            </a:p>
          </p:txBody>
        </p:sp>
        <p:sp>
          <p:nvSpPr>
            <p:cNvPr id="3224" name="Google Shape;3224;p82"/>
            <p:cNvSpPr/>
            <p:nvPr/>
          </p:nvSpPr>
          <p:spPr>
            <a:xfrm>
              <a:off x="3962400" y="1723994"/>
              <a:ext cx="2286000" cy="61915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sp>
        <p:nvSpPr>
          <p:cNvPr id="3225" name="Google Shape;3225;p82"/>
          <p:cNvSpPr txBox="1"/>
          <p:nvPr/>
        </p:nvSpPr>
        <p:spPr>
          <a:xfrm rot="-5400000">
            <a:off x="-304331" y="1756442"/>
            <a:ext cx="14988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rgbClr val="A5A5A5"/>
                </a:solidFill>
                <a:latin typeface="Gill Sans"/>
                <a:ea typeface="Gill Sans"/>
                <a:cs typeface="Gill Sans"/>
                <a:sym typeface="Gill Sans"/>
              </a:rPr>
              <a:t>First-author</a:t>
            </a:r>
            <a:endParaRPr/>
          </a:p>
        </p:txBody>
      </p:sp>
      <p:sp>
        <p:nvSpPr>
          <p:cNvPr id="3226" name="Google Shape;3226;p82"/>
          <p:cNvSpPr txBox="1"/>
          <p:nvPr/>
        </p:nvSpPr>
        <p:spPr>
          <a:xfrm rot="-5400000">
            <a:off x="-460680" y="3994788"/>
            <a:ext cx="183575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Gill Sans"/>
                <a:ea typeface="Gill Sans"/>
                <a:cs typeface="Gill Sans"/>
                <a:sym typeface="Gill Sans"/>
              </a:rPr>
              <a:t>Second-author</a:t>
            </a:r>
            <a:endParaRPr/>
          </a:p>
        </p:txBody>
      </p:sp>
      <p:grpSp>
        <p:nvGrpSpPr>
          <p:cNvPr id="3227" name="Google Shape;3227;p82"/>
          <p:cNvGrpSpPr/>
          <p:nvPr/>
        </p:nvGrpSpPr>
        <p:grpSpPr>
          <a:xfrm>
            <a:off x="838200" y="3250545"/>
            <a:ext cx="2286000" cy="1099708"/>
            <a:chOff x="3657602" y="1191457"/>
            <a:chExt cx="2286000" cy="1099708"/>
          </a:xfrm>
        </p:grpSpPr>
        <p:grpSp>
          <p:nvGrpSpPr>
            <p:cNvPr id="3228" name="Google Shape;3228;p82"/>
            <p:cNvGrpSpPr/>
            <p:nvPr/>
          </p:nvGrpSpPr>
          <p:grpSpPr>
            <a:xfrm>
              <a:off x="3657602" y="1191457"/>
              <a:ext cx="2286000" cy="619155"/>
              <a:chOff x="3962400" y="1723994"/>
              <a:chExt cx="2286000" cy="619155"/>
            </a:xfrm>
          </p:grpSpPr>
          <p:sp>
            <p:nvSpPr>
              <p:cNvPr id="3229" name="Google Shape;3229;p82"/>
              <p:cNvSpPr txBox="1"/>
              <p:nvPr/>
            </p:nvSpPr>
            <p:spPr>
              <a:xfrm>
                <a:off x="3962400" y="1833516"/>
                <a:ext cx="2286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MittOS</a:t>
                </a:r>
                <a:r>
                  <a:rPr b="1" baseline="30000" lang="en-US" sz="2000">
                    <a:solidFill>
                      <a:schemeClr val="dk1"/>
                    </a:solidFill>
                    <a:latin typeface="Gill Sans"/>
                    <a:ea typeface="Gill Sans"/>
                    <a:cs typeface="Gill Sans"/>
                    <a:sym typeface="Gill Sans"/>
                  </a:rPr>
                  <a:t>*</a:t>
                </a:r>
                <a:r>
                  <a:rPr lang="en-US" sz="2000">
                    <a:solidFill>
                      <a:schemeClr val="dk1"/>
                    </a:solidFill>
                    <a:latin typeface="Gill Sans"/>
                    <a:ea typeface="Gill Sans"/>
                    <a:cs typeface="Gill Sans"/>
                    <a:sym typeface="Gill Sans"/>
                  </a:rPr>
                  <a:t> [SOSP’17]</a:t>
                </a:r>
                <a:endParaRPr/>
              </a:p>
            </p:txBody>
          </p:sp>
          <p:sp>
            <p:nvSpPr>
              <p:cNvPr id="3230" name="Google Shape;3230;p82"/>
              <p:cNvSpPr/>
              <p:nvPr/>
            </p:nvSpPr>
            <p:spPr>
              <a:xfrm>
                <a:off x="3962400" y="1723994"/>
                <a:ext cx="2286000" cy="619155"/>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sp>
          <p:nvSpPr>
            <p:cNvPr id="3231" name="Google Shape;3231;p82"/>
            <p:cNvSpPr txBox="1"/>
            <p:nvPr/>
          </p:nvSpPr>
          <p:spPr>
            <a:xfrm>
              <a:off x="3835625" y="1767945"/>
              <a:ext cx="203177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400">
                  <a:solidFill>
                    <a:schemeClr val="dk1"/>
                  </a:solidFill>
                  <a:latin typeface="Gill Sans"/>
                  <a:ea typeface="Gill Sans"/>
                  <a:cs typeface="Gill Sans"/>
                  <a:sym typeface="Gill Sans"/>
                </a:rPr>
                <a:t>*</a:t>
              </a:r>
              <a:r>
                <a:rPr i="1" lang="en-US" sz="1400">
                  <a:solidFill>
                    <a:srgbClr val="7F7F7F"/>
                  </a:solidFill>
                  <a:latin typeface="Gill Sans"/>
                  <a:ea typeface="Gill Sans"/>
                  <a:cs typeface="Gill Sans"/>
                  <a:sym typeface="Gill Sans"/>
                </a:rPr>
                <a:t> </a:t>
              </a:r>
              <a:r>
                <a:rPr i="1" lang="en-US" sz="1400">
                  <a:solidFill>
                    <a:schemeClr val="dk1"/>
                  </a:solidFill>
                  <a:latin typeface="Gill Sans"/>
                  <a:ea typeface="Gill Sans"/>
                  <a:cs typeface="Gill Sans"/>
                  <a:sym typeface="Gill Sans"/>
                </a:rPr>
                <a:t>Almost equal-contribution</a:t>
              </a:r>
              <a:endParaRPr/>
            </a:p>
            <a:p>
              <a:pPr indent="0" lvl="0" marL="0" marR="0" rtl="0" algn="ctr">
                <a:spcBef>
                  <a:spcPts val="0"/>
                </a:spcBef>
                <a:spcAft>
                  <a:spcPts val="0"/>
                </a:spcAft>
                <a:buNone/>
              </a:pPr>
              <a:r>
                <a:rPr i="1" lang="en-US" sz="1400">
                  <a:solidFill>
                    <a:schemeClr val="dk1"/>
                  </a:solidFill>
                  <a:latin typeface="Gill Sans"/>
                  <a:ea typeface="Gill Sans"/>
                  <a:cs typeface="Gill Sans"/>
                  <a:sym typeface="Gill Sans"/>
                </a:rPr>
                <a:t>as the first-author</a:t>
              </a:r>
              <a:endParaRPr/>
            </a:p>
          </p:txBody>
        </p:sp>
      </p:grpSp>
      <p:cxnSp>
        <p:nvCxnSpPr>
          <p:cNvPr id="3232" name="Google Shape;3232;p82"/>
          <p:cNvCxnSpPr/>
          <p:nvPr/>
        </p:nvCxnSpPr>
        <p:spPr>
          <a:xfrm>
            <a:off x="381000" y="3105150"/>
            <a:ext cx="2743200" cy="0"/>
          </a:xfrm>
          <a:prstGeom prst="straightConnector1">
            <a:avLst/>
          </a:prstGeom>
          <a:noFill/>
          <a:ln cap="flat" cmpd="sng" w="12700">
            <a:solidFill>
              <a:srgbClr val="A5A5A5"/>
            </a:solidFill>
            <a:prstDash val="lgDashDot"/>
            <a:round/>
            <a:headEnd len="sm" w="sm" type="none"/>
            <a:tailEnd len="sm" w="sm" type="none"/>
          </a:ln>
        </p:spPr>
      </p:cxnSp>
      <p:cxnSp>
        <p:nvCxnSpPr>
          <p:cNvPr id="3233" name="Google Shape;3233;p82"/>
          <p:cNvCxnSpPr/>
          <p:nvPr/>
        </p:nvCxnSpPr>
        <p:spPr>
          <a:xfrm flipH="1" rot="10800000">
            <a:off x="3124200" y="285750"/>
            <a:ext cx="1219201" cy="3021992"/>
          </a:xfrm>
          <a:prstGeom prst="straightConnector1">
            <a:avLst/>
          </a:prstGeom>
          <a:noFill/>
          <a:ln cap="flat" cmpd="sng" w="12700">
            <a:solidFill>
              <a:schemeClr val="dk1"/>
            </a:solidFill>
            <a:prstDash val="lgDashDot"/>
            <a:round/>
            <a:headEnd len="sm" w="sm" type="none"/>
            <a:tailEnd len="sm" w="sm" type="none"/>
          </a:ln>
        </p:spPr>
      </p:cxnSp>
      <p:cxnSp>
        <p:nvCxnSpPr>
          <p:cNvPr id="3234" name="Google Shape;3234;p82"/>
          <p:cNvCxnSpPr/>
          <p:nvPr/>
        </p:nvCxnSpPr>
        <p:spPr>
          <a:xfrm>
            <a:off x="3124200" y="3827033"/>
            <a:ext cx="1219201" cy="797922"/>
          </a:xfrm>
          <a:prstGeom prst="straightConnector1">
            <a:avLst/>
          </a:prstGeom>
          <a:noFill/>
          <a:ln cap="flat" cmpd="sng" w="12700">
            <a:solidFill>
              <a:schemeClr val="dk1"/>
            </a:solidFill>
            <a:prstDash val="lgDashDot"/>
            <a:round/>
            <a:headEnd len="sm" w="sm" type="none"/>
            <a:tailEnd len="sm" w="sm" type="none"/>
          </a:ln>
        </p:spPr>
      </p:cxnSp>
      <p:sp>
        <p:nvSpPr>
          <p:cNvPr id="3235" name="Google Shape;3235;p82"/>
          <p:cNvSpPr txBox="1"/>
          <p:nvPr/>
        </p:nvSpPr>
        <p:spPr>
          <a:xfrm>
            <a:off x="4343400" y="140746"/>
            <a:ext cx="4691925" cy="369332"/>
          </a:xfrm>
          <a:prstGeom prst="rect">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Operating System Support for Tail Tolerance</a:t>
            </a:r>
            <a:endParaRPr/>
          </a:p>
        </p:txBody>
      </p:sp>
      <p:pic>
        <p:nvPicPr>
          <p:cNvPr id="3236" name="Google Shape;3236;p82"/>
          <p:cNvPicPr preferRelativeResize="0"/>
          <p:nvPr/>
        </p:nvPicPr>
        <p:blipFill rotWithShape="1">
          <a:blip r:embed="rId3">
            <a:alphaModFix/>
          </a:blip>
          <a:srcRect b="0" l="0" r="0" t="0"/>
          <a:stretch/>
        </p:blipFill>
        <p:spPr>
          <a:xfrm>
            <a:off x="4192066" y="2012636"/>
            <a:ext cx="4570934" cy="1386267"/>
          </a:xfrm>
          <a:prstGeom prst="rect">
            <a:avLst/>
          </a:prstGeom>
          <a:noFill/>
          <a:ln>
            <a:noFill/>
          </a:ln>
        </p:spPr>
      </p:pic>
      <p:grpSp>
        <p:nvGrpSpPr>
          <p:cNvPr id="3237" name="Google Shape;3237;p82"/>
          <p:cNvGrpSpPr/>
          <p:nvPr/>
        </p:nvGrpSpPr>
        <p:grpSpPr>
          <a:xfrm>
            <a:off x="4114800" y="903459"/>
            <a:ext cx="2819400" cy="1905777"/>
            <a:chOff x="3352800" y="914506"/>
            <a:chExt cx="2819400" cy="1905777"/>
          </a:xfrm>
        </p:grpSpPr>
        <p:sp>
          <p:nvSpPr>
            <p:cNvPr id="3238" name="Google Shape;3238;p82"/>
            <p:cNvSpPr/>
            <p:nvPr/>
          </p:nvSpPr>
          <p:spPr>
            <a:xfrm>
              <a:off x="3352800" y="2034333"/>
              <a:ext cx="2743200" cy="785950"/>
            </a:xfrm>
            <a:prstGeom prst="rect">
              <a:avLst/>
            </a:prstGeom>
            <a:solidFill>
              <a:srgbClr val="0000FF">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3239" name="Google Shape;3239;p82"/>
            <p:cNvSpPr/>
            <p:nvPr/>
          </p:nvSpPr>
          <p:spPr>
            <a:xfrm>
              <a:off x="3379794" y="914506"/>
              <a:ext cx="2792406" cy="815029"/>
            </a:xfrm>
            <a:prstGeom prst="wedgeRoundRectCallout">
              <a:avLst>
                <a:gd fmla="val 1562" name="adj1"/>
                <a:gd fmla="val 80959" name="adj2"/>
                <a:gd fmla="val 16667" name="adj3"/>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rgbClr val="0000FF"/>
                  </a:solidFill>
                  <a:latin typeface="Gill Sans"/>
                  <a:ea typeface="Gill Sans"/>
                  <a:cs typeface="Gill Sans"/>
                  <a:sym typeface="Gill Sans"/>
                </a:rPr>
                <a:t>SLO-aware</a:t>
              </a:r>
              <a:r>
                <a:rPr lang="en-US" sz="1800">
                  <a:solidFill>
                    <a:schemeClr val="dk1"/>
                  </a:solidFill>
                  <a:latin typeface="Gill Sans"/>
                  <a:ea typeface="Gill Sans"/>
                  <a:cs typeface="Gill Sans"/>
                  <a:sym typeface="Gill Sans"/>
                </a:rPr>
                <a:t> fast-rejection interface between Application and OS</a:t>
              </a:r>
              <a:endParaRPr/>
            </a:p>
          </p:txBody>
        </p:sp>
      </p:grpSp>
      <p:grpSp>
        <p:nvGrpSpPr>
          <p:cNvPr id="3240" name="Google Shape;3240;p82"/>
          <p:cNvGrpSpPr/>
          <p:nvPr/>
        </p:nvGrpSpPr>
        <p:grpSpPr>
          <a:xfrm>
            <a:off x="4141794" y="2884483"/>
            <a:ext cx="3625291" cy="1769039"/>
            <a:chOff x="4114800" y="2895530"/>
            <a:chExt cx="3625291" cy="1769039"/>
          </a:xfrm>
        </p:grpSpPr>
        <p:sp>
          <p:nvSpPr>
            <p:cNvPr id="3241" name="Google Shape;3241;p82"/>
            <p:cNvSpPr/>
            <p:nvPr/>
          </p:nvSpPr>
          <p:spPr>
            <a:xfrm>
              <a:off x="4114800" y="2895530"/>
              <a:ext cx="2514600" cy="589667"/>
            </a:xfrm>
            <a:prstGeom prst="rect">
              <a:avLst/>
            </a:prstGeom>
            <a:solidFill>
              <a:srgbClr val="0000FF">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3242" name="Google Shape;3242;p82"/>
            <p:cNvSpPr/>
            <p:nvPr/>
          </p:nvSpPr>
          <p:spPr>
            <a:xfrm>
              <a:off x="4316407" y="3497197"/>
              <a:ext cx="3423684" cy="1167372"/>
            </a:xfrm>
            <a:custGeom>
              <a:rect b="b" l="l" r="r" t="t"/>
              <a:pathLst>
                <a:path extrusionOk="0" h="1091692" w="3423684">
                  <a:moveTo>
                    <a:pt x="0" y="568248"/>
                  </a:moveTo>
                  <a:cubicBezTo>
                    <a:pt x="0" y="510429"/>
                    <a:pt x="46872" y="463557"/>
                    <a:pt x="104691" y="463557"/>
                  </a:cubicBezTo>
                  <a:lnTo>
                    <a:pt x="570614" y="463557"/>
                  </a:lnTo>
                  <a:lnTo>
                    <a:pt x="898957" y="0"/>
                  </a:lnTo>
                  <a:lnTo>
                    <a:pt x="807103" y="463557"/>
                  </a:lnTo>
                  <a:lnTo>
                    <a:pt x="3318993" y="463557"/>
                  </a:lnTo>
                  <a:cubicBezTo>
                    <a:pt x="3376812" y="463557"/>
                    <a:pt x="3423684" y="510429"/>
                    <a:pt x="3423684" y="568248"/>
                  </a:cubicBezTo>
                  <a:lnTo>
                    <a:pt x="3423684" y="568246"/>
                  </a:lnTo>
                  <a:lnTo>
                    <a:pt x="3423684" y="568246"/>
                  </a:lnTo>
                  <a:lnTo>
                    <a:pt x="3423684" y="725280"/>
                  </a:lnTo>
                  <a:lnTo>
                    <a:pt x="3423684" y="987001"/>
                  </a:lnTo>
                  <a:cubicBezTo>
                    <a:pt x="3423684" y="1044820"/>
                    <a:pt x="3376812" y="1091692"/>
                    <a:pt x="3318993" y="1091692"/>
                  </a:cubicBezTo>
                  <a:lnTo>
                    <a:pt x="1426535" y="1091692"/>
                  </a:lnTo>
                  <a:lnTo>
                    <a:pt x="570614" y="1091692"/>
                  </a:lnTo>
                  <a:lnTo>
                    <a:pt x="570614" y="1091692"/>
                  </a:lnTo>
                  <a:lnTo>
                    <a:pt x="104691" y="1091692"/>
                  </a:lnTo>
                  <a:cubicBezTo>
                    <a:pt x="46872" y="1091692"/>
                    <a:pt x="0" y="1044820"/>
                    <a:pt x="0" y="987001"/>
                  </a:cubicBezTo>
                  <a:lnTo>
                    <a:pt x="0" y="725280"/>
                  </a:lnTo>
                  <a:lnTo>
                    <a:pt x="0" y="568246"/>
                  </a:lnTo>
                  <a:lnTo>
                    <a:pt x="0" y="568246"/>
                  </a:lnTo>
                  <a:lnTo>
                    <a:pt x="0" y="568248"/>
                  </a:lnTo>
                  <a:close/>
                </a:path>
              </a:pathLst>
            </a:cu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1800">
                <a:solidFill>
                  <a:srgbClr val="0000FF"/>
                </a:solidFill>
                <a:latin typeface="Gill Sans"/>
                <a:ea typeface="Gill Sans"/>
                <a:cs typeface="Gill Sans"/>
                <a:sym typeface="Gill Sans"/>
              </a:endParaRPr>
            </a:p>
            <a:p>
              <a:pPr indent="0" lvl="0" marL="0" marR="0" rtl="0" algn="l">
                <a:spcBef>
                  <a:spcPts val="0"/>
                </a:spcBef>
                <a:spcAft>
                  <a:spcPts val="0"/>
                </a:spcAft>
                <a:buNone/>
              </a:pPr>
              <a:r>
                <a:t/>
              </a:r>
              <a:endParaRPr i="1" sz="1800">
                <a:solidFill>
                  <a:srgbClr val="0000FF"/>
                </a:solidFill>
                <a:latin typeface="Gill Sans"/>
                <a:ea typeface="Gill Sans"/>
                <a:cs typeface="Gill Sans"/>
                <a:sym typeface="Gill Sans"/>
              </a:endParaRPr>
            </a:p>
            <a:p>
              <a:pPr indent="0" lvl="0" marL="0" marR="0" rtl="0" algn="l">
                <a:spcBef>
                  <a:spcPts val="0"/>
                </a:spcBef>
                <a:spcAft>
                  <a:spcPts val="0"/>
                </a:spcAft>
                <a:buNone/>
              </a:pPr>
              <a:r>
                <a:rPr i="1" lang="en-US" sz="1800">
                  <a:solidFill>
                    <a:srgbClr val="0000FF"/>
                  </a:solidFill>
                  <a:latin typeface="Gill Sans"/>
                  <a:ea typeface="Gill Sans"/>
                  <a:cs typeface="Gill Sans"/>
                  <a:sym typeface="Gill Sans"/>
                </a:rPr>
                <a:t>Fast failover </a:t>
              </a:r>
              <a:r>
                <a:rPr lang="en-US" sz="1800">
                  <a:solidFill>
                    <a:schemeClr val="dk1"/>
                  </a:solidFill>
                  <a:latin typeface="Gill Sans"/>
                  <a:ea typeface="Gill Sans"/>
                  <a:cs typeface="Gill Sans"/>
                  <a:sym typeface="Gill Sans"/>
                </a:rPr>
                <a:t>to less-busy replicas</a:t>
              </a:r>
              <a:endParaRPr/>
            </a:p>
          </p:txBody>
        </p:sp>
      </p:grpSp>
      <p:pic>
        <p:nvPicPr>
          <p:cNvPr descr="Image result for better icon" id="3243" name="Google Shape;3243;p82"/>
          <p:cNvPicPr preferRelativeResize="0"/>
          <p:nvPr/>
        </p:nvPicPr>
        <p:blipFill rotWithShape="1">
          <a:blip r:embed="rId4">
            <a:alphaModFix/>
          </a:blip>
          <a:srcRect b="0" l="0" r="0" t="0"/>
          <a:stretch/>
        </p:blipFill>
        <p:spPr>
          <a:xfrm>
            <a:off x="7839638" y="3921142"/>
            <a:ext cx="923362" cy="779493"/>
          </a:xfrm>
          <a:prstGeom prst="rect">
            <a:avLst/>
          </a:prstGeom>
          <a:noFill/>
          <a:ln>
            <a:noFill/>
          </a:ln>
        </p:spPr>
      </p:pic>
      <p:grpSp>
        <p:nvGrpSpPr>
          <p:cNvPr id="3244" name="Google Shape;3244;p82"/>
          <p:cNvGrpSpPr/>
          <p:nvPr/>
        </p:nvGrpSpPr>
        <p:grpSpPr>
          <a:xfrm>
            <a:off x="7087666" y="895350"/>
            <a:ext cx="1930928" cy="2578800"/>
            <a:chOff x="5079472" y="654410"/>
            <a:chExt cx="1930928" cy="2578800"/>
          </a:xfrm>
        </p:grpSpPr>
        <p:sp>
          <p:nvSpPr>
            <p:cNvPr id="3245" name="Google Shape;3245;p82"/>
            <p:cNvSpPr/>
            <p:nvPr/>
          </p:nvSpPr>
          <p:spPr>
            <a:xfrm>
              <a:off x="5079472" y="1782346"/>
              <a:ext cx="1903934" cy="1450864"/>
            </a:xfrm>
            <a:prstGeom prst="rect">
              <a:avLst/>
            </a:prstGeom>
            <a:solidFill>
              <a:srgbClr val="0000FF">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3246" name="Google Shape;3246;p82"/>
            <p:cNvSpPr/>
            <p:nvPr/>
          </p:nvSpPr>
          <p:spPr>
            <a:xfrm>
              <a:off x="5257800" y="654410"/>
              <a:ext cx="1752600" cy="749292"/>
            </a:xfrm>
            <a:prstGeom prst="wedgeRoundRectCallout">
              <a:avLst>
                <a:gd fmla="val -11225" name="adj1"/>
                <a:gd fmla="val 95589" name="adj2"/>
                <a:gd fmla="val 16667" name="adj3"/>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rgbClr val="0000FF"/>
                  </a:solidFill>
                  <a:latin typeface="Gill Sans"/>
                  <a:ea typeface="Gill Sans"/>
                  <a:cs typeface="Gill Sans"/>
                  <a:sym typeface="Gill Sans"/>
                </a:rPr>
                <a:t>OS-level</a:t>
              </a:r>
              <a:r>
                <a:rPr lang="en-US" sz="1800">
                  <a:solidFill>
                    <a:schemeClr val="dk1"/>
                  </a:solidFill>
                  <a:latin typeface="Gill Sans"/>
                  <a:ea typeface="Gill Sans"/>
                  <a:cs typeface="Gill Sans"/>
                  <a:sym typeface="Gill Sans"/>
                </a:rPr>
                <a:t> latency prediction</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1" name="Shape 3251"/>
        <p:cNvGrpSpPr/>
        <p:nvPr/>
      </p:nvGrpSpPr>
      <p:grpSpPr>
        <a:xfrm>
          <a:off x="0" y="0"/>
          <a:ext cx="0" cy="0"/>
          <a:chOff x="0" y="0"/>
          <a:chExt cx="0" cy="0"/>
        </a:xfrm>
      </p:grpSpPr>
      <p:sp>
        <p:nvSpPr>
          <p:cNvPr id="3252" name="Google Shape;3252;p83"/>
          <p:cNvSpPr txBox="1"/>
          <p:nvPr>
            <p:ph type="title"/>
          </p:nvPr>
        </p:nvSpPr>
        <p:spPr>
          <a:xfrm>
            <a:off x="277806" y="164803"/>
            <a:ext cx="8621875" cy="54610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Today’s Cloud Storage Model</a:t>
            </a:r>
            <a:endParaRPr/>
          </a:p>
        </p:txBody>
      </p:sp>
      <p:sp>
        <p:nvSpPr>
          <p:cNvPr id="3253" name="Google Shape;3253;p83"/>
          <p:cNvSpPr txBox="1"/>
          <p:nvPr>
            <p:ph idx="12" type="sldNum"/>
          </p:nvPr>
        </p:nvSpPr>
        <p:spPr>
          <a:xfrm>
            <a:off x="8542026" y="4885679"/>
            <a:ext cx="601974"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grpSp>
        <p:nvGrpSpPr>
          <p:cNvPr id="3254" name="Google Shape;3254;p83"/>
          <p:cNvGrpSpPr/>
          <p:nvPr/>
        </p:nvGrpSpPr>
        <p:grpSpPr>
          <a:xfrm>
            <a:off x="-838200" y="1985531"/>
            <a:ext cx="762121" cy="1219200"/>
            <a:chOff x="4682299" y="817918"/>
            <a:chExt cx="726089" cy="1161558"/>
          </a:xfrm>
        </p:grpSpPr>
        <p:pic>
          <p:nvPicPr>
            <p:cNvPr descr="Image result for google cloud storage" id="3255" name="Google Shape;3255;p83"/>
            <p:cNvPicPr preferRelativeResize="0"/>
            <p:nvPr/>
          </p:nvPicPr>
          <p:blipFill rotWithShape="1">
            <a:blip r:embed="rId3">
              <a:alphaModFix/>
            </a:blip>
            <a:srcRect b="0" l="0" r="0" t="0"/>
            <a:stretch/>
          </p:blipFill>
          <p:spPr>
            <a:xfrm>
              <a:off x="4839457" y="1298168"/>
              <a:ext cx="423621" cy="318321"/>
            </a:xfrm>
            <a:prstGeom prst="rect">
              <a:avLst/>
            </a:prstGeom>
            <a:noFill/>
            <a:ln>
              <a:noFill/>
            </a:ln>
          </p:spPr>
        </p:pic>
        <p:pic>
          <p:nvPicPr>
            <p:cNvPr descr="Image result for aws cloud storage logo" id="3256" name="Google Shape;3256;p83"/>
            <p:cNvPicPr preferRelativeResize="0"/>
            <p:nvPr/>
          </p:nvPicPr>
          <p:blipFill rotWithShape="1">
            <a:blip r:embed="rId4">
              <a:alphaModFix/>
            </a:blip>
            <a:srcRect b="0" l="0" r="0" t="0"/>
            <a:stretch/>
          </p:blipFill>
          <p:spPr>
            <a:xfrm>
              <a:off x="4682299" y="817918"/>
              <a:ext cx="726089" cy="381136"/>
            </a:xfrm>
            <a:prstGeom prst="rect">
              <a:avLst/>
            </a:prstGeom>
            <a:noFill/>
            <a:ln>
              <a:noFill/>
            </a:ln>
          </p:spPr>
        </p:pic>
        <p:pic>
          <p:nvPicPr>
            <p:cNvPr descr="Related image" id="3257" name="Google Shape;3257;p83"/>
            <p:cNvPicPr preferRelativeResize="0"/>
            <p:nvPr/>
          </p:nvPicPr>
          <p:blipFill rotWithShape="1">
            <a:blip r:embed="rId5">
              <a:alphaModFix/>
            </a:blip>
            <a:srcRect b="0" l="0" r="0" t="0"/>
            <a:stretch/>
          </p:blipFill>
          <p:spPr>
            <a:xfrm>
              <a:off x="4827494" y="1756624"/>
              <a:ext cx="389991" cy="222852"/>
            </a:xfrm>
            <a:prstGeom prst="rect">
              <a:avLst/>
            </a:prstGeom>
            <a:noFill/>
            <a:ln>
              <a:noFill/>
            </a:ln>
          </p:spPr>
        </p:pic>
      </p:grpSp>
      <p:sp>
        <p:nvSpPr>
          <p:cNvPr descr="https://mfactorengineering.com/img/redundancy_icon.png" id="3258" name="Google Shape;3258;p83"/>
          <p:cNvSpPr/>
          <p:nvPr/>
        </p:nvSpPr>
        <p:spPr>
          <a:xfrm>
            <a:off x="3210352" y="4430623"/>
            <a:ext cx="884327" cy="88432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lt1"/>
              </a:solidFill>
              <a:latin typeface="Arial Narrow"/>
              <a:ea typeface="Arial Narrow"/>
              <a:cs typeface="Arial Narrow"/>
              <a:sym typeface="Arial Narrow"/>
            </a:endParaRPr>
          </a:p>
        </p:txBody>
      </p:sp>
      <p:grpSp>
        <p:nvGrpSpPr>
          <p:cNvPr id="3259" name="Google Shape;3259;p83"/>
          <p:cNvGrpSpPr/>
          <p:nvPr/>
        </p:nvGrpSpPr>
        <p:grpSpPr>
          <a:xfrm>
            <a:off x="1219200" y="3090720"/>
            <a:ext cx="952003" cy="893867"/>
            <a:chOff x="1219200" y="3862653"/>
            <a:chExt cx="952003" cy="893867"/>
          </a:xfrm>
        </p:grpSpPr>
        <p:pic>
          <p:nvPicPr>
            <p:cNvPr descr="ezRecovery" id="3260" name="Google Shape;3260;p83"/>
            <p:cNvPicPr preferRelativeResize="0"/>
            <p:nvPr/>
          </p:nvPicPr>
          <p:blipFill rotWithShape="1">
            <a:blip r:embed="rId6">
              <a:alphaModFix/>
            </a:blip>
            <a:srcRect b="0" l="0" r="0" t="0"/>
            <a:stretch/>
          </p:blipFill>
          <p:spPr>
            <a:xfrm>
              <a:off x="1447800" y="3862653"/>
              <a:ext cx="514985" cy="514985"/>
            </a:xfrm>
            <a:prstGeom prst="rect">
              <a:avLst/>
            </a:prstGeom>
            <a:noFill/>
            <a:ln>
              <a:noFill/>
            </a:ln>
          </p:spPr>
        </p:pic>
        <p:sp>
          <p:nvSpPr>
            <p:cNvPr id="3261" name="Google Shape;3261;p83"/>
            <p:cNvSpPr/>
            <p:nvPr/>
          </p:nvSpPr>
          <p:spPr>
            <a:xfrm>
              <a:off x="1219200" y="4470771"/>
              <a:ext cx="952003" cy="285749"/>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Gill Sans"/>
                  <a:ea typeface="Gill Sans"/>
                  <a:cs typeface="Gill Sans"/>
                  <a:sym typeface="Gill Sans"/>
                </a:rPr>
                <a:t>Reliability</a:t>
              </a:r>
              <a:endParaRPr/>
            </a:p>
          </p:txBody>
        </p:sp>
      </p:grpSp>
      <p:grpSp>
        <p:nvGrpSpPr>
          <p:cNvPr id="3262" name="Google Shape;3262;p83"/>
          <p:cNvGrpSpPr/>
          <p:nvPr/>
        </p:nvGrpSpPr>
        <p:grpSpPr>
          <a:xfrm>
            <a:off x="2209800" y="2908722"/>
            <a:ext cx="862284" cy="1066425"/>
            <a:chOff x="2286000" y="3680655"/>
            <a:chExt cx="862284" cy="1066425"/>
          </a:xfrm>
        </p:grpSpPr>
        <p:pic>
          <p:nvPicPr>
            <p:cNvPr descr="Secure Cloud Storage" id="3263" name="Google Shape;3263;p83"/>
            <p:cNvPicPr preferRelativeResize="0"/>
            <p:nvPr/>
          </p:nvPicPr>
          <p:blipFill rotWithShape="1">
            <a:blip r:embed="rId7">
              <a:alphaModFix/>
            </a:blip>
            <a:srcRect b="0" l="0" r="0" t="0"/>
            <a:stretch/>
          </p:blipFill>
          <p:spPr>
            <a:xfrm>
              <a:off x="2286000" y="3680655"/>
              <a:ext cx="846206" cy="758610"/>
            </a:xfrm>
            <a:prstGeom prst="rect">
              <a:avLst/>
            </a:prstGeom>
            <a:noFill/>
            <a:ln>
              <a:noFill/>
            </a:ln>
          </p:spPr>
        </p:pic>
        <p:sp>
          <p:nvSpPr>
            <p:cNvPr id="3264" name="Google Shape;3264;p83"/>
            <p:cNvSpPr/>
            <p:nvPr/>
          </p:nvSpPr>
          <p:spPr>
            <a:xfrm>
              <a:off x="2302237" y="4461331"/>
              <a:ext cx="846047" cy="285749"/>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Gill Sans"/>
                  <a:ea typeface="Gill Sans"/>
                  <a:cs typeface="Gill Sans"/>
                  <a:sym typeface="Gill Sans"/>
                </a:rPr>
                <a:t>Security</a:t>
              </a:r>
              <a:endParaRPr sz="1800">
                <a:solidFill>
                  <a:schemeClr val="dk1"/>
                </a:solidFill>
                <a:latin typeface="Gill Sans"/>
                <a:ea typeface="Gill Sans"/>
                <a:cs typeface="Gill Sans"/>
                <a:sym typeface="Gill Sans"/>
              </a:endParaRPr>
            </a:p>
          </p:txBody>
        </p:sp>
      </p:grpSp>
      <p:sp>
        <p:nvSpPr>
          <p:cNvPr id="3265" name="Google Shape;3265;p83"/>
          <p:cNvSpPr/>
          <p:nvPr/>
        </p:nvSpPr>
        <p:spPr>
          <a:xfrm>
            <a:off x="4253284" y="3677954"/>
            <a:ext cx="1213088" cy="285749"/>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Gill Sans"/>
                <a:ea typeface="Gill Sans"/>
                <a:cs typeface="Gill Sans"/>
                <a:sym typeface="Gill Sans"/>
              </a:rPr>
              <a:t>Performance</a:t>
            </a:r>
            <a:endParaRPr/>
          </a:p>
        </p:txBody>
      </p:sp>
      <p:pic>
        <p:nvPicPr>
          <p:cNvPr id="3266" name="Google Shape;3266;p83"/>
          <p:cNvPicPr preferRelativeResize="0"/>
          <p:nvPr/>
        </p:nvPicPr>
        <p:blipFill rotWithShape="1">
          <a:blip r:embed="rId8">
            <a:alphaModFix/>
          </a:blip>
          <a:srcRect b="0" l="0" r="0" t="0"/>
          <a:stretch/>
        </p:blipFill>
        <p:spPr>
          <a:xfrm>
            <a:off x="2971799" y="985102"/>
            <a:ext cx="344997" cy="433139"/>
          </a:xfrm>
          <a:prstGeom prst="rect">
            <a:avLst/>
          </a:prstGeom>
          <a:noFill/>
          <a:ln>
            <a:noFill/>
          </a:ln>
        </p:spPr>
      </p:pic>
      <p:pic>
        <p:nvPicPr>
          <p:cNvPr id="3267" name="Google Shape;3267;p83"/>
          <p:cNvPicPr preferRelativeResize="0"/>
          <p:nvPr/>
        </p:nvPicPr>
        <p:blipFill rotWithShape="1">
          <a:blip r:embed="rId9">
            <a:alphaModFix/>
          </a:blip>
          <a:srcRect b="0" l="0" r="0" t="0"/>
          <a:stretch/>
        </p:blipFill>
        <p:spPr>
          <a:xfrm>
            <a:off x="4338262" y="972879"/>
            <a:ext cx="326491" cy="430308"/>
          </a:xfrm>
          <a:prstGeom prst="rect">
            <a:avLst/>
          </a:prstGeom>
          <a:noFill/>
          <a:ln>
            <a:noFill/>
          </a:ln>
        </p:spPr>
      </p:pic>
      <p:pic>
        <p:nvPicPr>
          <p:cNvPr id="3268" name="Google Shape;3268;p83"/>
          <p:cNvPicPr preferRelativeResize="0"/>
          <p:nvPr/>
        </p:nvPicPr>
        <p:blipFill rotWithShape="1">
          <a:blip r:embed="rId10">
            <a:alphaModFix/>
          </a:blip>
          <a:srcRect b="0" l="0" r="0" t="0"/>
          <a:stretch/>
        </p:blipFill>
        <p:spPr>
          <a:xfrm>
            <a:off x="5714846" y="972879"/>
            <a:ext cx="264405" cy="455871"/>
          </a:xfrm>
          <a:prstGeom prst="rect">
            <a:avLst/>
          </a:prstGeom>
          <a:noFill/>
          <a:ln>
            <a:noFill/>
          </a:ln>
        </p:spPr>
      </p:pic>
      <p:pic>
        <p:nvPicPr>
          <p:cNvPr id="3269" name="Google Shape;3269;p83"/>
          <p:cNvPicPr preferRelativeResize="0"/>
          <p:nvPr>
            <p:ph idx="4294967295" type="body"/>
          </p:nvPr>
        </p:nvPicPr>
        <p:blipFill rotWithShape="1">
          <a:blip r:embed="rId11">
            <a:alphaModFix/>
          </a:blip>
          <a:srcRect b="0" l="0" r="0" t="0"/>
          <a:stretch/>
        </p:blipFill>
        <p:spPr>
          <a:xfrm>
            <a:off x="4458719" y="2912090"/>
            <a:ext cx="720153" cy="720153"/>
          </a:xfrm>
          <a:prstGeom prst="rect">
            <a:avLst/>
          </a:prstGeom>
          <a:noFill/>
          <a:ln>
            <a:noFill/>
          </a:ln>
        </p:spPr>
      </p:pic>
      <p:grpSp>
        <p:nvGrpSpPr>
          <p:cNvPr id="3270" name="Google Shape;3270;p83"/>
          <p:cNvGrpSpPr/>
          <p:nvPr/>
        </p:nvGrpSpPr>
        <p:grpSpPr>
          <a:xfrm>
            <a:off x="5534755" y="2935196"/>
            <a:ext cx="972306" cy="1028507"/>
            <a:chOff x="5791200" y="3714751"/>
            <a:chExt cx="972306" cy="1028507"/>
          </a:xfrm>
        </p:grpSpPr>
        <p:sp>
          <p:nvSpPr>
            <p:cNvPr id="3271" name="Google Shape;3271;p83"/>
            <p:cNvSpPr/>
            <p:nvPr/>
          </p:nvSpPr>
          <p:spPr>
            <a:xfrm>
              <a:off x="5794430" y="4457509"/>
              <a:ext cx="969076" cy="285749"/>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Gill Sans"/>
                  <a:ea typeface="Gill Sans"/>
                  <a:cs typeface="Gill Sans"/>
                  <a:sym typeface="Gill Sans"/>
                </a:rPr>
                <a:t>Scalability</a:t>
              </a:r>
              <a:endParaRPr/>
            </a:p>
          </p:txBody>
        </p:sp>
        <p:pic>
          <p:nvPicPr>
            <p:cNvPr descr="https://2pggys3b7fd63bfvol1w51zt-wpengine.netdna-ssl.com/wp-content/uploads/2014/06/cfengine-logo-370x290.jpg" id="3272" name="Google Shape;3272;p83"/>
            <p:cNvPicPr preferRelativeResize="0"/>
            <p:nvPr/>
          </p:nvPicPr>
          <p:blipFill rotWithShape="1">
            <a:blip r:embed="rId12">
              <a:alphaModFix/>
            </a:blip>
            <a:srcRect b="0" l="0" r="0" t="0"/>
            <a:stretch/>
          </p:blipFill>
          <p:spPr>
            <a:xfrm>
              <a:off x="5791200" y="3714751"/>
              <a:ext cx="919600" cy="720767"/>
            </a:xfrm>
            <a:prstGeom prst="rect">
              <a:avLst/>
            </a:prstGeom>
            <a:noFill/>
            <a:ln>
              <a:noFill/>
            </a:ln>
          </p:spPr>
        </p:pic>
      </p:grpSp>
      <p:grpSp>
        <p:nvGrpSpPr>
          <p:cNvPr id="3273" name="Google Shape;3273;p83"/>
          <p:cNvGrpSpPr/>
          <p:nvPr/>
        </p:nvGrpSpPr>
        <p:grpSpPr>
          <a:xfrm>
            <a:off x="3138021" y="2980480"/>
            <a:ext cx="1055795" cy="992622"/>
            <a:chOff x="3285837" y="3752413"/>
            <a:chExt cx="1055795" cy="992622"/>
          </a:xfrm>
        </p:grpSpPr>
        <p:sp>
          <p:nvSpPr>
            <p:cNvPr id="3274" name="Google Shape;3274;p83"/>
            <p:cNvSpPr/>
            <p:nvPr/>
          </p:nvSpPr>
          <p:spPr>
            <a:xfrm>
              <a:off x="3285837" y="4459568"/>
              <a:ext cx="1055795" cy="285467"/>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Gill Sans"/>
                  <a:ea typeface="Gill Sans"/>
                  <a:cs typeface="Gill Sans"/>
                  <a:sym typeface="Gill Sans"/>
                </a:rPr>
                <a:t>Versioning</a:t>
              </a:r>
              <a:endParaRPr/>
            </a:p>
          </p:txBody>
        </p:sp>
        <p:pic>
          <p:nvPicPr>
            <p:cNvPr descr="versioning Joomla" id="3275" name="Google Shape;3275;p83"/>
            <p:cNvPicPr preferRelativeResize="0"/>
            <p:nvPr/>
          </p:nvPicPr>
          <p:blipFill rotWithShape="1">
            <a:blip r:embed="rId13">
              <a:alphaModFix/>
            </a:blip>
            <a:srcRect b="0" l="0" r="0" t="0"/>
            <a:stretch/>
          </p:blipFill>
          <p:spPr>
            <a:xfrm>
              <a:off x="3532145" y="3752413"/>
              <a:ext cx="627190" cy="627190"/>
            </a:xfrm>
            <a:prstGeom prst="rect">
              <a:avLst/>
            </a:prstGeom>
            <a:noFill/>
            <a:ln>
              <a:noFill/>
            </a:ln>
          </p:spPr>
        </p:pic>
      </p:grpSp>
      <p:grpSp>
        <p:nvGrpSpPr>
          <p:cNvPr id="3276" name="Google Shape;3276;p83"/>
          <p:cNvGrpSpPr/>
          <p:nvPr/>
        </p:nvGrpSpPr>
        <p:grpSpPr>
          <a:xfrm>
            <a:off x="6566935" y="2647950"/>
            <a:ext cx="1369290" cy="1315753"/>
            <a:chOff x="6889688" y="3429000"/>
            <a:chExt cx="1369290" cy="1315753"/>
          </a:xfrm>
        </p:grpSpPr>
        <p:pic>
          <p:nvPicPr>
            <p:cNvPr descr="Icon Stücklist" id="3277" name="Google Shape;3277;p83"/>
            <p:cNvPicPr preferRelativeResize="0"/>
            <p:nvPr/>
          </p:nvPicPr>
          <p:blipFill rotWithShape="1">
            <a:blip r:embed="rId14">
              <a:alphaModFix/>
            </a:blip>
            <a:srcRect b="0" l="0" r="0" t="0"/>
            <a:stretch/>
          </p:blipFill>
          <p:spPr>
            <a:xfrm>
              <a:off x="6946838" y="3429000"/>
              <a:ext cx="1197840" cy="1197840"/>
            </a:xfrm>
            <a:prstGeom prst="rect">
              <a:avLst/>
            </a:prstGeom>
            <a:noFill/>
            <a:ln>
              <a:noFill/>
            </a:ln>
          </p:spPr>
        </p:pic>
        <p:sp>
          <p:nvSpPr>
            <p:cNvPr id="3278" name="Google Shape;3278;p83"/>
            <p:cNvSpPr/>
            <p:nvPr/>
          </p:nvSpPr>
          <p:spPr>
            <a:xfrm>
              <a:off x="6889688" y="4459286"/>
              <a:ext cx="1369290" cy="285467"/>
            </a:xfrm>
            <a:prstGeom prst="roundRect">
              <a:avLst>
                <a:gd fmla="val 16667" name="adj"/>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Gill Sans"/>
                  <a:ea typeface="Gill Sans"/>
                  <a:cs typeface="Gill Sans"/>
                  <a:sym typeface="Gill Sans"/>
                </a:rPr>
                <a:t>Disaggregation</a:t>
              </a:r>
              <a:endParaRPr/>
            </a:p>
          </p:txBody>
        </p:sp>
      </p:grpSp>
      <p:grpSp>
        <p:nvGrpSpPr>
          <p:cNvPr id="3279" name="Google Shape;3279;p83"/>
          <p:cNvGrpSpPr/>
          <p:nvPr/>
        </p:nvGrpSpPr>
        <p:grpSpPr>
          <a:xfrm>
            <a:off x="2545576" y="1200150"/>
            <a:ext cx="3725521" cy="638511"/>
            <a:chOff x="4419600" y="820109"/>
            <a:chExt cx="3725521" cy="1600694"/>
          </a:xfrm>
        </p:grpSpPr>
        <p:grpSp>
          <p:nvGrpSpPr>
            <p:cNvPr id="3280" name="Google Shape;3280;p83"/>
            <p:cNvGrpSpPr/>
            <p:nvPr/>
          </p:nvGrpSpPr>
          <p:grpSpPr>
            <a:xfrm>
              <a:off x="4419600" y="833360"/>
              <a:ext cx="967894" cy="1587443"/>
              <a:chOff x="4403714" y="1111146"/>
              <a:chExt cx="1290525" cy="2116591"/>
            </a:xfrm>
          </p:grpSpPr>
          <p:sp>
            <p:nvSpPr>
              <p:cNvPr id="3281" name="Google Shape;3281;p83"/>
              <p:cNvSpPr/>
              <p:nvPr/>
            </p:nvSpPr>
            <p:spPr>
              <a:xfrm>
                <a:off x="4403714" y="1111146"/>
                <a:ext cx="1290525" cy="1889495"/>
              </a:xfrm>
              <a:prstGeom prst="roundRect">
                <a:avLst>
                  <a:gd fmla="val 16667" name="adj"/>
                </a:avLst>
              </a:prstGeom>
              <a:no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Gill Sans"/>
                  <a:ea typeface="Gill Sans"/>
                  <a:cs typeface="Gill Sans"/>
                  <a:sym typeface="Gill Sans"/>
                </a:endParaRPr>
              </a:p>
              <a:p>
                <a:pPr indent="0" lvl="0" marL="0" marR="0" rtl="0" algn="ctr">
                  <a:spcBef>
                    <a:spcPts val="0"/>
                  </a:spcBef>
                  <a:spcAft>
                    <a:spcPts val="0"/>
                  </a:spcAft>
                  <a:buNone/>
                </a:pPr>
                <a:r>
                  <a:t/>
                </a:r>
                <a:endParaRPr sz="3300">
                  <a:solidFill>
                    <a:schemeClr val="dk1"/>
                  </a:solidFill>
                  <a:latin typeface="Gill Sans"/>
                  <a:ea typeface="Gill Sans"/>
                  <a:cs typeface="Gill Sans"/>
                  <a:sym typeface="Gill Sans"/>
                </a:endParaRPr>
              </a:p>
            </p:txBody>
          </p:sp>
          <p:sp>
            <p:nvSpPr>
              <p:cNvPr id="3282" name="Google Shape;3282;p83"/>
              <p:cNvSpPr txBox="1"/>
              <p:nvPr/>
            </p:nvSpPr>
            <p:spPr>
              <a:xfrm>
                <a:off x="4655158" y="1684595"/>
                <a:ext cx="814753" cy="15431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Gill Sans"/>
                    <a:ea typeface="Gill Sans"/>
                    <a:cs typeface="Gill Sans"/>
                    <a:sym typeface="Gill Sans"/>
                  </a:rPr>
                  <a:t>VM</a:t>
                </a:r>
                <a:endParaRPr/>
              </a:p>
            </p:txBody>
          </p:sp>
        </p:grpSp>
        <p:grpSp>
          <p:nvGrpSpPr>
            <p:cNvPr id="3283" name="Google Shape;3283;p83"/>
            <p:cNvGrpSpPr/>
            <p:nvPr/>
          </p:nvGrpSpPr>
          <p:grpSpPr>
            <a:xfrm>
              <a:off x="5805082" y="833360"/>
              <a:ext cx="967894" cy="1587443"/>
              <a:chOff x="4437142" y="1111146"/>
              <a:chExt cx="1290525" cy="2116591"/>
            </a:xfrm>
          </p:grpSpPr>
          <p:sp>
            <p:nvSpPr>
              <p:cNvPr id="3284" name="Google Shape;3284;p83"/>
              <p:cNvSpPr/>
              <p:nvPr/>
            </p:nvSpPr>
            <p:spPr>
              <a:xfrm>
                <a:off x="4437142" y="1111146"/>
                <a:ext cx="1290525" cy="1889495"/>
              </a:xfrm>
              <a:prstGeom prst="roundRect">
                <a:avLst>
                  <a:gd fmla="val 16667" name="adj"/>
                </a:avLst>
              </a:prstGeom>
              <a:no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Gill Sans"/>
                  <a:ea typeface="Gill Sans"/>
                  <a:cs typeface="Gill Sans"/>
                  <a:sym typeface="Gill Sans"/>
                </a:endParaRPr>
              </a:p>
              <a:p>
                <a:pPr indent="0" lvl="0" marL="0" marR="0" rtl="0" algn="ctr">
                  <a:spcBef>
                    <a:spcPts val="0"/>
                  </a:spcBef>
                  <a:spcAft>
                    <a:spcPts val="0"/>
                  </a:spcAft>
                  <a:buNone/>
                </a:pPr>
                <a:r>
                  <a:t/>
                </a:r>
                <a:endParaRPr sz="3300">
                  <a:solidFill>
                    <a:schemeClr val="dk1"/>
                  </a:solidFill>
                  <a:latin typeface="Gill Sans"/>
                  <a:ea typeface="Gill Sans"/>
                  <a:cs typeface="Gill Sans"/>
                  <a:sym typeface="Gill Sans"/>
                </a:endParaRPr>
              </a:p>
            </p:txBody>
          </p:sp>
          <p:sp>
            <p:nvSpPr>
              <p:cNvPr id="3285" name="Google Shape;3285;p83"/>
              <p:cNvSpPr txBox="1"/>
              <p:nvPr/>
            </p:nvSpPr>
            <p:spPr>
              <a:xfrm>
                <a:off x="4650947" y="1684595"/>
                <a:ext cx="814753" cy="15431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Gill Sans"/>
                    <a:ea typeface="Gill Sans"/>
                    <a:cs typeface="Gill Sans"/>
                    <a:sym typeface="Gill Sans"/>
                  </a:rPr>
                  <a:t>VM</a:t>
                </a:r>
                <a:endParaRPr sz="2700">
                  <a:solidFill>
                    <a:schemeClr val="dk1"/>
                  </a:solidFill>
                  <a:latin typeface="Gill Sans"/>
                  <a:ea typeface="Gill Sans"/>
                  <a:cs typeface="Gill Sans"/>
                  <a:sym typeface="Gill Sans"/>
                </a:endParaRPr>
              </a:p>
            </p:txBody>
          </p:sp>
        </p:grpSp>
        <p:grpSp>
          <p:nvGrpSpPr>
            <p:cNvPr id="3286" name="Google Shape;3286;p83"/>
            <p:cNvGrpSpPr/>
            <p:nvPr/>
          </p:nvGrpSpPr>
          <p:grpSpPr>
            <a:xfrm>
              <a:off x="7177227" y="820109"/>
              <a:ext cx="967894" cy="1587443"/>
              <a:chOff x="4548550" y="1111146"/>
              <a:chExt cx="1290525" cy="2116591"/>
            </a:xfrm>
          </p:grpSpPr>
          <p:sp>
            <p:nvSpPr>
              <p:cNvPr id="3287" name="Google Shape;3287;p83"/>
              <p:cNvSpPr/>
              <p:nvPr/>
            </p:nvSpPr>
            <p:spPr>
              <a:xfrm>
                <a:off x="4548550" y="1111146"/>
                <a:ext cx="1290525" cy="1889495"/>
              </a:xfrm>
              <a:prstGeom prst="roundRect">
                <a:avLst>
                  <a:gd fmla="val 16667" name="adj"/>
                </a:avLst>
              </a:prstGeom>
              <a:no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Gill Sans"/>
                  <a:ea typeface="Gill Sans"/>
                  <a:cs typeface="Gill Sans"/>
                  <a:sym typeface="Gill Sans"/>
                </a:endParaRPr>
              </a:p>
              <a:p>
                <a:pPr indent="0" lvl="0" marL="0" marR="0" rtl="0" algn="ctr">
                  <a:spcBef>
                    <a:spcPts val="0"/>
                  </a:spcBef>
                  <a:spcAft>
                    <a:spcPts val="0"/>
                  </a:spcAft>
                  <a:buNone/>
                </a:pPr>
                <a:r>
                  <a:t/>
                </a:r>
                <a:endParaRPr sz="3300">
                  <a:solidFill>
                    <a:schemeClr val="dk1"/>
                  </a:solidFill>
                  <a:latin typeface="Gill Sans"/>
                  <a:ea typeface="Gill Sans"/>
                  <a:cs typeface="Gill Sans"/>
                  <a:sym typeface="Gill Sans"/>
                </a:endParaRPr>
              </a:p>
            </p:txBody>
          </p:sp>
          <p:sp>
            <p:nvSpPr>
              <p:cNvPr id="3288" name="Google Shape;3288;p83"/>
              <p:cNvSpPr txBox="1"/>
              <p:nvPr/>
            </p:nvSpPr>
            <p:spPr>
              <a:xfrm>
                <a:off x="4799994" y="1684595"/>
                <a:ext cx="814753" cy="15431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Gill Sans"/>
                    <a:ea typeface="Gill Sans"/>
                    <a:cs typeface="Gill Sans"/>
                    <a:sym typeface="Gill Sans"/>
                  </a:rPr>
                  <a:t>VM</a:t>
                </a:r>
                <a:endParaRPr/>
              </a:p>
            </p:txBody>
          </p:sp>
        </p:grpSp>
      </p:grpSp>
      <p:grpSp>
        <p:nvGrpSpPr>
          <p:cNvPr id="3289" name="Google Shape;3289;p83"/>
          <p:cNvGrpSpPr/>
          <p:nvPr/>
        </p:nvGrpSpPr>
        <p:grpSpPr>
          <a:xfrm>
            <a:off x="2590800" y="1775996"/>
            <a:ext cx="4038600" cy="338554"/>
            <a:chOff x="2590800" y="1775996"/>
            <a:chExt cx="4038600" cy="338554"/>
          </a:xfrm>
        </p:grpSpPr>
        <p:sp>
          <p:nvSpPr>
            <p:cNvPr id="3290" name="Google Shape;3290;p83"/>
            <p:cNvSpPr txBox="1"/>
            <p:nvPr/>
          </p:nvSpPr>
          <p:spPr>
            <a:xfrm>
              <a:off x="2590800" y="1775996"/>
              <a:ext cx="96051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/dev/sda</a:t>
              </a:r>
              <a:endParaRPr sz="1600">
                <a:solidFill>
                  <a:schemeClr val="dk1"/>
                </a:solidFill>
                <a:latin typeface="Helvetica Neue"/>
                <a:ea typeface="Helvetica Neue"/>
                <a:cs typeface="Helvetica Neue"/>
                <a:sym typeface="Helvetica Neue"/>
              </a:endParaRPr>
            </a:p>
          </p:txBody>
        </p:sp>
        <p:sp>
          <p:nvSpPr>
            <p:cNvPr id="3291" name="Google Shape;3291;p83"/>
            <p:cNvSpPr txBox="1"/>
            <p:nvPr/>
          </p:nvSpPr>
          <p:spPr>
            <a:xfrm>
              <a:off x="3992481" y="1775996"/>
              <a:ext cx="96051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/dev/vda</a:t>
              </a:r>
              <a:endParaRPr sz="1600">
                <a:solidFill>
                  <a:schemeClr val="dk1"/>
                </a:solidFill>
                <a:latin typeface="Helvetica Neue"/>
                <a:ea typeface="Helvetica Neue"/>
                <a:cs typeface="Helvetica Neue"/>
                <a:sym typeface="Helvetica Neue"/>
              </a:endParaRPr>
            </a:p>
          </p:txBody>
        </p:sp>
        <p:sp>
          <p:nvSpPr>
            <p:cNvPr id="3292" name="Google Shape;3292;p83"/>
            <p:cNvSpPr txBox="1"/>
            <p:nvPr/>
          </p:nvSpPr>
          <p:spPr>
            <a:xfrm>
              <a:off x="5155920" y="1775996"/>
              <a:ext cx="147348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/dev/nvme0n1</a:t>
              </a:r>
              <a:endParaRPr/>
            </a:p>
          </p:txBody>
        </p:sp>
      </p:grpSp>
      <p:pic>
        <p:nvPicPr>
          <p:cNvPr id="3293" name="Google Shape;3293;p83"/>
          <p:cNvPicPr preferRelativeResize="0"/>
          <p:nvPr/>
        </p:nvPicPr>
        <p:blipFill rotWithShape="1">
          <a:blip r:embed="rId15">
            <a:alphaModFix/>
          </a:blip>
          <a:srcRect b="0" l="0" r="0" t="0"/>
          <a:stretch/>
        </p:blipFill>
        <p:spPr>
          <a:xfrm>
            <a:off x="1524000" y="4171435"/>
            <a:ext cx="518375" cy="518375"/>
          </a:xfrm>
          <a:prstGeom prst="rect">
            <a:avLst/>
          </a:prstGeom>
          <a:noFill/>
          <a:ln>
            <a:noFill/>
          </a:ln>
        </p:spPr>
      </p:pic>
      <p:pic>
        <p:nvPicPr>
          <p:cNvPr id="3294" name="Google Shape;3294;p83"/>
          <p:cNvPicPr preferRelativeResize="0"/>
          <p:nvPr/>
        </p:nvPicPr>
        <p:blipFill rotWithShape="1">
          <a:blip r:embed="rId16">
            <a:alphaModFix/>
          </a:blip>
          <a:srcRect b="0" l="0" r="0" t="0"/>
          <a:stretch/>
        </p:blipFill>
        <p:spPr>
          <a:xfrm>
            <a:off x="6593716" y="4171430"/>
            <a:ext cx="518375" cy="518375"/>
          </a:xfrm>
          <a:prstGeom prst="rect">
            <a:avLst/>
          </a:prstGeom>
          <a:noFill/>
          <a:ln>
            <a:noFill/>
          </a:ln>
        </p:spPr>
      </p:pic>
      <p:pic>
        <p:nvPicPr>
          <p:cNvPr id="3295" name="Google Shape;3295;p83"/>
          <p:cNvPicPr preferRelativeResize="0"/>
          <p:nvPr/>
        </p:nvPicPr>
        <p:blipFill rotWithShape="1">
          <a:blip r:embed="rId15">
            <a:alphaModFix/>
          </a:blip>
          <a:srcRect b="0" l="0" r="0" t="0"/>
          <a:stretch/>
        </p:blipFill>
        <p:spPr>
          <a:xfrm>
            <a:off x="2188404" y="4171434"/>
            <a:ext cx="518375" cy="518375"/>
          </a:xfrm>
          <a:prstGeom prst="rect">
            <a:avLst/>
          </a:prstGeom>
          <a:noFill/>
          <a:ln>
            <a:noFill/>
          </a:ln>
        </p:spPr>
      </p:pic>
      <p:pic>
        <p:nvPicPr>
          <p:cNvPr id="3296" name="Google Shape;3296;p83"/>
          <p:cNvPicPr preferRelativeResize="0"/>
          <p:nvPr/>
        </p:nvPicPr>
        <p:blipFill rotWithShape="1">
          <a:blip r:embed="rId15">
            <a:alphaModFix/>
          </a:blip>
          <a:srcRect b="0" l="0" r="0" t="0"/>
          <a:stretch/>
        </p:blipFill>
        <p:spPr>
          <a:xfrm>
            <a:off x="2852808" y="4171433"/>
            <a:ext cx="518375" cy="518375"/>
          </a:xfrm>
          <a:prstGeom prst="rect">
            <a:avLst/>
          </a:prstGeom>
          <a:noFill/>
          <a:ln>
            <a:noFill/>
          </a:ln>
        </p:spPr>
      </p:pic>
      <p:pic>
        <p:nvPicPr>
          <p:cNvPr id="3297" name="Google Shape;3297;p83"/>
          <p:cNvPicPr preferRelativeResize="0"/>
          <p:nvPr/>
        </p:nvPicPr>
        <p:blipFill rotWithShape="1">
          <a:blip r:embed="rId15">
            <a:alphaModFix/>
          </a:blip>
          <a:srcRect b="0" l="0" r="0" t="0"/>
          <a:stretch/>
        </p:blipFill>
        <p:spPr>
          <a:xfrm>
            <a:off x="3513470" y="4171432"/>
            <a:ext cx="518375" cy="518375"/>
          </a:xfrm>
          <a:prstGeom prst="rect">
            <a:avLst/>
          </a:prstGeom>
          <a:noFill/>
          <a:ln>
            <a:noFill/>
          </a:ln>
        </p:spPr>
      </p:pic>
      <p:pic>
        <p:nvPicPr>
          <p:cNvPr id="3298" name="Google Shape;3298;p83"/>
          <p:cNvPicPr preferRelativeResize="0"/>
          <p:nvPr/>
        </p:nvPicPr>
        <p:blipFill rotWithShape="1">
          <a:blip r:embed="rId15">
            <a:alphaModFix/>
          </a:blip>
          <a:srcRect b="0" l="0" r="0" t="0"/>
          <a:stretch/>
        </p:blipFill>
        <p:spPr>
          <a:xfrm>
            <a:off x="4181616" y="4171431"/>
            <a:ext cx="518375" cy="518375"/>
          </a:xfrm>
          <a:prstGeom prst="rect">
            <a:avLst/>
          </a:prstGeom>
          <a:noFill/>
          <a:ln>
            <a:noFill/>
          </a:ln>
        </p:spPr>
      </p:pic>
      <p:pic>
        <p:nvPicPr>
          <p:cNvPr id="3299" name="Google Shape;3299;p83"/>
          <p:cNvPicPr preferRelativeResize="0"/>
          <p:nvPr/>
        </p:nvPicPr>
        <p:blipFill rotWithShape="1">
          <a:blip r:embed="rId16">
            <a:alphaModFix/>
          </a:blip>
          <a:srcRect b="0" l="0" r="0" t="0"/>
          <a:stretch/>
        </p:blipFill>
        <p:spPr>
          <a:xfrm>
            <a:off x="4800600" y="4171431"/>
            <a:ext cx="518375" cy="518375"/>
          </a:xfrm>
          <a:prstGeom prst="rect">
            <a:avLst/>
          </a:prstGeom>
          <a:noFill/>
          <a:ln>
            <a:noFill/>
          </a:ln>
        </p:spPr>
      </p:pic>
      <p:pic>
        <p:nvPicPr>
          <p:cNvPr id="3300" name="Google Shape;3300;p83"/>
          <p:cNvPicPr preferRelativeResize="0"/>
          <p:nvPr/>
        </p:nvPicPr>
        <p:blipFill rotWithShape="1">
          <a:blip r:embed="rId16">
            <a:alphaModFix/>
          </a:blip>
          <a:srcRect b="0" l="0" r="0" t="0"/>
          <a:stretch/>
        </p:blipFill>
        <p:spPr>
          <a:xfrm>
            <a:off x="5405912" y="4171431"/>
            <a:ext cx="518375" cy="518375"/>
          </a:xfrm>
          <a:prstGeom prst="rect">
            <a:avLst/>
          </a:prstGeom>
          <a:noFill/>
          <a:ln>
            <a:noFill/>
          </a:ln>
        </p:spPr>
      </p:pic>
      <p:pic>
        <p:nvPicPr>
          <p:cNvPr id="3301" name="Google Shape;3301;p83"/>
          <p:cNvPicPr preferRelativeResize="0"/>
          <p:nvPr/>
        </p:nvPicPr>
        <p:blipFill rotWithShape="1">
          <a:blip r:embed="rId16">
            <a:alphaModFix/>
          </a:blip>
          <a:srcRect b="0" l="0" r="0" t="0"/>
          <a:stretch/>
        </p:blipFill>
        <p:spPr>
          <a:xfrm>
            <a:off x="5988404" y="4171431"/>
            <a:ext cx="518375" cy="518375"/>
          </a:xfrm>
          <a:prstGeom prst="rect">
            <a:avLst/>
          </a:prstGeom>
          <a:noFill/>
          <a:ln>
            <a:noFill/>
          </a:ln>
        </p:spPr>
      </p:pic>
      <p:pic>
        <p:nvPicPr>
          <p:cNvPr id="3302" name="Google Shape;3302;p83"/>
          <p:cNvPicPr preferRelativeResize="0"/>
          <p:nvPr/>
        </p:nvPicPr>
        <p:blipFill rotWithShape="1">
          <a:blip r:embed="rId16">
            <a:alphaModFix/>
          </a:blip>
          <a:srcRect b="0" l="0" r="0" t="0"/>
          <a:stretch/>
        </p:blipFill>
        <p:spPr>
          <a:xfrm>
            <a:off x="7223194" y="4171430"/>
            <a:ext cx="518375" cy="518375"/>
          </a:xfrm>
          <a:prstGeom prst="rect">
            <a:avLst/>
          </a:prstGeom>
          <a:noFill/>
          <a:ln>
            <a:noFill/>
          </a:ln>
        </p:spPr>
      </p:pic>
      <p:grpSp>
        <p:nvGrpSpPr>
          <p:cNvPr id="3303" name="Google Shape;3303;p83"/>
          <p:cNvGrpSpPr/>
          <p:nvPr/>
        </p:nvGrpSpPr>
        <p:grpSpPr>
          <a:xfrm>
            <a:off x="1676400" y="2063904"/>
            <a:ext cx="5546794" cy="1013750"/>
            <a:chOff x="1676400" y="2063904"/>
            <a:chExt cx="5546794" cy="1013750"/>
          </a:xfrm>
        </p:grpSpPr>
        <p:cxnSp>
          <p:nvCxnSpPr>
            <p:cNvPr id="3304" name="Google Shape;3304;p83"/>
            <p:cNvCxnSpPr/>
            <p:nvPr/>
          </p:nvCxnSpPr>
          <p:spPr>
            <a:xfrm>
              <a:off x="1676400" y="2571750"/>
              <a:ext cx="5546794" cy="0"/>
            </a:xfrm>
            <a:prstGeom prst="straightConnector1">
              <a:avLst/>
            </a:prstGeom>
            <a:noFill/>
            <a:ln cap="flat" cmpd="sng" w="38100">
              <a:solidFill>
                <a:srgbClr val="7F7F7F"/>
              </a:solidFill>
              <a:prstDash val="dash"/>
              <a:round/>
              <a:headEnd len="sm" w="sm" type="none"/>
              <a:tailEnd len="sm" w="sm" type="none"/>
            </a:ln>
          </p:spPr>
        </p:cxnSp>
        <p:grpSp>
          <p:nvGrpSpPr>
            <p:cNvPr id="3305" name="Google Shape;3305;p83"/>
            <p:cNvGrpSpPr/>
            <p:nvPr/>
          </p:nvGrpSpPr>
          <p:grpSpPr>
            <a:xfrm>
              <a:off x="1707775" y="2063904"/>
              <a:ext cx="5510937" cy="1013750"/>
              <a:chOff x="1707775" y="2063904"/>
              <a:chExt cx="5510937" cy="1013750"/>
            </a:xfrm>
          </p:grpSpPr>
          <p:cxnSp>
            <p:nvCxnSpPr>
              <p:cNvPr id="3306" name="Google Shape;3306;p83"/>
              <p:cNvCxnSpPr/>
              <p:nvPr/>
            </p:nvCxnSpPr>
            <p:spPr>
              <a:xfrm>
                <a:off x="3048000" y="2063904"/>
                <a:ext cx="0" cy="507846"/>
              </a:xfrm>
              <a:prstGeom prst="straightConnector1">
                <a:avLst/>
              </a:prstGeom>
              <a:noFill/>
              <a:ln cap="flat" cmpd="sng" w="38100">
                <a:solidFill>
                  <a:srgbClr val="7F7F7F"/>
                </a:solidFill>
                <a:prstDash val="dash"/>
                <a:round/>
                <a:headEnd len="sm" w="sm" type="none"/>
                <a:tailEnd len="sm" w="sm" type="none"/>
              </a:ln>
            </p:spPr>
          </p:cxnSp>
          <p:cxnSp>
            <p:nvCxnSpPr>
              <p:cNvPr id="3307" name="Google Shape;3307;p83"/>
              <p:cNvCxnSpPr/>
              <p:nvPr/>
            </p:nvCxnSpPr>
            <p:spPr>
              <a:xfrm>
                <a:off x="4419600" y="2063904"/>
                <a:ext cx="0" cy="507846"/>
              </a:xfrm>
              <a:prstGeom prst="straightConnector1">
                <a:avLst/>
              </a:prstGeom>
              <a:noFill/>
              <a:ln cap="flat" cmpd="sng" w="38100">
                <a:solidFill>
                  <a:srgbClr val="7F7F7F"/>
                </a:solidFill>
                <a:prstDash val="dash"/>
                <a:round/>
                <a:headEnd len="sm" w="sm" type="none"/>
                <a:tailEnd len="sm" w="sm" type="none"/>
              </a:ln>
            </p:spPr>
          </p:cxnSp>
          <p:cxnSp>
            <p:nvCxnSpPr>
              <p:cNvPr id="3308" name="Google Shape;3308;p83"/>
              <p:cNvCxnSpPr/>
              <p:nvPr/>
            </p:nvCxnSpPr>
            <p:spPr>
              <a:xfrm>
                <a:off x="5924287" y="2063904"/>
                <a:ext cx="0" cy="507846"/>
              </a:xfrm>
              <a:prstGeom prst="straightConnector1">
                <a:avLst/>
              </a:prstGeom>
              <a:noFill/>
              <a:ln cap="flat" cmpd="sng" w="38100">
                <a:solidFill>
                  <a:srgbClr val="7F7F7F"/>
                </a:solidFill>
                <a:prstDash val="dash"/>
                <a:round/>
                <a:headEnd len="sm" w="sm" type="none"/>
                <a:tailEnd len="sm" w="sm" type="none"/>
              </a:ln>
            </p:spPr>
          </p:cxnSp>
          <p:cxnSp>
            <p:nvCxnSpPr>
              <p:cNvPr id="3309" name="Google Shape;3309;p83"/>
              <p:cNvCxnSpPr/>
              <p:nvPr/>
            </p:nvCxnSpPr>
            <p:spPr>
              <a:xfrm>
                <a:off x="1707775" y="2569808"/>
                <a:ext cx="0" cy="507846"/>
              </a:xfrm>
              <a:prstGeom prst="straightConnector1">
                <a:avLst/>
              </a:prstGeom>
              <a:noFill/>
              <a:ln cap="flat" cmpd="sng" w="38100">
                <a:solidFill>
                  <a:srgbClr val="7F7F7F"/>
                </a:solidFill>
                <a:prstDash val="dash"/>
                <a:round/>
                <a:headEnd len="sm" w="sm" type="none"/>
                <a:tailEnd len="sm" w="sm" type="none"/>
              </a:ln>
            </p:spPr>
          </p:cxnSp>
          <p:cxnSp>
            <p:nvCxnSpPr>
              <p:cNvPr id="3310" name="Google Shape;3310;p83"/>
              <p:cNvCxnSpPr/>
              <p:nvPr/>
            </p:nvCxnSpPr>
            <p:spPr>
              <a:xfrm>
                <a:off x="2667000" y="2582874"/>
                <a:ext cx="0" cy="397606"/>
              </a:xfrm>
              <a:prstGeom prst="straightConnector1">
                <a:avLst/>
              </a:prstGeom>
              <a:noFill/>
              <a:ln cap="flat" cmpd="sng" w="38100">
                <a:solidFill>
                  <a:srgbClr val="7F7F7F"/>
                </a:solidFill>
                <a:prstDash val="dash"/>
                <a:round/>
                <a:headEnd len="sm" w="sm" type="none"/>
                <a:tailEnd len="sm" w="sm" type="none"/>
              </a:ln>
            </p:spPr>
          </p:cxnSp>
          <p:cxnSp>
            <p:nvCxnSpPr>
              <p:cNvPr id="3311" name="Google Shape;3311;p83"/>
              <p:cNvCxnSpPr/>
              <p:nvPr/>
            </p:nvCxnSpPr>
            <p:spPr>
              <a:xfrm>
                <a:off x="3612213" y="2582874"/>
                <a:ext cx="0" cy="397606"/>
              </a:xfrm>
              <a:prstGeom prst="straightConnector1">
                <a:avLst/>
              </a:prstGeom>
              <a:noFill/>
              <a:ln cap="flat" cmpd="sng" w="38100">
                <a:solidFill>
                  <a:srgbClr val="7F7F7F"/>
                </a:solidFill>
                <a:prstDash val="dash"/>
                <a:round/>
                <a:headEnd len="sm" w="sm" type="none"/>
                <a:tailEnd len="sm" w="sm" type="none"/>
              </a:ln>
            </p:spPr>
          </p:cxnSp>
          <p:cxnSp>
            <p:nvCxnSpPr>
              <p:cNvPr id="3312" name="Google Shape;3312;p83"/>
              <p:cNvCxnSpPr/>
              <p:nvPr/>
            </p:nvCxnSpPr>
            <p:spPr>
              <a:xfrm>
                <a:off x="4800600" y="2555144"/>
                <a:ext cx="0" cy="397606"/>
              </a:xfrm>
              <a:prstGeom prst="straightConnector1">
                <a:avLst/>
              </a:prstGeom>
              <a:noFill/>
              <a:ln cap="flat" cmpd="sng" w="38100">
                <a:solidFill>
                  <a:srgbClr val="7F7F7F"/>
                </a:solidFill>
                <a:prstDash val="dash"/>
                <a:round/>
                <a:headEnd len="sm" w="sm" type="none"/>
                <a:tailEnd len="sm" w="sm" type="none"/>
              </a:ln>
            </p:spPr>
          </p:cxnSp>
          <p:cxnSp>
            <p:nvCxnSpPr>
              <p:cNvPr id="3313" name="Google Shape;3313;p83"/>
              <p:cNvCxnSpPr/>
              <p:nvPr/>
            </p:nvCxnSpPr>
            <p:spPr>
              <a:xfrm>
                <a:off x="6102851" y="2582874"/>
                <a:ext cx="0" cy="397606"/>
              </a:xfrm>
              <a:prstGeom prst="straightConnector1">
                <a:avLst/>
              </a:prstGeom>
              <a:noFill/>
              <a:ln cap="flat" cmpd="sng" w="38100">
                <a:solidFill>
                  <a:srgbClr val="7F7F7F"/>
                </a:solidFill>
                <a:prstDash val="dash"/>
                <a:round/>
                <a:headEnd len="sm" w="sm" type="none"/>
                <a:tailEnd len="sm" w="sm" type="none"/>
              </a:ln>
            </p:spPr>
          </p:cxnSp>
          <p:cxnSp>
            <p:nvCxnSpPr>
              <p:cNvPr id="3314" name="Google Shape;3314;p83"/>
              <p:cNvCxnSpPr/>
              <p:nvPr/>
            </p:nvCxnSpPr>
            <p:spPr>
              <a:xfrm>
                <a:off x="7218712" y="2555144"/>
                <a:ext cx="0" cy="397606"/>
              </a:xfrm>
              <a:prstGeom prst="straightConnector1">
                <a:avLst/>
              </a:prstGeom>
              <a:noFill/>
              <a:ln cap="flat" cmpd="sng" w="38100">
                <a:solidFill>
                  <a:srgbClr val="7F7F7F"/>
                </a:solidFill>
                <a:prstDash val="dash"/>
                <a:round/>
                <a:headEnd len="sm" w="sm" type="none"/>
                <a:tailEnd len="sm" w="sm" type="none"/>
              </a:ln>
            </p:spPr>
          </p:cxnSp>
        </p:grpSp>
      </p:grpSp>
      <p:sp>
        <p:nvSpPr>
          <p:cNvPr id="3315" name="Google Shape;3315;p83"/>
          <p:cNvSpPr txBox="1"/>
          <p:nvPr/>
        </p:nvSpPr>
        <p:spPr>
          <a:xfrm>
            <a:off x="7987553" y="1990165"/>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2"/>
          <p:cNvSpPr/>
          <p:nvPr/>
        </p:nvSpPr>
        <p:spPr>
          <a:xfrm>
            <a:off x="0" y="2911068"/>
            <a:ext cx="9144000" cy="1377767"/>
          </a:xfrm>
          <a:prstGeom prst="rect">
            <a:avLst/>
          </a:prstGeom>
          <a:solidFill>
            <a:srgbClr val="FF7E7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333" name="Google Shape;333;p12"/>
          <p:cNvSpPr/>
          <p:nvPr/>
        </p:nvSpPr>
        <p:spPr>
          <a:xfrm>
            <a:off x="-2776" y="745083"/>
            <a:ext cx="9144000" cy="561975"/>
          </a:xfrm>
          <a:prstGeom prst="rect">
            <a:avLst/>
          </a:prstGeom>
          <a:solidFill>
            <a:srgbClr val="E4E9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334" name="Google Shape;334;p12"/>
          <p:cNvSpPr/>
          <p:nvPr/>
        </p:nvSpPr>
        <p:spPr>
          <a:xfrm>
            <a:off x="0" y="1310868"/>
            <a:ext cx="9144000" cy="1600199"/>
          </a:xfrm>
          <a:prstGeom prst="rect">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nvGrpSpPr>
          <p:cNvPr id="335" name="Google Shape;335;p12"/>
          <p:cNvGrpSpPr/>
          <p:nvPr/>
        </p:nvGrpSpPr>
        <p:grpSpPr>
          <a:xfrm>
            <a:off x="533400" y="4358870"/>
            <a:ext cx="8574034" cy="412576"/>
            <a:chOff x="621791" y="5562601"/>
            <a:chExt cx="11432046" cy="550100"/>
          </a:xfrm>
        </p:grpSpPr>
        <p:cxnSp>
          <p:nvCxnSpPr>
            <p:cNvPr id="336" name="Google Shape;336;p12"/>
            <p:cNvCxnSpPr/>
            <p:nvPr/>
          </p:nvCxnSpPr>
          <p:spPr>
            <a:xfrm rot="10800000">
              <a:off x="621791" y="5562601"/>
              <a:ext cx="11432046" cy="0"/>
            </a:xfrm>
            <a:prstGeom prst="straightConnector1">
              <a:avLst/>
            </a:prstGeom>
            <a:noFill/>
            <a:ln cap="flat" cmpd="sng" w="63500">
              <a:solidFill>
                <a:schemeClr val="dk1"/>
              </a:solidFill>
              <a:prstDash val="solid"/>
              <a:round/>
              <a:headEnd len="med" w="med" type="triangle"/>
              <a:tailEnd len="sm" w="sm" type="none"/>
            </a:ln>
          </p:spPr>
        </p:cxnSp>
        <p:sp>
          <p:nvSpPr>
            <p:cNvPr id="337" name="Google Shape;337;p12"/>
            <p:cNvSpPr txBox="1"/>
            <p:nvPr/>
          </p:nvSpPr>
          <p:spPr>
            <a:xfrm>
              <a:off x="4191591" y="5620260"/>
              <a:ext cx="4175844" cy="492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Plethora of Hardware Acceleration</a:t>
              </a:r>
              <a:endParaRPr/>
            </a:p>
          </p:txBody>
        </p:sp>
      </p:grpSp>
      <p:sp>
        <p:nvSpPr>
          <p:cNvPr id="338" name="Google Shape;338;p12"/>
          <p:cNvSpPr/>
          <p:nvPr/>
        </p:nvSpPr>
        <p:spPr>
          <a:xfrm>
            <a:off x="1613908" y="3931271"/>
            <a:ext cx="1665697" cy="35314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400">
                <a:solidFill>
                  <a:schemeClr val="dk1"/>
                </a:solidFill>
                <a:latin typeface="Gill Sans"/>
                <a:ea typeface="Gill Sans"/>
                <a:cs typeface="Gill Sans"/>
                <a:sym typeface="Gill Sans"/>
              </a:rPr>
              <a:t>NVMe SSD</a:t>
            </a:r>
            <a:endParaRPr/>
          </a:p>
        </p:txBody>
      </p:sp>
      <p:sp>
        <p:nvSpPr>
          <p:cNvPr id="339" name="Google Shape;339;p12"/>
          <p:cNvSpPr txBox="1"/>
          <p:nvPr/>
        </p:nvSpPr>
        <p:spPr>
          <a:xfrm>
            <a:off x="174138" y="777468"/>
            <a:ext cx="6142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Apps</a:t>
            </a:r>
            <a:endParaRPr/>
          </a:p>
        </p:txBody>
      </p:sp>
      <p:sp>
        <p:nvSpPr>
          <p:cNvPr id="340" name="Google Shape;340;p12"/>
          <p:cNvSpPr txBox="1"/>
          <p:nvPr/>
        </p:nvSpPr>
        <p:spPr>
          <a:xfrm>
            <a:off x="-25350" y="3368268"/>
            <a:ext cx="10500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Hardware</a:t>
            </a:r>
            <a:endParaRPr/>
          </a:p>
        </p:txBody>
      </p:sp>
      <p:sp>
        <p:nvSpPr>
          <p:cNvPr id="341" name="Google Shape;341;p12"/>
          <p:cNvSpPr/>
          <p:nvPr/>
        </p:nvSpPr>
        <p:spPr>
          <a:xfrm>
            <a:off x="6444072" y="-628650"/>
            <a:ext cx="1015497" cy="363995"/>
          </a:xfrm>
          <a:prstGeom prst="rect">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342" name="Google Shape;342;p12"/>
          <p:cNvSpPr txBox="1"/>
          <p:nvPr/>
        </p:nvSpPr>
        <p:spPr>
          <a:xfrm>
            <a:off x="-50262" y="1844268"/>
            <a:ext cx="104086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Gill Sans"/>
                <a:ea typeface="Gill Sans"/>
                <a:cs typeface="Gill Sans"/>
                <a:sym typeface="Gill Sans"/>
              </a:rPr>
              <a:t>Operating</a:t>
            </a:r>
            <a:endParaRPr/>
          </a:p>
          <a:p>
            <a:pPr indent="0" lvl="0" marL="0" marR="0" rtl="0" algn="ctr">
              <a:spcBef>
                <a:spcPts val="0"/>
              </a:spcBef>
              <a:spcAft>
                <a:spcPts val="0"/>
              </a:spcAft>
              <a:buNone/>
            </a:pPr>
            <a:r>
              <a:rPr i="1" lang="en-US" sz="1800">
                <a:solidFill>
                  <a:schemeClr val="dk1"/>
                </a:solidFill>
                <a:latin typeface="Gill Sans"/>
                <a:ea typeface="Gill Sans"/>
                <a:cs typeface="Gill Sans"/>
                <a:sym typeface="Gill Sans"/>
              </a:rPr>
              <a:t>System</a:t>
            </a:r>
            <a:endParaRPr/>
          </a:p>
        </p:txBody>
      </p:sp>
      <p:cxnSp>
        <p:nvCxnSpPr>
          <p:cNvPr id="343" name="Google Shape;343;p12"/>
          <p:cNvCxnSpPr/>
          <p:nvPr/>
        </p:nvCxnSpPr>
        <p:spPr>
          <a:xfrm>
            <a:off x="990600" y="472668"/>
            <a:ext cx="0" cy="4076700"/>
          </a:xfrm>
          <a:prstGeom prst="straightConnector1">
            <a:avLst/>
          </a:prstGeom>
          <a:noFill/>
          <a:ln cap="flat" cmpd="sng" w="63500">
            <a:solidFill>
              <a:schemeClr val="dk1"/>
            </a:solidFill>
            <a:prstDash val="solid"/>
            <a:round/>
            <a:headEnd len="med" w="med" type="triangle"/>
            <a:tailEnd len="sm" w="sm" type="none"/>
          </a:ln>
        </p:spPr>
      </p:cxnSp>
      <p:sp>
        <p:nvSpPr>
          <p:cNvPr id="344" name="Google Shape;344;p12"/>
          <p:cNvSpPr txBox="1"/>
          <p:nvPr/>
        </p:nvSpPr>
        <p:spPr>
          <a:xfrm>
            <a:off x="2070535" y="4845671"/>
            <a:ext cx="189186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7F7F7F"/>
                </a:solidFill>
                <a:latin typeface="Helvetica Neue"/>
                <a:ea typeface="Helvetica Neue"/>
                <a:cs typeface="Helvetica Neue"/>
                <a:sym typeface="Helvetica Neue"/>
              </a:rPr>
              <a:t>1</a:t>
            </a:r>
            <a:r>
              <a:rPr b="1" baseline="30000" i="1" lang="en-US" sz="1600">
                <a:solidFill>
                  <a:srgbClr val="7F7F7F"/>
                </a:solidFill>
                <a:latin typeface="Helvetica Neue"/>
                <a:ea typeface="Helvetica Neue"/>
                <a:cs typeface="Helvetica Neue"/>
                <a:sym typeface="Helvetica Neue"/>
              </a:rPr>
              <a:t>st</a:t>
            </a:r>
            <a:r>
              <a:rPr b="1" i="1" lang="en-US" sz="1600">
                <a:solidFill>
                  <a:srgbClr val="7F7F7F"/>
                </a:solidFill>
                <a:latin typeface="Gill Sans"/>
                <a:ea typeface="Gill Sans"/>
                <a:cs typeface="Gill Sans"/>
                <a:sym typeface="Gill Sans"/>
              </a:rPr>
              <a:t>:</a:t>
            </a:r>
            <a:r>
              <a:rPr i="1" lang="en-US" sz="1600">
                <a:solidFill>
                  <a:srgbClr val="7F7F7F"/>
                </a:solidFill>
                <a:latin typeface="Gill Sans"/>
                <a:ea typeface="Gill Sans"/>
                <a:cs typeface="Gill Sans"/>
                <a:sym typeface="Gill Sans"/>
              </a:rPr>
              <a:t> first-author paper</a:t>
            </a:r>
            <a:endParaRPr/>
          </a:p>
        </p:txBody>
      </p:sp>
      <p:sp>
        <p:nvSpPr>
          <p:cNvPr id="345" name="Google Shape;345;p12"/>
          <p:cNvSpPr txBox="1"/>
          <p:nvPr/>
        </p:nvSpPr>
        <p:spPr>
          <a:xfrm>
            <a:off x="4413239" y="4857750"/>
            <a:ext cx="217239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7F7F7F"/>
                </a:solidFill>
                <a:latin typeface="Helvetica Neue"/>
                <a:ea typeface="Helvetica Neue"/>
                <a:cs typeface="Helvetica Neue"/>
                <a:sym typeface="Helvetica Neue"/>
              </a:rPr>
              <a:t>2</a:t>
            </a:r>
            <a:r>
              <a:rPr b="1" baseline="30000" i="1" lang="en-US" sz="1600">
                <a:solidFill>
                  <a:srgbClr val="7F7F7F"/>
                </a:solidFill>
                <a:latin typeface="Helvetica Neue"/>
                <a:ea typeface="Helvetica Neue"/>
                <a:cs typeface="Helvetica Neue"/>
                <a:sym typeface="Helvetica Neue"/>
              </a:rPr>
              <a:t>nd</a:t>
            </a:r>
            <a:r>
              <a:rPr b="1" i="1" lang="en-US" sz="1600">
                <a:solidFill>
                  <a:srgbClr val="7F7F7F"/>
                </a:solidFill>
                <a:latin typeface="Gill Sans"/>
                <a:ea typeface="Gill Sans"/>
                <a:cs typeface="Gill Sans"/>
                <a:sym typeface="Gill Sans"/>
              </a:rPr>
              <a:t>:</a:t>
            </a:r>
            <a:r>
              <a:rPr i="1" lang="en-US" sz="1600">
                <a:solidFill>
                  <a:srgbClr val="7F7F7F"/>
                </a:solidFill>
                <a:latin typeface="Gill Sans"/>
                <a:ea typeface="Gill Sans"/>
                <a:cs typeface="Gill Sans"/>
                <a:sym typeface="Gill Sans"/>
              </a:rPr>
              <a:t> second-author paper</a:t>
            </a:r>
            <a:endParaRPr/>
          </a:p>
        </p:txBody>
      </p:sp>
      <p:grpSp>
        <p:nvGrpSpPr>
          <p:cNvPr id="346" name="Google Shape;346;p12"/>
          <p:cNvGrpSpPr/>
          <p:nvPr/>
        </p:nvGrpSpPr>
        <p:grpSpPr>
          <a:xfrm>
            <a:off x="1635789" y="1885950"/>
            <a:ext cx="1656009" cy="1180613"/>
            <a:chOff x="1937573" y="1583244"/>
            <a:chExt cx="1656009" cy="1180613"/>
          </a:xfrm>
        </p:grpSpPr>
        <p:grpSp>
          <p:nvGrpSpPr>
            <p:cNvPr id="347" name="Google Shape;347;p12"/>
            <p:cNvGrpSpPr/>
            <p:nvPr/>
          </p:nvGrpSpPr>
          <p:grpSpPr>
            <a:xfrm>
              <a:off x="1937573" y="1657350"/>
              <a:ext cx="1643817" cy="1106507"/>
              <a:chOff x="710611" y="2504081"/>
              <a:chExt cx="2191757" cy="1475343"/>
            </a:xfrm>
          </p:grpSpPr>
          <p:sp>
            <p:nvSpPr>
              <p:cNvPr id="348" name="Google Shape;348;p12"/>
              <p:cNvSpPr txBox="1"/>
              <p:nvPr/>
            </p:nvSpPr>
            <p:spPr>
              <a:xfrm>
                <a:off x="710611" y="2504081"/>
                <a:ext cx="2191757" cy="1475343"/>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349" name="Google Shape;349;p12"/>
              <p:cNvSpPr txBox="1"/>
              <p:nvPr/>
            </p:nvSpPr>
            <p:spPr>
              <a:xfrm>
                <a:off x="717395" y="2678238"/>
                <a:ext cx="2184973"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IODA</a:t>
                </a:r>
                <a:r>
                  <a:rPr lang="en-US" sz="2000">
                    <a:solidFill>
                      <a:schemeClr val="lt1"/>
                    </a:solidFill>
                    <a:latin typeface="Gill Sans"/>
                    <a:ea typeface="Gill Sans"/>
                    <a:cs typeface="Gill Sans"/>
                    <a:sym typeface="Gill Sans"/>
                  </a:rPr>
                  <a:t> </a:t>
                </a:r>
                <a:endParaRPr/>
              </a:p>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[SOSP’21]</a:t>
                </a:r>
                <a:endParaRPr/>
              </a:p>
            </p:txBody>
          </p:sp>
        </p:grpSp>
        <p:sp>
          <p:nvSpPr>
            <p:cNvPr id="350" name="Google Shape;350;p12"/>
            <p:cNvSpPr txBox="1"/>
            <p:nvPr/>
          </p:nvSpPr>
          <p:spPr>
            <a:xfrm>
              <a:off x="3158848" y="1583244"/>
              <a:ext cx="4347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Helvetica Neue"/>
                  <a:ea typeface="Helvetica Neue"/>
                  <a:cs typeface="Helvetica Neue"/>
                  <a:sym typeface="Helvetica Neue"/>
                </a:rPr>
                <a:t>1</a:t>
              </a:r>
              <a:r>
                <a:rPr baseline="30000" i="1" lang="en-US" sz="1800">
                  <a:solidFill>
                    <a:schemeClr val="lt1"/>
                  </a:solidFill>
                  <a:latin typeface="Helvetica Neue"/>
                  <a:ea typeface="Helvetica Neue"/>
                  <a:cs typeface="Helvetica Neue"/>
                  <a:sym typeface="Helvetica Neue"/>
                </a:rPr>
                <a:t>st</a:t>
              </a:r>
              <a:endParaRPr/>
            </a:p>
          </p:txBody>
        </p:sp>
      </p:grpSp>
      <p:grpSp>
        <p:nvGrpSpPr>
          <p:cNvPr id="351" name="Google Shape;351;p12"/>
          <p:cNvGrpSpPr/>
          <p:nvPr/>
        </p:nvGrpSpPr>
        <p:grpSpPr>
          <a:xfrm>
            <a:off x="1613908" y="3068524"/>
            <a:ext cx="1702972" cy="756944"/>
            <a:chOff x="1915692" y="2729206"/>
            <a:chExt cx="1702972" cy="756944"/>
          </a:xfrm>
        </p:grpSpPr>
        <p:grpSp>
          <p:nvGrpSpPr>
            <p:cNvPr id="352" name="Google Shape;352;p12"/>
            <p:cNvGrpSpPr/>
            <p:nvPr/>
          </p:nvGrpSpPr>
          <p:grpSpPr>
            <a:xfrm>
              <a:off x="1915692" y="2791273"/>
              <a:ext cx="1680331" cy="694877"/>
              <a:chOff x="-2049307" y="5150053"/>
              <a:chExt cx="1680331" cy="694877"/>
            </a:xfrm>
          </p:grpSpPr>
          <p:sp>
            <p:nvSpPr>
              <p:cNvPr id="353" name="Google Shape;353;p12"/>
              <p:cNvSpPr txBox="1"/>
              <p:nvPr/>
            </p:nvSpPr>
            <p:spPr>
              <a:xfrm>
                <a:off x="-2038301" y="5158021"/>
                <a:ext cx="1654697" cy="686909"/>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354" name="Google Shape;354;p12"/>
              <p:cNvSpPr txBox="1"/>
              <p:nvPr/>
            </p:nvSpPr>
            <p:spPr>
              <a:xfrm>
                <a:off x="-2049307" y="5150053"/>
                <a:ext cx="1680331" cy="6771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cap="small">
                    <a:solidFill>
                      <a:schemeClr val="lt1"/>
                    </a:solidFill>
                    <a:latin typeface="Gill Sans"/>
                    <a:ea typeface="Gill Sans"/>
                    <a:cs typeface="Gill Sans"/>
                    <a:sym typeface="Gill Sans"/>
                  </a:rPr>
                  <a:t>ttFlash</a:t>
                </a:r>
                <a:endParaRPr sz="2000" cap="small">
                  <a:solidFill>
                    <a:schemeClr val="lt1"/>
                  </a:solidFill>
                  <a:latin typeface="Gill Sans"/>
                  <a:ea typeface="Gill Sans"/>
                  <a:cs typeface="Gill Sans"/>
                  <a:sym typeface="Gill Sans"/>
                </a:endParaRPr>
              </a:p>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[FAST’17]</a:t>
                </a:r>
                <a:endParaRPr/>
              </a:p>
            </p:txBody>
          </p:sp>
        </p:grpSp>
        <p:sp>
          <p:nvSpPr>
            <p:cNvPr id="355" name="Google Shape;355;p12"/>
            <p:cNvSpPr txBox="1"/>
            <p:nvPr/>
          </p:nvSpPr>
          <p:spPr>
            <a:xfrm>
              <a:off x="3163090" y="2729206"/>
              <a:ext cx="45557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lt1"/>
                  </a:solidFill>
                  <a:latin typeface="Helvetica Neue"/>
                  <a:ea typeface="Helvetica Neue"/>
                  <a:cs typeface="Helvetica Neue"/>
                  <a:sym typeface="Helvetica Neue"/>
                </a:rPr>
                <a:t>2</a:t>
              </a:r>
              <a:r>
                <a:rPr baseline="30000" i="1" lang="en-US" sz="1600">
                  <a:solidFill>
                    <a:schemeClr val="lt1"/>
                  </a:solidFill>
                  <a:latin typeface="Helvetica Neue"/>
                  <a:ea typeface="Helvetica Neue"/>
                  <a:cs typeface="Helvetica Neue"/>
                  <a:sym typeface="Helvetica Neue"/>
                </a:rPr>
                <a:t>nd</a:t>
              </a:r>
              <a:endParaRPr/>
            </a:p>
          </p:txBody>
        </p:sp>
      </p:grpSp>
      <p:grpSp>
        <p:nvGrpSpPr>
          <p:cNvPr id="356" name="Google Shape;356;p12"/>
          <p:cNvGrpSpPr/>
          <p:nvPr/>
        </p:nvGrpSpPr>
        <p:grpSpPr>
          <a:xfrm>
            <a:off x="1633012" y="1011679"/>
            <a:ext cx="1719788" cy="873829"/>
            <a:chOff x="1821332" y="672361"/>
            <a:chExt cx="1719788" cy="873829"/>
          </a:xfrm>
        </p:grpSpPr>
        <p:grpSp>
          <p:nvGrpSpPr>
            <p:cNvPr id="357" name="Google Shape;357;p12"/>
            <p:cNvGrpSpPr/>
            <p:nvPr/>
          </p:nvGrpSpPr>
          <p:grpSpPr>
            <a:xfrm>
              <a:off x="1821332" y="742950"/>
              <a:ext cx="1646593" cy="803240"/>
              <a:chOff x="674927" y="1377868"/>
              <a:chExt cx="2195455" cy="1070985"/>
            </a:xfrm>
          </p:grpSpPr>
          <p:sp>
            <p:nvSpPr>
              <p:cNvPr id="358" name="Google Shape;358;p12"/>
              <p:cNvSpPr txBox="1"/>
              <p:nvPr/>
            </p:nvSpPr>
            <p:spPr>
              <a:xfrm>
                <a:off x="678628" y="1377868"/>
                <a:ext cx="2191754" cy="1070985"/>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359" name="Google Shape;359;p12"/>
              <p:cNvSpPr txBox="1"/>
              <p:nvPr/>
            </p:nvSpPr>
            <p:spPr>
              <a:xfrm>
                <a:off x="674927" y="1484333"/>
                <a:ext cx="2195455" cy="90280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MittOS</a:t>
                </a:r>
                <a:endParaRPr sz="1600">
                  <a:solidFill>
                    <a:schemeClr val="lt1"/>
                  </a:solidFill>
                  <a:latin typeface="Gill Sans"/>
                  <a:ea typeface="Gill Sans"/>
                  <a:cs typeface="Gill Sans"/>
                  <a:sym typeface="Gill Sans"/>
                </a:endParaRPr>
              </a:p>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[SOSP’17]</a:t>
                </a:r>
                <a:endParaRPr/>
              </a:p>
            </p:txBody>
          </p:sp>
        </p:grpSp>
        <p:sp>
          <p:nvSpPr>
            <p:cNvPr id="360" name="Google Shape;360;p12"/>
            <p:cNvSpPr txBox="1"/>
            <p:nvPr/>
          </p:nvSpPr>
          <p:spPr>
            <a:xfrm>
              <a:off x="3085546" y="672361"/>
              <a:ext cx="45557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lt1"/>
                  </a:solidFill>
                  <a:latin typeface="Helvetica Neue"/>
                  <a:ea typeface="Helvetica Neue"/>
                  <a:cs typeface="Helvetica Neue"/>
                  <a:sym typeface="Helvetica Neue"/>
                </a:rPr>
                <a:t>2</a:t>
              </a:r>
              <a:r>
                <a:rPr baseline="30000" i="1" lang="en-US" sz="1600">
                  <a:solidFill>
                    <a:schemeClr val="lt1"/>
                  </a:solidFill>
                  <a:latin typeface="Helvetica Neue"/>
                  <a:ea typeface="Helvetica Neue"/>
                  <a:cs typeface="Helvetica Neue"/>
                  <a:sym typeface="Helvetica Neue"/>
                </a:rPr>
                <a:t>nd</a:t>
              </a:r>
              <a:endParaRPr/>
            </a:p>
          </p:txBody>
        </p:sp>
      </p:grpSp>
      <p:sp>
        <p:nvSpPr>
          <p:cNvPr id="361" name="Google Shape;361;p12"/>
          <p:cNvSpPr txBox="1"/>
          <p:nvPr/>
        </p:nvSpPr>
        <p:spPr>
          <a:xfrm>
            <a:off x="1063781" y="93582"/>
            <a:ext cx="267547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Predictable Performance</a:t>
            </a:r>
            <a:endParaRPr/>
          </a:p>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a:t>
            </a:r>
            <a:r>
              <a:rPr i="1" lang="en-US" sz="1800">
                <a:solidFill>
                  <a:schemeClr val="dk1"/>
                </a:solidFill>
                <a:latin typeface="Gill Sans"/>
                <a:ea typeface="Gill Sans"/>
                <a:cs typeface="Gill Sans"/>
                <a:sym typeface="Gill Sans"/>
              </a:rPr>
              <a:t>OS/Interface/Hardware</a:t>
            </a:r>
            <a:r>
              <a:rPr lang="en-US" sz="1800">
                <a:solidFill>
                  <a:schemeClr val="dk1"/>
                </a:solidFill>
                <a:latin typeface="Gill Sans"/>
                <a:ea typeface="Gill Sans"/>
                <a:cs typeface="Gill Sans"/>
                <a:sym typeface="Gill Sans"/>
              </a:rPr>
              <a:t>)</a:t>
            </a:r>
            <a:endParaRPr sz="1800">
              <a:solidFill>
                <a:schemeClr val="dk1"/>
              </a:solidFill>
              <a:latin typeface="Gill Sans"/>
              <a:ea typeface="Gill Sans"/>
              <a:cs typeface="Gill Sans"/>
              <a:sym typeface="Gill Sans"/>
            </a:endParaRPr>
          </a:p>
        </p:txBody>
      </p:sp>
      <p:sp>
        <p:nvSpPr>
          <p:cNvPr id="362" name="Google Shape;362;p12"/>
          <p:cNvSpPr txBox="1"/>
          <p:nvPr/>
        </p:nvSpPr>
        <p:spPr>
          <a:xfrm>
            <a:off x="3352801" y="2152507"/>
            <a:ext cx="2980188" cy="646331"/>
          </a:xfrm>
          <a:prstGeom prst="rect">
            <a:avLst/>
          </a:prstGeom>
          <a:solidFill>
            <a:srgbClr val="ECC475"/>
          </a:solidFill>
          <a:ln cap="flat" cmpd="sng" w="9525">
            <a:solidFill>
              <a:srgbClr val="5B6E7E"/>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0096FF"/>
                </a:solidFill>
                <a:latin typeface="Gill Sans"/>
                <a:ea typeface="Gill Sans"/>
                <a:cs typeface="Gill Sans"/>
                <a:sym typeface="Gill Sans"/>
              </a:rPr>
              <a:t>New interface: </a:t>
            </a:r>
            <a:r>
              <a:rPr lang="en-US" sz="1800">
                <a:solidFill>
                  <a:schemeClr val="dk1"/>
                </a:solidFill>
                <a:latin typeface="Gill Sans"/>
                <a:ea typeface="Gill Sans"/>
                <a:cs typeface="Gill Sans"/>
                <a:sym typeface="Gill Sans"/>
              </a:rPr>
              <a:t>Simple yet powerful OS/SSD co-design</a:t>
            </a:r>
            <a:endParaRPr/>
          </a:p>
        </p:txBody>
      </p:sp>
      <p:sp>
        <p:nvSpPr>
          <p:cNvPr id="363" name="Google Shape;363;p12"/>
          <p:cNvSpPr txBox="1"/>
          <p:nvPr/>
        </p:nvSpPr>
        <p:spPr>
          <a:xfrm>
            <a:off x="6455874" y="2152507"/>
            <a:ext cx="2543841" cy="646331"/>
          </a:xfrm>
          <a:prstGeom prst="rect">
            <a:avLst/>
          </a:prstGeom>
          <a:solidFill>
            <a:srgbClr val="ECC475"/>
          </a:solidFill>
          <a:ln cap="flat" cmpd="sng" w="9525">
            <a:solidFill>
              <a:srgbClr val="5B6E7E"/>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Attracted</a:t>
            </a:r>
            <a:r>
              <a:rPr lang="en-US" sz="1800">
                <a:solidFill>
                  <a:schemeClr val="dk1"/>
                </a:solidFill>
                <a:latin typeface="Gill Sans"/>
                <a:ea typeface="Gill Sans"/>
                <a:cs typeface="Gill Sans"/>
                <a:sym typeface="Gill Sans"/>
              </a:rPr>
              <a:t> interest from flash/storage vendors</a:t>
            </a:r>
            <a:endParaRPr/>
          </a:p>
        </p:txBody>
      </p:sp>
      <p:sp>
        <p:nvSpPr>
          <p:cNvPr id="364" name="Google Shape;364;p12"/>
          <p:cNvSpPr txBox="1"/>
          <p:nvPr/>
        </p:nvSpPr>
        <p:spPr>
          <a:xfrm>
            <a:off x="6444072" y="3156538"/>
            <a:ext cx="2547525" cy="646331"/>
          </a:xfrm>
          <a:prstGeom prst="rect">
            <a:avLst/>
          </a:prstGeom>
          <a:solidFill>
            <a:srgbClr val="F4E7DE"/>
          </a:solidFill>
          <a:ln cap="flat" cmpd="sng" w="9525">
            <a:solidFill>
              <a:srgbClr val="5B6E7E"/>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Best Paper Nomination; </a:t>
            </a:r>
            <a:r>
              <a:rPr i="1" lang="en-US" sz="1800">
                <a:solidFill>
                  <a:schemeClr val="dk1"/>
                </a:solidFill>
                <a:latin typeface="Gill Sans"/>
                <a:ea typeface="Gill Sans"/>
                <a:cs typeface="Gill Sans"/>
                <a:sym typeface="Gill Sans"/>
              </a:rPr>
              <a:t>Fast-Tracked</a:t>
            </a:r>
            <a:r>
              <a:rPr lang="en-US" sz="1800">
                <a:solidFill>
                  <a:schemeClr val="dk1"/>
                </a:solidFill>
                <a:latin typeface="Gill Sans"/>
                <a:ea typeface="Gill Sans"/>
                <a:cs typeface="Gill Sans"/>
                <a:sym typeface="Gill Sans"/>
              </a:rPr>
              <a:t> to ACM TOS</a:t>
            </a:r>
            <a:endParaRPr/>
          </a:p>
        </p:txBody>
      </p:sp>
      <p:sp>
        <p:nvSpPr>
          <p:cNvPr id="365" name="Google Shape;365;p12"/>
          <p:cNvSpPr txBox="1"/>
          <p:nvPr/>
        </p:nvSpPr>
        <p:spPr>
          <a:xfrm>
            <a:off x="3352800" y="3164519"/>
            <a:ext cx="2980189" cy="646331"/>
          </a:xfrm>
          <a:prstGeom prst="rect">
            <a:avLst/>
          </a:prstGeom>
          <a:solidFill>
            <a:srgbClr val="F4E7DE"/>
          </a:solidFill>
          <a:ln cap="flat" cmpd="sng" w="9525">
            <a:solidFill>
              <a:srgbClr val="5B6E7E"/>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0096FF"/>
                </a:solidFill>
                <a:latin typeface="Gill Sans"/>
                <a:ea typeface="Gill Sans"/>
                <a:cs typeface="Gill Sans"/>
                <a:sym typeface="Gill Sans"/>
              </a:rPr>
              <a:t>New architecture: </a:t>
            </a:r>
            <a:r>
              <a:rPr lang="en-US" sz="1800">
                <a:solidFill>
                  <a:schemeClr val="dk1"/>
                </a:solidFill>
                <a:latin typeface="Gill Sans"/>
                <a:ea typeface="Gill Sans"/>
                <a:cs typeface="Gill Sans"/>
                <a:sym typeface="Gill Sans"/>
              </a:rPr>
              <a:t>Novel SSD controller architecture design</a:t>
            </a:r>
            <a:endParaRPr/>
          </a:p>
        </p:txBody>
      </p:sp>
      <p:sp>
        <p:nvSpPr>
          <p:cNvPr id="366" name="Google Shape;366;p12"/>
          <p:cNvSpPr txBox="1"/>
          <p:nvPr/>
        </p:nvSpPr>
        <p:spPr>
          <a:xfrm>
            <a:off x="3352801" y="1172050"/>
            <a:ext cx="2980188" cy="646331"/>
          </a:xfrm>
          <a:prstGeom prst="rect">
            <a:avLst/>
          </a:prstGeom>
          <a:solidFill>
            <a:srgbClr val="CAD4DE"/>
          </a:solidFill>
          <a:ln cap="flat" cmpd="sng" w="9525">
            <a:solidFill>
              <a:srgbClr val="5B6E7E"/>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0096FF"/>
                </a:solidFill>
                <a:latin typeface="Gill Sans"/>
                <a:ea typeface="Gill Sans"/>
                <a:cs typeface="Gill Sans"/>
                <a:sym typeface="Gill Sans"/>
              </a:rPr>
              <a:t>New principle: </a:t>
            </a:r>
            <a:r>
              <a:rPr i="1" lang="en-US" sz="1800">
                <a:solidFill>
                  <a:schemeClr val="dk1"/>
                </a:solidFill>
                <a:latin typeface="Gill Sans"/>
                <a:ea typeface="Gill Sans"/>
                <a:cs typeface="Gill Sans"/>
                <a:sym typeface="Gill Sans"/>
              </a:rPr>
              <a:t>SLO-aware vs. best-effort</a:t>
            </a:r>
            <a:r>
              <a:rPr lang="en-US" sz="1800">
                <a:solidFill>
                  <a:schemeClr val="dk1"/>
                </a:solidFill>
                <a:latin typeface="Gill Sans"/>
                <a:ea typeface="Gill Sans"/>
                <a:cs typeface="Gill Sans"/>
                <a:sym typeface="Gill Sans"/>
              </a:rPr>
              <a:t> OS abstraction</a:t>
            </a:r>
            <a:endParaRPr/>
          </a:p>
        </p:txBody>
      </p:sp>
      <p:sp>
        <p:nvSpPr>
          <p:cNvPr id="367" name="Google Shape;367;p12"/>
          <p:cNvSpPr txBox="1"/>
          <p:nvPr/>
        </p:nvSpPr>
        <p:spPr>
          <a:xfrm>
            <a:off x="6455874" y="1167944"/>
            <a:ext cx="2535721" cy="646331"/>
          </a:xfrm>
          <a:prstGeom prst="rect">
            <a:avLst/>
          </a:prstGeom>
          <a:solidFill>
            <a:srgbClr val="CAD4DE"/>
          </a:solidFill>
          <a:ln cap="flat" cmpd="sng" w="9525">
            <a:solidFill>
              <a:srgbClr val="5B6E7E"/>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chemeClr val="dk1"/>
                </a:solidFill>
                <a:latin typeface="Gill Sans"/>
                <a:ea typeface="Gill Sans"/>
                <a:cs typeface="Gill Sans"/>
                <a:sym typeface="Gill Sans"/>
              </a:rPr>
              <a:t>My</a:t>
            </a:r>
            <a:r>
              <a:rPr lang="en-US" sz="1800">
                <a:solidFill>
                  <a:schemeClr val="dk1"/>
                </a:solidFill>
                <a:latin typeface="Gill Sans"/>
                <a:ea typeface="Gill Sans"/>
                <a:cs typeface="Gill Sans"/>
                <a:sym typeface="Gill Sans"/>
              </a:rPr>
              <a:t> findings partially merged to Linux kernel</a:t>
            </a:r>
            <a:endParaRPr/>
          </a:p>
        </p:txBody>
      </p:sp>
      <p:sp>
        <p:nvSpPr>
          <p:cNvPr id="368" name="Google Shape;368;p12"/>
          <p:cNvSpPr txBox="1"/>
          <p:nvPr/>
        </p:nvSpPr>
        <p:spPr>
          <a:xfrm>
            <a:off x="4070853" y="197699"/>
            <a:ext cx="20633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Gill Sans"/>
                <a:ea typeface="Gill Sans"/>
                <a:cs typeface="Gill Sans"/>
                <a:sym typeface="Gill Sans"/>
              </a:rPr>
              <a:t>Contributions</a:t>
            </a:r>
            <a:endParaRPr/>
          </a:p>
        </p:txBody>
      </p:sp>
      <p:sp>
        <p:nvSpPr>
          <p:cNvPr id="369" name="Google Shape;369;p12"/>
          <p:cNvSpPr txBox="1"/>
          <p:nvPr/>
        </p:nvSpPr>
        <p:spPr>
          <a:xfrm>
            <a:off x="7201639" y="171300"/>
            <a:ext cx="11063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Gill Sans"/>
                <a:ea typeface="Gill Sans"/>
                <a:cs typeface="Gill Sans"/>
                <a:sym typeface="Gill Sans"/>
              </a:rPr>
              <a:t>Impact</a:t>
            </a:r>
            <a:endParaRPr b="1" sz="2000">
              <a:solidFill>
                <a:schemeClr val="dk1"/>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9" name="Shape 3319"/>
        <p:cNvGrpSpPr/>
        <p:nvPr/>
      </p:nvGrpSpPr>
      <p:grpSpPr>
        <a:xfrm>
          <a:off x="0" y="0"/>
          <a:ext cx="0" cy="0"/>
          <a:chOff x="0" y="0"/>
          <a:chExt cx="0" cy="0"/>
        </a:xfrm>
      </p:grpSpPr>
      <p:sp>
        <p:nvSpPr>
          <p:cNvPr id="3320" name="Google Shape;3320;p84"/>
          <p:cNvSpPr txBox="1"/>
          <p:nvPr>
            <p:ph type="title"/>
          </p:nvPr>
        </p:nvSpPr>
        <p:spPr>
          <a:xfrm>
            <a:off x="277806" y="164803"/>
            <a:ext cx="8621875" cy="54610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LeapIO Goals</a:t>
            </a:r>
            <a:endParaRPr/>
          </a:p>
        </p:txBody>
      </p:sp>
      <p:sp>
        <p:nvSpPr>
          <p:cNvPr id="3321" name="Google Shape;3321;p84"/>
          <p:cNvSpPr txBox="1"/>
          <p:nvPr>
            <p:ph idx="12" type="sldNum"/>
          </p:nvPr>
        </p:nvSpPr>
        <p:spPr>
          <a:xfrm>
            <a:off x="8341368" y="4869657"/>
            <a:ext cx="802632"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pic>
        <p:nvPicPr>
          <p:cNvPr id="3322" name="Google Shape;3322;p84"/>
          <p:cNvPicPr preferRelativeResize="0"/>
          <p:nvPr>
            <p:ph idx="4294967295" type="body"/>
          </p:nvPr>
        </p:nvPicPr>
        <p:blipFill rotWithShape="1">
          <a:blip r:embed="rId3">
            <a:alphaModFix/>
          </a:blip>
          <a:srcRect b="0" l="0" r="0" t="0"/>
          <a:stretch/>
        </p:blipFill>
        <p:spPr>
          <a:xfrm>
            <a:off x="1676400" y="777687"/>
            <a:ext cx="5715000" cy="411542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6" name="Shape 3326"/>
        <p:cNvGrpSpPr/>
        <p:nvPr/>
      </p:nvGrpSpPr>
      <p:grpSpPr>
        <a:xfrm>
          <a:off x="0" y="0"/>
          <a:ext cx="0" cy="0"/>
          <a:chOff x="0" y="0"/>
          <a:chExt cx="0" cy="0"/>
        </a:xfrm>
      </p:grpSpPr>
      <p:sp>
        <p:nvSpPr>
          <p:cNvPr id="3327" name="Google Shape;3327;p85"/>
          <p:cNvSpPr txBox="1"/>
          <p:nvPr>
            <p:ph type="title"/>
          </p:nvPr>
        </p:nvSpPr>
        <p:spPr>
          <a:xfrm>
            <a:off x="277806" y="164803"/>
            <a:ext cx="8621875" cy="54610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LeapIO v.s. Other Virtualization Techniques</a:t>
            </a:r>
            <a:endParaRPr/>
          </a:p>
        </p:txBody>
      </p:sp>
      <p:sp>
        <p:nvSpPr>
          <p:cNvPr id="3328" name="Google Shape;3328;p85"/>
          <p:cNvSpPr txBox="1"/>
          <p:nvPr>
            <p:ph idx="12" type="sldNum"/>
          </p:nvPr>
        </p:nvSpPr>
        <p:spPr>
          <a:xfrm>
            <a:off x="8341368" y="4869657"/>
            <a:ext cx="802632"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pic>
        <p:nvPicPr>
          <p:cNvPr id="3329" name="Google Shape;3329;p85"/>
          <p:cNvPicPr preferRelativeResize="0"/>
          <p:nvPr>
            <p:ph idx="4294967295" type="body"/>
          </p:nvPr>
        </p:nvPicPr>
        <p:blipFill rotWithShape="1">
          <a:blip r:embed="rId3">
            <a:alphaModFix/>
          </a:blip>
          <a:srcRect b="0" l="0" r="0" t="0"/>
          <a:stretch/>
        </p:blipFill>
        <p:spPr>
          <a:xfrm>
            <a:off x="448235" y="1352550"/>
            <a:ext cx="8204356" cy="29718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3" name="Shape 3333"/>
        <p:cNvGrpSpPr/>
        <p:nvPr/>
      </p:nvGrpSpPr>
      <p:grpSpPr>
        <a:xfrm>
          <a:off x="0" y="0"/>
          <a:ext cx="0" cy="0"/>
          <a:chOff x="0" y="0"/>
          <a:chExt cx="0" cy="0"/>
        </a:xfrm>
      </p:grpSpPr>
      <p:sp>
        <p:nvSpPr>
          <p:cNvPr id="3334" name="Google Shape;3334;p86"/>
          <p:cNvSpPr txBox="1"/>
          <p:nvPr>
            <p:ph type="title"/>
          </p:nvPr>
        </p:nvSpPr>
        <p:spPr>
          <a:xfrm>
            <a:off x="277806" y="164803"/>
            <a:ext cx="8621875" cy="54610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Gill Sans"/>
              <a:buNone/>
            </a:pPr>
            <a:r>
              <a:rPr lang="en-US"/>
              <a:t>LeapIO Composability Evaluation</a:t>
            </a:r>
            <a:endParaRPr/>
          </a:p>
        </p:txBody>
      </p:sp>
      <p:sp>
        <p:nvSpPr>
          <p:cNvPr id="3335" name="Google Shape;3335;p86"/>
          <p:cNvSpPr txBox="1"/>
          <p:nvPr>
            <p:ph idx="12" type="sldNum"/>
          </p:nvPr>
        </p:nvSpPr>
        <p:spPr>
          <a:xfrm>
            <a:off x="8341368" y="4869657"/>
            <a:ext cx="802632"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Narrow"/>
                <a:ea typeface="Arial Narrow"/>
                <a:cs typeface="Arial Narrow"/>
                <a:sym typeface="Arial Narrow"/>
              </a:rPr>
              <a:t>‹#›</a:t>
            </a:fld>
            <a:endParaRPr sz="1800">
              <a:solidFill>
                <a:schemeClr val="lt1"/>
              </a:solidFill>
              <a:latin typeface="Arial Narrow"/>
              <a:ea typeface="Arial Narrow"/>
              <a:cs typeface="Arial Narrow"/>
              <a:sym typeface="Arial Narrow"/>
            </a:endParaRPr>
          </a:p>
        </p:txBody>
      </p:sp>
      <p:pic>
        <p:nvPicPr>
          <p:cNvPr id="3336" name="Google Shape;3336;p86"/>
          <p:cNvPicPr preferRelativeResize="0"/>
          <p:nvPr>
            <p:ph idx="4294967295" type="body"/>
          </p:nvPr>
        </p:nvPicPr>
        <p:blipFill rotWithShape="1">
          <a:blip r:embed="rId3">
            <a:alphaModFix/>
          </a:blip>
          <a:srcRect b="0" l="0" r="0" t="0"/>
          <a:stretch/>
        </p:blipFill>
        <p:spPr>
          <a:xfrm>
            <a:off x="1680298" y="714661"/>
            <a:ext cx="5558702" cy="43716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13"/>
          <p:cNvSpPr/>
          <p:nvPr/>
        </p:nvSpPr>
        <p:spPr>
          <a:xfrm>
            <a:off x="0" y="1310868"/>
            <a:ext cx="9144000" cy="1600199"/>
          </a:xfrm>
          <a:prstGeom prst="rect">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376" name="Google Shape;376;p13"/>
          <p:cNvSpPr/>
          <p:nvPr/>
        </p:nvSpPr>
        <p:spPr>
          <a:xfrm>
            <a:off x="0" y="2911068"/>
            <a:ext cx="9144000" cy="1377767"/>
          </a:xfrm>
          <a:prstGeom prst="rect">
            <a:avLst/>
          </a:prstGeom>
          <a:solidFill>
            <a:srgbClr val="FF7E7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377" name="Google Shape;377;p13"/>
          <p:cNvSpPr/>
          <p:nvPr/>
        </p:nvSpPr>
        <p:spPr>
          <a:xfrm>
            <a:off x="-2776" y="745083"/>
            <a:ext cx="9144000" cy="561975"/>
          </a:xfrm>
          <a:prstGeom prst="rect">
            <a:avLst/>
          </a:prstGeom>
          <a:solidFill>
            <a:srgbClr val="E4E9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grpSp>
        <p:nvGrpSpPr>
          <p:cNvPr id="378" name="Google Shape;378;p13"/>
          <p:cNvGrpSpPr/>
          <p:nvPr/>
        </p:nvGrpSpPr>
        <p:grpSpPr>
          <a:xfrm>
            <a:off x="533400" y="4358870"/>
            <a:ext cx="8574034" cy="412576"/>
            <a:chOff x="621791" y="5562601"/>
            <a:chExt cx="11432046" cy="550100"/>
          </a:xfrm>
        </p:grpSpPr>
        <p:cxnSp>
          <p:nvCxnSpPr>
            <p:cNvPr id="379" name="Google Shape;379;p13"/>
            <p:cNvCxnSpPr/>
            <p:nvPr/>
          </p:nvCxnSpPr>
          <p:spPr>
            <a:xfrm rot="10800000">
              <a:off x="621791" y="5562601"/>
              <a:ext cx="11432046" cy="0"/>
            </a:xfrm>
            <a:prstGeom prst="straightConnector1">
              <a:avLst/>
            </a:prstGeom>
            <a:noFill/>
            <a:ln cap="flat" cmpd="sng" w="63500">
              <a:solidFill>
                <a:schemeClr val="dk1"/>
              </a:solidFill>
              <a:prstDash val="solid"/>
              <a:round/>
              <a:headEnd len="med" w="med" type="triangle"/>
              <a:tailEnd len="sm" w="sm" type="none"/>
            </a:ln>
          </p:spPr>
        </p:cxnSp>
        <p:sp>
          <p:nvSpPr>
            <p:cNvPr id="380" name="Google Shape;380;p13"/>
            <p:cNvSpPr txBox="1"/>
            <p:nvPr/>
          </p:nvSpPr>
          <p:spPr>
            <a:xfrm>
              <a:off x="4191591" y="5620260"/>
              <a:ext cx="4175844" cy="492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Plethora of Hardware Acceleration</a:t>
              </a:r>
              <a:endParaRPr/>
            </a:p>
          </p:txBody>
        </p:sp>
      </p:grpSp>
      <p:sp>
        <p:nvSpPr>
          <p:cNvPr id="381" name="Google Shape;381;p13"/>
          <p:cNvSpPr/>
          <p:nvPr/>
        </p:nvSpPr>
        <p:spPr>
          <a:xfrm>
            <a:off x="3657600" y="3931271"/>
            <a:ext cx="1371600" cy="35314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400">
                <a:solidFill>
                  <a:schemeClr val="dk1"/>
                </a:solidFill>
                <a:latin typeface="Gill Sans"/>
                <a:ea typeface="Gill Sans"/>
                <a:cs typeface="Gill Sans"/>
                <a:sym typeface="Gill Sans"/>
              </a:rPr>
              <a:t>ARM SoC</a:t>
            </a:r>
            <a:endParaRPr/>
          </a:p>
        </p:txBody>
      </p:sp>
      <p:sp>
        <p:nvSpPr>
          <p:cNvPr id="382" name="Google Shape;382;p13"/>
          <p:cNvSpPr/>
          <p:nvPr/>
        </p:nvSpPr>
        <p:spPr>
          <a:xfrm>
            <a:off x="1613908" y="3931271"/>
            <a:ext cx="1654697" cy="35314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400">
                <a:solidFill>
                  <a:schemeClr val="dk1"/>
                </a:solidFill>
                <a:latin typeface="Gill Sans"/>
                <a:ea typeface="Gill Sans"/>
                <a:cs typeface="Gill Sans"/>
                <a:sym typeface="Gill Sans"/>
              </a:rPr>
              <a:t>NVMe SSD</a:t>
            </a:r>
            <a:endParaRPr/>
          </a:p>
        </p:txBody>
      </p:sp>
      <p:sp>
        <p:nvSpPr>
          <p:cNvPr id="383" name="Google Shape;383;p13"/>
          <p:cNvSpPr txBox="1"/>
          <p:nvPr/>
        </p:nvSpPr>
        <p:spPr>
          <a:xfrm>
            <a:off x="174138" y="777468"/>
            <a:ext cx="6142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Apps</a:t>
            </a:r>
            <a:endParaRPr/>
          </a:p>
        </p:txBody>
      </p:sp>
      <p:sp>
        <p:nvSpPr>
          <p:cNvPr id="384" name="Google Shape;384;p13"/>
          <p:cNvSpPr txBox="1"/>
          <p:nvPr/>
        </p:nvSpPr>
        <p:spPr>
          <a:xfrm>
            <a:off x="-25350" y="3368268"/>
            <a:ext cx="10500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Hardware</a:t>
            </a:r>
            <a:endParaRPr/>
          </a:p>
        </p:txBody>
      </p:sp>
      <p:sp>
        <p:nvSpPr>
          <p:cNvPr id="385" name="Google Shape;385;p13"/>
          <p:cNvSpPr/>
          <p:nvPr/>
        </p:nvSpPr>
        <p:spPr>
          <a:xfrm>
            <a:off x="6444072" y="-628650"/>
            <a:ext cx="1015497" cy="363995"/>
          </a:xfrm>
          <a:prstGeom prst="rect">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Gill Sans"/>
              <a:ea typeface="Gill Sans"/>
              <a:cs typeface="Gill Sans"/>
              <a:sym typeface="Gill Sans"/>
            </a:endParaRPr>
          </a:p>
        </p:txBody>
      </p:sp>
      <p:sp>
        <p:nvSpPr>
          <p:cNvPr id="386" name="Google Shape;386;p13"/>
          <p:cNvSpPr txBox="1"/>
          <p:nvPr/>
        </p:nvSpPr>
        <p:spPr>
          <a:xfrm>
            <a:off x="-50262" y="1844268"/>
            <a:ext cx="104086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Gill Sans"/>
                <a:ea typeface="Gill Sans"/>
                <a:cs typeface="Gill Sans"/>
                <a:sym typeface="Gill Sans"/>
              </a:rPr>
              <a:t>Operating</a:t>
            </a:r>
            <a:endParaRPr/>
          </a:p>
          <a:p>
            <a:pPr indent="0" lvl="0" marL="0" marR="0" rtl="0" algn="ctr">
              <a:spcBef>
                <a:spcPts val="0"/>
              </a:spcBef>
              <a:spcAft>
                <a:spcPts val="0"/>
              </a:spcAft>
              <a:buNone/>
            </a:pPr>
            <a:r>
              <a:rPr i="1" lang="en-US" sz="1800">
                <a:solidFill>
                  <a:schemeClr val="dk1"/>
                </a:solidFill>
                <a:latin typeface="Gill Sans"/>
                <a:ea typeface="Gill Sans"/>
                <a:cs typeface="Gill Sans"/>
                <a:sym typeface="Gill Sans"/>
              </a:rPr>
              <a:t>System</a:t>
            </a:r>
            <a:endParaRPr/>
          </a:p>
        </p:txBody>
      </p:sp>
      <p:cxnSp>
        <p:nvCxnSpPr>
          <p:cNvPr id="387" name="Google Shape;387;p13"/>
          <p:cNvCxnSpPr/>
          <p:nvPr/>
        </p:nvCxnSpPr>
        <p:spPr>
          <a:xfrm>
            <a:off x="990600" y="472668"/>
            <a:ext cx="0" cy="4076700"/>
          </a:xfrm>
          <a:prstGeom prst="straightConnector1">
            <a:avLst/>
          </a:prstGeom>
          <a:noFill/>
          <a:ln cap="flat" cmpd="sng" w="63500">
            <a:solidFill>
              <a:schemeClr val="dk1"/>
            </a:solidFill>
            <a:prstDash val="solid"/>
            <a:round/>
            <a:headEnd len="med" w="med" type="triangle"/>
            <a:tailEnd len="sm" w="sm" type="none"/>
          </a:ln>
        </p:spPr>
      </p:cxnSp>
      <p:sp>
        <p:nvSpPr>
          <p:cNvPr id="388" name="Google Shape;388;p13"/>
          <p:cNvSpPr txBox="1"/>
          <p:nvPr/>
        </p:nvSpPr>
        <p:spPr>
          <a:xfrm>
            <a:off x="2070535" y="4845671"/>
            <a:ext cx="189186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7F7F7F"/>
                </a:solidFill>
                <a:latin typeface="Helvetica Neue"/>
                <a:ea typeface="Helvetica Neue"/>
                <a:cs typeface="Helvetica Neue"/>
                <a:sym typeface="Helvetica Neue"/>
              </a:rPr>
              <a:t>1</a:t>
            </a:r>
            <a:r>
              <a:rPr b="1" baseline="30000" i="1" lang="en-US" sz="1600">
                <a:solidFill>
                  <a:srgbClr val="7F7F7F"/>
                </a:solidFill>
                <a:latin typeface="Helvetica Neue"/>
                <a:ea typeface="Helvetica Neue"/>
                <a:cs typeface="Helvetica Neue"/>
                <a:sym typeface="Helvetica Neue"/>
              </a:rPr>
              <a:t>st</a:t>
            </a:r>
            <a:r>
              <a:rPr b="1" i="1" lang="en-US" sz="1600">
                <a:solidFill>
                  <a:srgbClr val="7F7F7F"/>
                </a:solidFill>
                <a:latin typeface="Gill Sans"/>
                <a:ea typeface="Gill Sans"/>
                <a:cs typeface="Gill Sans"/>
                <a:sym typeface="Gill Sans"/>
              </a:rPr>
              <a:t>:</a:t>
            </a:r>
            <a:r>
              <a:rPr i="1" lang="en-US" sz="1600">
                <a:solidFill>
                  <a:srgbClr val="7F7F7F"/>
                </a:solidFill>
                <a:latin typeface="Gill Sans"/>
                <a:ea typeface="Gill Sans"/>
                <a:cs typeface="Gill Sans"/>
                <a:sym typeface="Gill Sans"/>
              </a:rPr>
              <a:t> first-author paper</a:t>
            </a:r>
            <a:endParaRPr/>
          </a:p>
        </p:txBody>
      </p:sp>
      <p:sp>
        <p:nvSpPr>
          <p:cNvPr id="389" name="Google Shape;389;p13"/>
          <p:cNvSpPr txBox="1"/>
          <p:nvPr/>
        </p:nvSpPr>
        <p:spPr>
          <a:xfrm>
            <a:off x="4413239" y="4857750"/>
            <a:ext cx="217239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7F7F7F"/>
                </a:solidFill>
                <a:latin typeface="Helvetica Neue"/>
                <a:ea typeface="Helvetica Neue"/>
                <a:cs typeface="Helvetica Neue"/>
                <a:sym typeface="Helvetica Neue"/>
              </a:rPr>
              <a:t>2</a:t>
            </a:r>
            <a:r>
              <a:rPr b="1" baseline="30000" i="1" lang="en-US" sz="1600">
                <a:solidFill>
                  <a:srgbClr val="7F7F7F"/>
                </a:solidFill>
                <a:latin typeface="Helvetica Neue"/>
                <a:ea typeface="Helvetica Neue"/>
                <a:cs typeface="Helvetica Neue"/>
                <a:sym typeface="Helvetica Neue"/>
              </a:rPr>
              <a:t>nd</a:t>
            </a:r>
            <a:r>
              <a:rPr b="1" i="1" lang="en-US" sz="1600">
                <a:solidFill>
                  <a:srgbClr val="7F7F7F"/>
                </a:solidFill>
                <a:latin typeface="Gill Sans"/>
                <a:ea typeface="Gill Sans"/>
                <a:cs typeface="Gill Sans"/>
                <a:sym typeface="Gill Sans"/>
              </a:rPr>
              <a:t>:</a:t>
            </a:r>
            <a:r>
              <a:rPr i="1" lang="en-US" sz="1600">
                <a:solidFill>
                  <a:srgbClr val="7F7F7F"/>
                </a:solidFill>
                <a:latin typeface="Gill Sans"/>
                <a:ea typeface="Gill Sans"/>
                <a:cs typeface="Gill Sans"/>
                <a:sym typeface="Gill Sans"/>
              </a:rPr>
              <a:t> second-author paper</a:t>
            </a:r>
            <a:endParaRPr/>
          </a:p>
        </p:txBody>
      </p:sp>
      <p:grpSp>
        <p:nvGrpSpPr>
          <p:cNvPr id="390" name="Google Shape;390;p13"/>
          <p:cNvGrpSpPr/>
          <p:nvPr/>
        </p:nvGrpSpPr>
        <p:grpSpPr>
          <a:xfrm>
            <a:off x="1635789" y="1885950"/>
            <a:ext cx="1656009" cy="1180613"/>
            <a:chOff x="1937573" y="1583244"/>
            <a:chExt cx="1656009" cy="1180613"/>
          </a:xfrm>
        </p:grpSpPr>
        <p:grpSp>
          <p:nvGrpSpPr>
            <p:cNvPr id="391" name="Google Shape;391;p13"/>
            <p:cNvGrpSpPr/>
            <p:nvPr/>
          </p:nvGrpSpPr>
          <p:grpSpPr>
            <a:xfrm>
              <a:off x="1937573" y="1657350"/>
              <a:ext cx="1643817" cy="1106507"/>
              <a:chOff x="710611" y="2504081"/>
              <a:chExt cx="2191757" cy="1475343"/>
            </a:xfrm>
          </p:grpSpPr>
          <p:sp>
            <p:nvSpPr>
              <p:cNvPr id="392" name="Google Shape;392;p13"/>
              <p:cNvSpPr txBox="1"/>
              <p:nvPr/>
            </p:nvSpPr>
            <p:spPr>
              <a:xfrm>
                <a:off x="710611" y="2504081"/>
                <a:ext cx="2191757" cy="1475343"/>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393" name="Google Shape;393;p13"/>
              <p:cNvSpPr txBox="1"/>
              <p:nvPr/>
            </p:nvSpPr>
            <p:spPr>
              <a:xfrm>
                <a:off x="717395" y="2678238"/>
                <a:ext cx="2184973"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IODA</a:t>
                </a:r>
                <a:r>
                  <a:rPr lang="en-US" sz="2000">
                    <a:solidFill>
                      <a:schemeClr val="lt1"/>
                    </a:solidFill>
                    <a:latin typeface="Gill Sans"/>
                    <a:ea typeface="Gill Sans"/>
                    <a:cs typeface="Gill Sans"/>
                    <a:sym typeface="Gill Sans"/>
                  </a:rPr>
                  <a:t> </a:t>
                </a:r>
                <a:endParaRPr/>
              </a:p>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[SOSP’21]</a:t>
                </a:r>
                <a:endParaRPr/>
              </a:p>
            </p:txBody>
          </p:sp>
        </p:grpSp>
        <p:sp>
          <p:nvSpPr>
            <p:cNvPr id="394" name="Google Shape;394;p13"/>
            <p:cNvSpPr txBox="1"/>
            <p:nvPr/>
          </p:nvSpPr>
          <p:spPr>
            <a:xfrm>
              <a:off x="3158848" y="1583244"/>
              <a:ext cx="4347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Helvetica Neue"/>
                  <a:ea typeface="Helvetica Neue"/>
                  <a:cs typeface="Helvetica Neue"/>
                  <a:sym typeface="Helvetica Neue"/>
                </a:rPr>
                <a:t>1</a:t>
              </a:r>
              <a:r>
                <a:rPr baseline="30000" i="1" lang="en-US" sz="1800">
                  <a:solidFill>
                    <a:schemeClr val="lt1"/>
                  </a:solidFill>
                  <a:latin typeface="Helvetica Neue"/>
                  <a:ea typeface="Helvetica Neue"/>
                  <a:cs typeface="Helvetica Neue"/>
                  <a:sym typeface="Helvetica Neue"/>
                </a:rPr>
                <a:t>st</a:t>
              </a:r>
              <a:endParaRPr/>
            </a:p>
          </p:txBody>
        </p:sp>
      </p:grpSp>
      <p:grpSp>
        <p:nvGrpSpPr>
          <p:cNvPr id="395" name="Google Shape;395;p13"/>
          <p:cNvGrpSpPr/>
          <p:nvPr/>
        </p:nvGrpSpPr>
        <p:grpSpPr>
          <a:xfrm>
            <a:off x="1613908" y="3068524"/>
            <a:ext cx="1702972" cy="756944"/>
            <a:chOff x="1915692" y="2729206"/>
            <a:chExt cx="1702972" cy="756944"/>
          </a:xfrm>
        </p:grpSpPr>
        <p:grpSp>
          <p:nvGrpSpPr>
            <p:cNvPr id="396" name="Google Shape;396;p13"/>
            <p:cNvGrpSpPr/>
            <p:nvPr/>
          </p:nvGrpSpPr>
          <p:grpSpPr>
            <a:xfrm>
              <a:off x="1915692" y="2791273"/>
              <a:ext cx="1680331" cy="694877"/>
              <a:chOff x="-2049307" y="5150053"/>
              <a:chExt cx="1680331" cy="694877"/>
            </a:xfrm>
          </p:grpSpPr>
          <p:sp>
            <p:nvSpPr>
              <p:cNvPr id="397" name="Google Shape;397;p13"/>
              <p:cNvSpPr txBox="1"/>
              <p:nvPr/>
            </p:nvSpPr>
            <p:spPr>
              <a:xfrm>
                <a:off x="-2038301" y="5158021"/>
                <a:ext cx="1654697" cy="686909"/>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398" name="Google Shape;398;p13"/>
              <p:cNvSpPr txBox="1"/>
              <p:nvPr/>
            </p:nvSpPr>
            <p:spPr>
              <a:xfrm>
                <a:off x="-2049307" y="5150053"/>
                <a:ext cx="1680331" cy="6771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cap="small">
                    <a:solidFill>
                      <a:schemeClr val="lt1"/>
                    </a:solidFill>
                    <a:latin typeface="Gill Sans"/>
                    <a:ea typeface="Gill Sans"/>
                    <a:cs typeface="Gill Sans"/>
                    <a:sym typeface="Gill Sans"/>
                  </a:rPr>
                  <a:t>ttFlash</a:t>
                </a:r>
                <a:endParaRPr sz="2000" cap="small">
                  <a:solidFill>
                    <a:schemeClr val="lt1"/>
                  </a:solidFill>
                  <a:latin typeface="Gill Sans"/>
                  <a:ea typeface="Gill Sans"/>
                  <a:cs typeface="Gill Sans"/>
                  <a:sym typeface="Gill Sans"/>
                </a:endParaRPr>
              </a:p>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[FAST’17]</a:t>
                </a:r>
                <a:endParaRPr/>
              </a:p>
            </p:txBody>
          </p:sp>
        </p:grpSp>
        <p:sp>
          <p:nvSpPr>
            <p:cNvPr id="399" name="Google Shape;399;p13"/>
            <p:cNvSpPr txBox="1"/>
            <p:nvPr/>
          </p:nvSpPr>
          <p:spPr>
            <a:xfrm>
              <a:off x="3163090" y="2729206"/>
              <a:ext cx="45557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lt1"/>
                  </a:solidFill>
                  <a:latin typeface="Helvetica Neue"/>
                  <a:ea typeface="Helvetica Neue"/>
                  <a:cs typeface="Helvetica Neue"/>
                  <a:sym typeface="Helvetica Neue"/>
                </a:rPr>
                <a:t>2</a:t>
              </a:r>
              <a:r>
                <a:rPr baseline="30000" i="1" lang="en-US" sz="1600">
                  <a:solidFill>
                    <a:schemeClr val="lt1"/>
                  </a:solidFill>
                  <a:latin typeface="Helvetica Neue"/>
                  <a:ea typeface="Helvetica Neue"/>
                  <a:cs typeface="Helvetica Neue"/>
                  <a:sym typeface="Helvetica Neue"/>
                </a:rPr>
                <a:t>nd</a:t>
              </a:r>
              <a:endParaRPr/>
            </a:p>
          </p:txBody>
        </p:sp>
      </p:grpSp>
      <p:grpSp>
        <p:nvGrpSpPr>
          <p:cNvPr id="400" name="Google Shape;400;p13"/>
          <p:cNvGrpSpPr/>
          <p:nvPr/>
        </p:nvGrpSpPr>
        <p:grpSpPr>
          <a:xfrm>
            <a:off x="1633012" y="1011679"/>
            <a:ext cx="1719788" cy="873829"/>
            <a:chOff x="1821332" y="672361"/>
            <a:chExt cx="1719788" cy="873829"/>
          </a:xfrm>
        </p:grpSpPr>
        <p:grpSp>
          <p:nvGrpSpPr>
            <p:cNvPr id="401" name="Google Shape;401;p13"/>
            <p:cNvGrpSpPr/>
            <p:nvPr/>
          </p:nvGrpSpPr>
          <p:grpSpPr>
            <a:xfrm>
              <a:off x="1821332" y="742950"/>
              <a:ext cx="1646593" cy="803240"/>
              <a:chOff x="674927" y="1377868"/>
              <a:chExt cx="2195455" cy="1070985"/>
            </a:xfrm>
          </p:grpSpPr>
          <p:sp>
            <p:nvSpPr>
              <p:cNvPr id="402" name="Google Shape;402;p13"/>
              <p:cNvSpPr txBox="1"/>
              <p:nvPr/>
            </p:nvSpPr>
            <p:spPr>
              <a:xfrm>
                <a:off x="678628" y="1377868"/>
                <a:ext cx="2191754" cy="1070985"/>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403" name="Google Shape;403;p13"/>
              <p:cNvSpPr txBox="1"/>
              <p:nvPr/>
            </p:nvSpPr>
            <p:spPr>
              <a:xfrm>
                <a:off x="674927" y="1484333"/>
                <a:ext cx="2195455" cy="90280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MittOS</a:t>
                </a:r>
                <a:endParaRPr sz="1600">
                  <a:solidFill>
                    <a:schemeClr val="lt1"/>
                  </a:solidFill>
                  <a:latin typeface="Gill Sans"/>
                  <a:ea typeface="Gill Sans"/>
                  <a:cs typeface="Gill Sans"/>
                  <a:sym typeface="Gill Sans"/>
                </a:endParaRPr>
              </a:p>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[SOSP’17]</a:t>
                </a:r>
                <a:endParaRPr/>
              </a:p>
            </p:txBody>
          </p:sp>
        </p:grpSp>
        <p:sp>
          <p:nvSpPr>
            <p:cNvPr id="404" name="Google Shape;404;p13"/>
            <p:cNvSpPr txBox="1"/>
            <p:nvPr/>
          </p:nvSpPr>
          <p:spPr>
            <a:xfrm>
              <a:off x="3085546" y="672361"/>
              <a:ext cx="45557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lt1"/>
                  </a:solidFill>
                  <a:latin typeface="Helvetica Neue"/>
                  <a:ea typeface="Helvetica Neue"/>
                  <a:cs typeface="Helvetica Neue"/>
                  <a:sym typeface="Helvetica Neue"/>
                </a:rPr>
                <a:t>2</a:t>
              </a:r>
              <a:r>
                <a:rPr baseline="30000" i="1" lang="en-US" sz="1600">
                  <a:solidFill>
                    <a:schemeClr val="lt1"/>
                  </a:solidFill>
                  <a:latin typeface="Helvetica Neue"/>
                  <a:ea typeface="Helvetica Neue"/>
                  <a:cs typeface="Helvetica Neue"/>
                  <a:sym typeface="Helvetica Neue"/>
                </a:rPr>
                <a:t>nd</a:t>
              </a:r>
              <a:endParaRPr/>
            </a:p>
          </p:txBody>
        </p:sp>
      </p:grpSp>
      <p:sp>
        <p:nvSpPr>
          <p:cNvPr id="405" name="Google Shape;405;p13"/>
          <p:cNvSpPr txBox="1"/>
          <p:nvPr/>
        </p:nvSpPr>
        <p:spPr>
          <a:xfrm>
            <a:off x="1063780" y="93582"/>
            <a:ext cx="267547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Predictable Performance</a:t>
            </a:r>
            <a:endParaRPr/>
          </a:p>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a:t>
            </a:r>
            <a:r>
              <a:rPr i="1" lang="en-US" sz="1800">
                <a:solidFill>
                  <a:schemeClr val="dk1"/>
                </a:solidFill>
                <a:latin typeface="Gill Sans"/>
                <a:ea typeface="Gill Sans"/>
                <a:cs typeface="Gill Sans"/>
                <a:sym typeface="Gill Sans"/>
              </a:rPr>
              <a:t>OS/Interface/Hardware</a:t>
            </a:r>
            <a:r>
              <a:rPr lang="en-US" sz="1800">
                <a:solidFill>
                  <a:schemeClr val="dk1"/>
                </a:solidFill>
                <a:latin typeface="Gill Sans"/>
                <a:ea typeface="Gill Sans"/>
                <a:cs typeface="Gill Sans"/>
                <a:sym typeface="Gill Sans"/>
              </a:rPr>
              <a:t>)</a:t>
            </a:r>
            <a:endParaRPr sz="1800">
              <a:solidFill>
                <a:schemeClr val="dk1"/>
              </a:solidFill>
              <a:latin typeface="Gill Sans"/>
              <a:ea typeface="Gill Sans"/>
              <a:cs typeface="Gill Sans"/>
              <a:sym typeface="Gill Sans"/>
            </a:endParaRPr>
          </a:p>
        </p:txBody>
      </p:sp>
      <p:sp>
        <p:nvSpPr>
          <p:cNvPr id="406" name="Google Shape;406;p13"/>
          <p:cNvSpPr/>
          <p:nvPr/>
        </p:nvSpPr>
        <p:spPr>
          <a:xfrm>
            <a:off x="5257800" y="3924410"/>
            <a:ext cx="1102886" cy="353140"/>
          </a:xfrm>
          <a:prstGeom prst="roundRect">
            <a:avLst>
              <a:gd fmla="val 16667" name="adj"/>
            </a:avLst>
          </a:prstGeom>
          <a:noFill/>
          <a:ln cap="flat" cmpd="sng" w="10775">
            <a:solidFill>
              <a:srgbClr val="5B6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400">
                <a:solidFill>
                  <a:schemeClr val="dk1"/>
                </a:solidFill>
                <a:latin typeface="Gill Sans"/>
                <a:ea typeface="Gill Sans"/>
                <a:cs typeface="Gill Sans"/>
                <a:sym typeface="Gill Sans"/>
              </a:rPr>
              <a:t>CXL</a:t>
            </a:r>
            <a:endParaRPr/>
          </a:p>
        </p:txBody>
      </p:sp>
      <p:grpSp>
        <p:nvGrpSpPr>
          <p:cNvPr id="407" name="Google Shape;407;p13"/>
          <p:cNvGrpSpPr/>
          <p:nvPr/>
        </p:nvGrpSpPr>
        <p:grpSpPr>
          <a:xfrm>
            <a:off x="3437262" y="1996626"/>
            <a:ext cx="1798638" cy="1836924"/>
            <a:chOff x="3437262" y="1996626"/>
            <a:chExt cx="1798638" cy="1836924"/>
          </a:xfrm>
        </p:grpSpPr>
        <p:grpSp>
          <p:nvGrpSpPr>
            <p:cNvPr id="408" name="Google Shape;408;p13"/>
            <p:cNvGrpSpPr/>
            <p:nvPr/>
          </p:nvGrpSpPr>
          <p:grpSpPr>
            <a:xfrm>
              <a:off x="3437262" y="2058211"/>
              <a:ext cx="1798638" cy="1775339"/>
              <a:chOff x="2867500" y="2411589"/>
              <a:chExt cx="2398184" cy="2367117"/>
            </a:xfrm>
          </p:grpSpPr>
          <p:sp>
            <p:nvSpPr>
              <p:cNvPr id="409" name="Google Shape;409;p13"/>
              <p:cNvSpPr txBox="1"/>
              <p:nvPr/>
            </p:nvSpPr>
            <p:spPr>
              <a:xfrm>
                <a:off x="3161284" y="2411589"/>
                <a:ext cx="1869856" cy="2367117"/>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410" name="Google Shape;410;p13"/>
              <p:cNvSpPr txBox="1"/>
              <p:nvPr/>
            </p:nvSpPr>
            <p:spPr>
              <a:xfrm>
                <a:off x="2867500" y="3060638"/>
                <a:ext cx="2398184" cy="10259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Gill Sans"/>
                    <a:ea typeface="Gill Sans"/>
                    <a:cs typeface="Gill Sans"/>
                    <a:sym typeface="Gill Sans"/>
                  </a:rPr>
                  <a:t>LeapIO</a:t>
                </a:r>
                <a:endParaRPr sz="2400">
                  <a:solidFill>
                    <a:schemeClr val="lt1"/>
                  </a:solidFill>
                  <a:latin typeface="Gill Sans"/>
                  <a:ea typeface="Gill Sans"/>
                  <a:cs typeface="Gill Sans"/>
                  <a:sym typeface="Gill Sans"/>
                </a:endParaRPr>
              </a:p>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 [ASPLOS’20]</a:t>
                </a:r>
                <a:endParaRPr/>
              </a:p>
            </p:txBody>
          </p:sp>
        </p:grpSp>
        <p:sp>
          <p:nvSpPr>
            <p:cNvPr id="411" name="Google Shape;411;p13"/>
            <p:cNvSpPr txBox="1"/>
            <p:nvPr/>
          </p:nvSpPr>
          <p:spPr>
            <a:xfrm>
              <a:off x="4670666" y="1996626"/>
              <a:ext cx="4347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Helvetica Neue"/>
                  <a:ea typeface="Helvetica Neue"/>
                  <a:cs typeface="Helvetica Neue"/>
                  <a:sym typeface="Helvetica Neue"/>
                </a:rPr>
                <a:t>1</a:t>
              </a:r>
              <a:r>
                <a:rPr baseline="30000" i="1" lang="en-US" sz="1800">
                  <a:solidFill>
                    <a:schemeClr val="lt1"/>
                  </a:solidFill>
                  <a:latin typeface="Helvetica Neue"/>
                  <a:ea typeface="Helvetica Neue"/>
                  <a:cs typeface="Helvetica Neue"/>
                  <a:sym typeface="Helvetica Neue"/>
                </a:rPr>
                <a:t>st</a:t>
              </a:r>
              <a:endParaRPr/>
            </a:p>
          </p:txBody>
        </p:sp>
      </p:grpSp>
      <p:grpSp>
        <p:nvGrpSpPr>
          <p:cNvPr id="412" name="Google Shape;412;p13"/>
          <p:cNvGrpSpPr/>
          <p:nvPr/>
        </p:nvGrpSpPr>
        <p:grpSpPr>
          <a:xfrm>
            <a:off x="5105400" y="1995251"/>
            <a:ext cx="1402750" cy="1836924"/>
            <a:chOff x="3657600" y="1996626"/>
            <a:chExt cx="1539247" cy="1836924"/>
          </a:xfrm>
        </p:grpSpPr>
        <p:grpSp>
          <p:nvGrpSpPr>
            <p:cNvPr id="413" name="Google Shape;413;p13"/>
            <p:cNvGrpSpPr/>
            <p:nvPr/>
          </p:nvGrpSpPr>
          <p:grpSpPr>
            <a:xfrm>
              <a:off x="3657600" y="2058211"/>
              <a:ext cx="1539247" cy="1775339"/>
              <a:chOff x="3161283" y="2411589"/>
              <a:chExt cx="2052329" cy="2367117"/>
            </a:xfrm>
          </p:grpSpPr>
          <p:sp>
            <p:nvSpPr>
              <p:cNvPr id="414" name="Google Shape;414;p13"/>
              <p:cNvSpPr txBox="1"/>
              <p:nvPr/>
            </p:nvSpPr>
            <p:spPr>
              <a:xfrm>
                <a:off x="3161283" y="2411589"/>
                <a:ext cx="2025839" cy="2367117"/>
              </a:xfrm>
              <a:prstGeom prst="rect">
                <a:avLst/>
              </a:prstGeom>
              <a:solidFill>
                <a:srgbClr val="0096FF"/>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t/>
                </a:r>
                <a:endParaRPr sz="2700">
                  <a:solidFill>
                    <a:srgbClr val="FF0000"/>
                  </a:solidFill>
                  <a:latin typeface="Gill Sans"/>
                  <a:ea typeface="Gill Sans"/>
                  <a:cs typeface="Gill Sans"/>
                  <a:sym typeface="Gill Sans"/>
                </a:endParaRPr>
              </a:p>
            </p:txBody>
          </p:sp>
          <p:sp>
            <p:nvSpPr>
              <p:cNvPr id="415" name="Google Shape;415;p13"/>
              <p:cNvSpPr txBox="1"/>
              <p:nvPr/>
            </p:nvSpPr>
            <p:spPr>
              <a:xfrm>
                <a:off x="3161283" y="3067302"/>
                <a:ext cx="2052329" cy="9438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MemDisagg</a:t>
                </a:r>
                <a:endParaRPr sz="1800">
                  <a:solidFill>
                    <a:schemeClr val="lt1"/>
                  </a:solidFill>
                  <a:latin typeface="Gill Sans"/>
                  <a:ea typeface="Gill Sans"/>
                  <a:cs typeface="Gill Sans"/>
                  <a:sym typeface="Gill Sans"/>
                </a:endParaRPr>
              </a:p>
              <a:p>
                <a:pPr indent="0" lvl="0" marL="0" marR="0" rtl="0" algn="ctr">
                  <a:spcBef>
                    <a:spcPts val="0"/>
                  </a:spcBef>
                  <a:spcAft>
                    <a:spcPts val="0"/>
                  </a:spcAft>
                  <a:buNone/>
                </a:pPr>
                <a:r>
                  <a:rPr lang="en-US" sz="2000">
                    <a:solidFill>
                      <a:schemeClr val="lt1"/>
                    </a:solidFill>
                    <a:latin typeface="Gill Sans"/>
                    <a:ea typeface="Gill Sans"/>
                    <a:cs typeface="Gill Sans"/>
                    <a:sym typeface="Gill Sans"/>
                  </a:rPr>
                  <a:t>[InSub’22]</a:t>
                </a:r>
                <a:endParaRPr/>
              </a:p>
            </p:txBody>
          </p:sp>
        </p:grpSp>
        <p:sp>
          <p:nvSpPr>
            <p:cNvPr id="416" name="Google Shape;416;p13"/>
            <p:cNvSpPr txBox="1"/>
            <p:nvPr/>
          </p:nvSpPr>
          <p:spPr>
            <a:xfrm>
              <a:off x="4762113" y="1996626"/>
              <a:ext cx="4347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Helvetica Neue"/>
                  <a:ea typeface="Helvetica Neue"/>
                  <a:cs typeface="Helvetica Neue"/>
                  <a:sym typeface="Helvetica Neue"/>
                </a:rPr>
                <a:t>1</a:t>
              </a:r>
              <a:r>
                <a:rPr baseline="30000" i="1" lang="en-US" sz="1800">
                  <a:solidFill>
                    <a:schemeClr val="lt1"/>
                  </a:solidFill>
                  <a:latin typeface="Helvetica Neue"/>
                  <a:ea typeface="Helvetica Neue"/>
                  <a:cs typeface="Helvetica Neue"/>
                  <a:sym typeface="Helvetica Neue"/>
                </a:rPr>
                <a:t>st</a:t>
              </a:r>
              <a:endParaRPr/>
            </a:p>
          </p:txBody>
        </p:sp>
      </p:grpSp>
      <p:sp>
        <p:nvSpPr>
          <p:cNvPr id="417" name="Google Shape;417;p13"/>
          <p:cNvSpPr/>
          <p:nvPr/>
        </p:nvSpPr>
        <p:spPr>
          <a:xfrm>
            <a:off x="3868166" y="89607"/>
            <a:ext cx="2380234"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Cost-Efficiency</a:t>
            </a:r>
            <a:endParaRPr/>
          </a:p>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a:t>
            </a:r>
            <a:r>
              <a:rPr i="1" lang="en-US" sz="1800">
                <a:solidFill>
                  <a:schemeClr val="dk1"/>
                </a:solidFill>
                <a:latin typeface="Gill Sans"/>
                <a:ea typeface="Gill Sans"/>
                <a:cs typeface="Gill Sans"/>
                <a:sym typeface="Gill Sans"/>
              </a:rPr>
              <a:t>Hypervisor/Hardware</a:t>
            </a:r>
            <a:r>
              <a:rPr lang="en-US" sz="1800">
                <a:solidFill>
                  <a:schemeClr val="dk1"/>
                </a:solidFill>
                <a:latin typeface="Gill Sans"/>
                <a:ea typeface="Gill Sans"/>
                <a:cs typeface="Gill Sans"/>
                <a:sym typeface="Gill Sans"/>
              </a:rPr>
              <a:t>)</a:t>
            </a:r>
            <a:endParaRPr/>
          </a:p>
        </p:txBody>
      </p:sp>
      <p:sp>
        <p:nvSpPr>
          <p:cNvPr id="418" name="Google Shape;418;p13"/>
          <p:cNvSpPr txBox="1"/>
          <p:nvPr/>
        </p:nvSpPr>
        <p:spPr>
          <a:xfrm>
            <a:off x="1178089" y="133350"/>
            <a:ext cx="2479511" cy="4219635"/>
          </a:xfrm>
          <a:prstGeom prst="rect">
            <a:avLst/>
          </a:prstGeom>
          <a:solidFill>
            <a:srgbClr val="D8D8D8">
              <a:alpha val="68627"/>
            </a:srgbClr>
          </a:solidFill>
          <a:ln>
            <a:noFill/>
          </a:ln>
        </p:spPr>
        <p:txBody>
          <a:bodyPr anchorCtr="0" anchor="t" bIns="0" lIns="91425" spcFirstLastPara="1" rIns="91425" wrap="square" tIns="0">
            <a:noAutofit/>
          </a:bodyPr>
          <a:lstStyle/>
          <a:p>
            <a:pPr indent="0" lvl="0" marL="0" marR="0" rtl="0" algn="ctr">
              <a:spcBef>
                <a:spcPts val="0"/>
              </a:spcBef>
              <a:spcAft>
                <a:spcPts val="0"/>
              </a:spcAft>
              <a:buNone/>
            </a:pPr>
            <a:r>
              <a:t/>
            </a:r>
            <a:endParaRPr sz="2400">
              <a:solidFill>
                <a:srgbClr val="FF0000"/>
              </a:solidFill>
              <a:latin typeface="Gill Sans"/>
              <a:ea typeface="Gill Sans"/>
              <a:cs typeface="Gill Sans"/>
              <a:sym typeface="Gill Sans"/>
            </a:endParaRPr>
          </a:p>
        </p:txBody>
      </p:sp>
      <p:sp>
        <p:nvSpPr>
          <p:cNvPr id="419" name="Google Shape;419;p13"/>
          <p:cNvSpPr txBox="1"/>
          <p:nvPr/>
        </p:nvSpPr>
        <p:spPr>
          <a:xfrm>
            <a:off x="4003448" y="751527"/>
            <a:ext cx="4771423" cy="646331"/>
          </a:xfrm>
          <a:prstGeom prst="rect">
            <a:avLst/>
          </a:prstGeom>
          <a:solidFill>
            <a:srgbClr val="ECC475"/>
          </a:solidFill>
          <a:ln cap="flat" cmpd="sng" w="9525">
            <a:solidFill>
              <a:srgbClr val="5B6E7E"/>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0096FF"/>
                </a:solidFill>
                <a:latin typeface="Gill Sans"/>
                <a:ea typeface="Gill Sans"/>
                <a:cs typeface="Gill Sans"/>
                <a:sym typeface="Gill Sans"/>
              </a:rPr>
              <a:t>Offload-ready </a:t>
            </a:r>
            <a:r>
              <a:rPr lang="en-US" sz="1800">
                <a:solidFill>
                  <a:schemeClr val="dk1"/>
                </a:solidFill>
                <a:latin typeface="Gill Sans"/>
                <a:ea typeface="Gill Sans"/>
                <a:cs typeface="Gill Sans"/>
                <a:sym typeface="Gill Sans"/>
              </a:rPr>
              <a:t>cloud storage stack:</a:t>
            </a:r>
            <a:r>
              <a:rPr b="1" i="1" lang="en-US" sz="1800">
                <a:solidFill>
                  <a:srgbClr val="0096FF"/>
                </a:solidFill>
                <a:latin typeface="Gill Sans"/>
                <a:ea typeface="Gill Sans"/>
                <a:cs typeface="Gill Sans"/>
                <a:sym typeface="Gill Sans"/>
              </a:rPr>
              <a:t> </a:t>
            </a:r>
            <a:r>
              <a:rPr lang="en-US" sz="1800">
                <a:solidFill>
                  <a:schemeClr val="dk1"/>
                </a:solidFill>
                <a:latin typeface="Gill Sans"/>
                <a:ea typeface="Gill Sans"/>
                <a:cs typeface="Gill Sans"/>
                <a:sym typeface="Gill Sans"/>
              </a:rPr>
              <a:t>OS/runtime to satisfy various deployment requirements</a:t>
            </a:r>
            <a:endParaRPr sz="1800">
              <a:solidFill>
                <a:schemeClr val="dk1"/>
              </a:solidFill>
              <a:latin typeface="Gill Sans"/>
              <a:ea typeface="Gill Sans"/>
              <a:cs typeface="Gill Sans"/>
              <a:sym typeface="Gill Sans"/>
            </a:endParaRPr>
          </a:p>
        </p:txBody>
      </p:sp>
      <p:sp>
        <p:nvSpPr>
          <p:cNvPr id="420" name="Google Shape;420;p13"/>
          <p:cNvSpPr txBox="1"/>
          <p:nvPr/>
        </p:nvSpPr>
        <p:spPr>
          <a:xfrm>
            <a:off x="4009801" y="1490335"/>
            <a:ext cx="4771423" cy="369332"/>
          </a:xfrm>
          <a:prstGeom prst="rect">
            <a:avLst/>
          </a:prstGeom>
          <a:solidFill>
            <a:srgbClr val="ECC475"/>
          </a:solidFill>
          <a:ln cap="flat" cmpd="sng" w="9525">
            <a:solidFill>
              <a:srgbClr val="5B6E7E"/>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0096FF"/>
                </a:solidFill>
                <a:latin typeface="Gill Sans"/>
                <a:ea typeface="Gill Sans"/>
                <a:cs typeface="Gill Sans"/>
                <a:sym typeface="Gill Sans"/>
              </a:rPr>
              <a:t>Deployed </a:t>
            </a:r>
            <a:r>
              <a:rPr lang="en-US" sz="1800">
                <a:solidFill>
                  <a:schemeClr val="dk1"/>
                </a:solidFill>
                <a:latin typeface="Gill Sans"/>
                <a:ea typeface="Gill Sans"/>
                <a:cs typeface="Gill Sans"/>
                <a:sym typeface="Gill Sans"/>
              </a:rPr>
              <a:t>in Microsoft datacenters!</a:t>
            </a:r>
            <a:endParaRPr sz="1800">
              <a:solidFill>
                <a:schemeClr val="dk1"/>
              </a:solidFill>
              <a:latin typeface="Gill Sans"/>
              <a:ea typeface="Gill Sans"/>
              <a:cs typeface="Gill Sans"/>
              <a:sym typeface="Gill Sans"/>
            </a:endParaRPr>
          </a:p>
        </p:txBody>
      </p:sp>
      <p:sp>
        <p:nvSpPr>
          <p:cNvPr id="421" name="Google Shape;421;p13"/>
          <p:cNvSpPr txBox="1"/>
          <p:nvPr/>
        </p:nvSpPr>
        <p:spPr>
          <a:xfrm>
            <a:off x="6528094" y="2468929"/>
            <a:ext cx="2587666" cy="923330"/>
          </a:xfrm>
          <a:prstGeom prst="rect">
            <a:avLst/>
          </a:prstGeom>
          <a:solidFill>
            <a:srgbClr val="F4E7DE"/>
          </a:solidFill>
          <a:ln cap="flat" cmpd="sng" w="9525">
            <a:solidFill>
              <a:srgbClr val="5B6E7E"/>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0096FF"/>
                </a:solidFill>
                <a:latin typeface="Gill Sans"/>
                <a:ea typeface="Gill Sans"/>
                <a:cs typeface="Gill Sans"/>
                <a:sym typeface="Gill Sans"/>
              </a:rPr>
              <a:t>First</a:t>
            </a:r>
            <a:r>
              <a:rPr lang="en-US" sz="1800">
                <a:solidFill>
                  <a:schemeClr val="dk1"/>
                </a:solidFill>
                <a:latin typeface="Gill Sans"/>
                <a:ea typeface="Gill Sans"/>
                <a:cs typeface="Gill Sans"/>
                <a:sym typeface="Gill Sans"/>
              </a:rPr>
              <a:t> CXL-based full-stack</a:t>
            </a:r>
            <a:endParaRPr/>
          </a:p>
          <a:p>
            <a:pPr indent="0" lvl="0" marL="0" marR="0" rtl="0" algn="l">
              <a:spcBef>
                <a:spcPts val="0"/>
              </a:spcBef>
              <a:spcAft>
                <a:spcPts val="0"/>
              </a:spcAft>
              <a:buNone/>
            </a:pPr>
            <a:r>
              <a:rPr lang="en-US" sz="1800">
                <a:solidFill>
                  <a:schemeClr val="dk1"/>
                </a:solidFill>
                <a:latin typeface="Gill Sans"/>
                <a:ea typeface="Gill Sans"/>
                <a:cs typeface="Gill Sans"/>
                <a:sym typeface="Gill Sans"/>
              </a:rPr>
              <a:t>memory disaggregation design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